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3.xml"/><Relationship Id="rId4" Type="http://schemas.openxmlformats.org/officeDocument/2006/relationships/slideMaster" Target="slideMasters/slideMaster2.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3.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0" name="Shape 9220"/>
        <p:cNvGrpSpPr/>
        <p:nvPr/>
      </p:nvGrpSpPr>
      <p:grpSpPr>
        <a:xfrm>
          <a:off x="0" y="0"/>
          <a:ext cx="0" cy="0"/>
          <a:chOff x="0" y="0"/>
          <a:chExt cx="0" cy="0"/>
        </a:xfrm>
      </p:grpSpPr>
      <p:sp>
        <p:nvSpPr>
          <p:cNvPr id="9221" name="Google Shape;9221;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22" name="Google Shape;9222;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23" name="Google Shape;9223;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4" name="Google Shape;9224;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9225" name="Google Shape;9225;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26" name="Google Shape;9226;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1" name="Shape 9361"/>
        <p:cNvGrpSpPr/>
        <p:nvPr/>
      </p:nvGrpSpPr>
      <p:grpSpPr>
        <a:xfrm>
          <a:off x="0" y="0"/>
          <a:ext cx="0" cy="0"/>
          <a:chOff x="0" y="0"/>
          <a:chExt cx="0" cy="0"/>
        </a:xfrm>
      </p:grpSpPr>
      <p:sp>
        <p:nvSpPr>
          <p:cNvPr id="9362" name="Google Shape;9362;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63" name="Google Shape;93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3" name="Shape 9433"/>
        <p:cNvGrpSpPr/>
        <p:nvPr/>
      </p:nvGrpSpPr>
      <p:grpSpPr>
        <a:xfrm>
          <a:off x="0" y="0"/>
          <a:ext cx="0" cy="0"/>
          <a:chOff x="0" y="0"/>
          <a:chExt cx="0" cy="0"/>
        </a:xfrm>
      </p:grpSpPr>
      <p:sp>
        <p:nvSpPr>
          <p:cNvPr id="9434" name="Google Shape;9434;p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35" name="Google Shape;943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7" name="Shape 10227"/>
        <p:cNvGrpSpPr/>
        <p:nvPr/>
      </p:nvGrpSpPr>
      <p:grpSpPr>
        <a:xfrm>
          <a:off x="0" y="0"/>
          <a:ext cx="0" cy="0"/>
          <a:chOff x="0" y="0"/>
          <a:chExt cx="0" cy="0"/>
        </a:xfrm>
      </p:grpSpPr>
      <p:sp>
        <p:nvSpPr>
          <p:cNvPr id="10228" name="Google Shape;10228;p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9" name="Google Shape;10229;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3" name="Shape 10233"/>
        <p:cNvGrpSpPr/>
        <p:nvPr/>
      </p:nvGrpSpPr>
      <p:grpSpPr>
        <a:xfrm>
          <a:off x="0" y="0"/>
          <a:ext cx="0" cy="0"/>
          <a:chOff x="0" y="0"/>
          <a:chExt cx="0" cy="0"/>
        </a:xfrm>
      </p:grpSpPr>
      <p:sp>
        <p:nvSpPr>
          <p:cNvPr id="10234" name="Google Shape;10234;p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5" name="Google Shape;10235;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2" name="Shape 10242"/>
        <p:cNvGrpSpPr/>
        <p:nvPr/>
      </p:nvGrpSpPr>
      <p:grpSpPr>
        <a:xfrm>
          <a:off x="0" y="0"/>
          <a:ext cx="0" cy="0"/>
          <a:chOff x="0" y="0"/>
          <a:chExt cx="0" cy="0"/>
        </a:xfrm>
      </p:grpSpPr>
      <p:sp>
        <p:nvSpPr>
          <p:cNvPr id="10243" name="Google Shape;10243;p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44" name="Google Shape;1024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8" name="Shape 10248"/>
        <p:cNvGrpSpPr/>
        <p:nvPr/>
      </p:nvGrpSpPr>
      <p:grpSpPr>
        <a:xfrm>
          <a:off x="0" y="0"/>
          <a:ext cx="0" cy="0"/>
          <a:chOff x="0" y="0"/>
          <a:chExt cx="0" cy="0"/>
        </a:xfrm>
      </p:grpSpPr>
      <p:sp>
        <p:nvSpPr>
          <p:cNvPr id="10249" name="Google Shape;10249;p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0" name="Google Shape;1025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4" name="Shape 10254"/>
        <p:cNvGrpSpPr/>
        <p:nvPr/>
      </p:nvGrpSpPr>
      <p:grpSpPr>
        <a:xfrm>
          <a:off x="0" y="0"/>
          <a:ext cx="0" cy="0"/>
          <a:chOff x="0" y="0"/>
          <a:chExt cx="0" cy="0"/>
        </a:xfrm>
      </p:grpSpPr>
      <p:sp>
        <p:nvSpPr>
          <p:cNvPr id="10255" name="Google Shape;10255;p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6" name="Google Shape;10256;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2" name="Shape 10262"/>
        <p:cNvGrpSpPr/>
        <p:nvPr/>
      </p:nvGrpSpPr>
      <p:grpSpPr>
        <a:xfrm>
          <a:off x="0" y="0"/>
          <a:ext cx="0" cy="0"/>
          <a:chOff x="0" y="0"/>
          <a:chExt cx="0" cy="0"/>
        </a:xfrm>
      </p:grpSpPr>
      <p:sp>
        <p:nvSpPr>
          <p:cNvPr id="10263" name="Google Shape;10263;p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4" name="Google Shape;10264;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7" name="Shape 10267"/>
        <p:cNvGrpSpPr/>
        <p:nvPr/>
      </p:nvGrpSpPr>
      <p:grpSpPr>
        <a:xfrm>
          <a:off x="0" y="0"/>
          <a:ext cx="0" cy="0"/>
          <a:chOff x="0" y="0"/>
          <a:chExt cx="0" cy="0"/>
        </a:xfrm>
      </p:grpSpPr>
      <p:sp>
        <p:nvSpPr>
          <p:cNvPr id="10268" name="Google Shape;10268;p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9" name="Google Shape;10269;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3" name="Shape 10273"/>
        <p:cNvGrpSpPr/>
        <p:nvPr/>
      </p:nvGrpSpPr>
      <p:grpSpPr>
        <a:xfrm>
          <a:off x="0" y="0"/>
          <a:ext cx="0" cy="0"/>
          <a:chOff x="0" y="0"/>
          <a:chExt cx="0" cy="0"/>
        </a:xfrm>
      </p:grpSpPr>
      <p:sp>
        <p:nvSpPr>
          <p:cNvPr id="10274" name="Google Shape;10274;p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5" name="Google Shape;1027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2" name="Shape 10282"/>
        <p:cNvGrpSpPr/>
        <p:nvPr/>
      </p:nvGrpSpPr>
      <p:grpSpPr>
        <a:xfrm>
          <a:off x="0" y="0"/>
          <a:ext cx="0" cy="0"/>
          <a:chOff x="0" y="0"/>
          <a:chExt cx="0" cy="0"/>
        </a:xfrm>
      </p:grpSpPr>
      <p:sp>
        <p:nvSpPr>
          <p:cNvPr id="10283" name="Google Shape;10283;p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4" name="Google Shape;10284;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9" name="Shape 10289"/>
        <p:cNvGrpSpPr/>
        <p:nvPr/>
      </p:nvGrpSpPr>
      <p:grpSpPr>
        <a:xfrm>
          <a:off x="0" y="0"/>
          <a:ext cx="0" cy="0"/>
          <a:chOff x="0" y="0"/>
          <a:chExt cx="0" cy="0"/>
        </a:xfrm>
      </p:grpSpPr>
      <p:sp>
        <p:nvSpPr>
          <p:cNvPr id="10290" name="Google Shape;10290;p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1" name="Google Shape;10291;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1" name="Shape 9441"/>
        <p:cNvGrpSpPr/>
        <p:nvPr/>
      </p:nvGrpSpPr>
      <p:grpSpPr>
        <a:xfrm>
          <a:off x="0" y="0"/>
          <a:ext cx="0" cy="0"/>
          <a:chOff x="0" y="0"/>
          <a:chExt cx="0" cy="0"/>
        </a:xfrm>
      </p:grpSpPr>
      <p:sp>
        <p:nvSpPr>
          <p:cNvPr id="9442" name="Google Shape;9442;p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3" name="Google Shape;944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7" name="Shape 10297"/>
        <p:cNvGrpSpPr/>
        <p:nvPr/>
      </p:nvGrpSpPr>
      <p:grpSpPr>
        <a:xfrm>
          <a:off x="0" y="0"/>
          <a:ext cx="0" cy="0"/>
          <a:chOff x="0" y="0"/>
          <a:chExt cx="0" cy="0"/>
        </a:xfrm>
      </p:grpSpPr>
      <p:sp>
        <p:nvSpPr>
          <p:cNvPr id="10298" name="Google Shape;10298;p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9" name="Google Shape;10299;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5" name="Shape 10305"/>
        <p:cNvGrpSpPr/>
        <p:nvPr/>
      </p:nvGrpSpPr>
      <p:grpSpPr>
        <a:xfrm>
          <a:off x="0" y="0"/>
          <a:ext cx="0" cy="0"/>
          <a:chOff x="0" y="0"/>
          <a:chExt cx="0" cy="0"/>
        </a:xfrm>
      </p:grpSpPr>
      <p:sp>
        <p:nvSpPr>
          <p:cNvPr id="10306" name="Google Shape;10306;p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07" name="Google Shape;10307;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4" name="Shape 10314"/>
        <p:cNvGrpSpPr/>
        <p:nvPr/>
      </p:nvGrpSpPr>
      <p:grpSpPr>
        <a:xfrm>
          <a:off x="0" y="0"/>
          <a:ext cx="0" cy="0"/>
          <a:chOff x="0" y="0"/>
          <a:chExt cx="0" cy="0"/>
        </a:xfrm>
      </p:grpSpPr>
      <p:sp>
        <p:nvSpPr>
          <p:cNvPr id="10315" name="Google Shape;10315;p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6" name="Google Shape;10316;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3" name="Shape 10323"/>
        <p:cNvGrpSpPr/>
        <p:nvPr/>
      </p:nvGrpSpPr>
      <p:grpSpPr>
        <a:xfrm>
          <a:off x="0" y="0"/>
          <a:ext cx="0" cy="0"/>
          <a:chOff x="0" y="0"/>
          <a:chExt cx="0" cy="0"/>
        </a:xfrm>
      </p:grpSpPr>
      <p:sp>
        <p:nvSpPr>
          <p:cNvPr id="10324" name="Google Shape;10324;p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5" name="Google Shape;10325;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8" name="Shape 10328"/>
        <p:cNvGrpSpPr/>
        <p:nvPr/>
      </p:nvGrpSpPr>
      <p:grpSpPr>
        <a:xfrm>
          <a:off x="0" y="0"/>
          <a:ext cx="0" cy="0"/>
          <a:chOff x="0" y="0"/>
          <a:chExt cx="0" cy="0"/>
        </a:xfrm>
      </p:grpSpPr>
      <p:sp>
        <p:nvSpPr>
          <p:cNvPr id="10329" name="Google Shape;10329;p1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0" name="Google Shape;10330;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6" name="Shape 10336"/>
        <p:cNvGrpSpPr/>
        <p:nvPr/>
      </p:nvGrpSpPr>
      <p:grpSpPr>
        <a:xfrm>
          <a:off x="0" y="0"/>
          <a:ext cx="0" cy="0"/>
          <a:chOff x="0" y="0"/>
          <a:chExt cx="0" cy="0"/>
        </a:xfrm>
      </p:grpSpPr>
      <p:sp>
        <p:nvSpPr>
          <p:cNvPr id="10337" name="Google Shape;10337;p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8" name="Google Shape;10338;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3" name="Shape 10343"/>
        <p:cNvGrpSpPr/>
        <p:nvPr/>
      </p:nvGrpSpPr>
      <p:grpSpPr>
        <a:xfrm>
          <a:off x="0" y="0"/>
          <a:ext cx="0" cy="0"/>
          <a:chOff x="0" y="0"/>
          <a:chExt cx="0" cy="0"/>
        </a:xfrm>
      </p:grpSpPr>
      <p:sp>
        <p:nvSpPr>
          <p:cNvPr id="10344" name="Google Shape;10344;p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5" name="Google Shape;10345;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8" name="Shape 10348"/>
        <p:cNvGrpSpPr/>
        <p:nvPr/>
      </p:nvGrpSpPr>
      <p:grpSpPr>
        <a:xfrm>
          <a:off x="0" y="0"/>
          <a:ext cx="0" cy="0"/>
          <a:chOff x="0" y="0"/>
          <a:chExt cx="0" cy="0"/>
        </a:xfrm>
      </p:grpSpPr>
      <p:sp>
        <p:nvSpPr>
          <p:cNvPr id="10349" name="Google Shape;10349;p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0" name="Google Shape;10350;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7" name="Shape 10357"/>
        <p:cNvGrpSpPr/>
        <p:nvPr/>
      </p:nvGrpSpPr>
      <p:grpSpPr>
        <a:xfrm>
          <a:off x="0" y="0"/>
          <a:ext cx="0" cy="0"/>
          <a:chOff x="0" y="0"/>
          <a:chExt cx="0" cy="0"/>
        </a:xfrm>
      </p:grpSpPr>
      <p:sp>
        <p:nvSpPr>
          <p:cNvPr id="10358" name="Google Shape;10358;p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9" name="Google Shape;10359;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7" name="Shape 10367"/>
        <p:cNvGrpSpPr/>
        <p:nvPr/>
      </p:nvGrpSpPr>
      <p:grpSpPr>
        <a:xfrm>
          <a:off x="0" y="0"/>
          <a:ext cx="0" cy="0"/>
          <a:chOff x="0" y="0"/>
          <a:chExt cx="0" cy="0"/>
        </a:xfrm>
      </p:grpSpPr>
      <p:sp>
        <p:nvSpPr>
          <p:cNvPr id="10368" name="Google Shape;10368;p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9" name="Google Shape;10369;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8" name="Shape 9448"/>
        <p:cNvGrpSpPr/>
        <p:nvPr/>
      </p:nvGrpSpPr>
      <p:grpSpPr>
        <a:xfrm>
          <a:off x="0" y="0"/>
          <a:ext cx="0" cy="0"/>
          <a:chOff x="0" y="0"/>
          <a:chExt cx="0" cy="0"/>
        </a:xfrm>
      </p:grpSpPr>
      <p:sp>
        <p:nvSpPr>
          <p:cNvPr id="9449" name="Google Shape;9449;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0" name="Google Shape;94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3" name="Shape 10373"/>
        <p:cNvGrpSpPr/>
        <p:nvPr/>
      </p:nvGrpSpPr>
      <p:grpSpPr>
        <a:xfrm>
          <a:off x="0" y="0"/>
          <a:ext cx="0" cy="0"/>
          <a:chOff x="0" y="0"/>
          <a:chExt cx="0" cy="0"/>
        </a:xfrm>
      </p:grpSpPr>
      <p:sp>
        <p:nvSpPr>
          <p:cNvPr id="10374" name="Google Shape;10374;p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5" name="Google Shape;10375;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3" name="Shape 10383"/>
        <p:cNvGrpSpPr/>
        <p:nvPr/>
      </p:nvGrpSpPr>
      <p:grpSpPr>
        <a:xfrm>
          <a:off x="0" y="0"/>
          <a:ext cx="0" cy="0"/>
          <a:chOff x="0" y="0"/>
          <a:chExt cx="0" cy="0"/>
        </a:xfrm>
      </p:grpSpPr>
      <p:sp>
        <p:nvSpPr>
          <p:cNvPr id="10384" name="Google Shape;10384;p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5" name="Google Shape;10385;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4" name="Shape 10394"/>
        <p:cNvGrpSpPr/>
        <p:nvPr/>
      </p:nvGrpSpPr>
      <p:grpSpPr>
        <a:xfrm>
          <a:off x="0" y="0"/>
          <a:ext cx="0" cy="0"/>
          <a:chOff x="0" y="0"/>
          <a:chExt cx="0" cy="0"/>
        </a:xfrm>
      </p:grpSpPr>
      <p:sp>
        <p:nvSpPr>
          <p:cNvPr id="10395" name="Google Shape;10395;p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6" name="Google Shape;10396;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2" name="Shape 10402"/>
        <p:cNvGrpSpPr/>
        <p:nvPr/>
      </p:nvGrpSpPr>
      <p:grpSpPr>
        <a:xfrm>
          <a:off x="0" y="0"/>
          <a:ext cx="0" cy="0"/>
          <a:chOff x="0" y="0"/>
          <a:chExt cx="0" cy="0"/>
        </a:xfrm>
      </p:grpSpPr>
      <p:sp>
        <p:nvSpPr>
          <p:cNvPr id="10403" name="Google Shape;10403;p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4" name="Google Shape;10404;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2" name="Shape 10412"/>
        <p:cNvGrpSpPr/>
        <p:nvPr/>
      </p:nvGrpSpPr>
      <p:grpSpPr>
        <a:xfrm>
          <a:off x="0" y="0"/>
          <a:ext cx="0" cy="0"/>
          <a:chOff x="0" y="0"/>
          <a:chExt cx="0" cy="0"/>
        </a:xfrm>
      </p:grpSpPr>
      <p:sp>
        <p:nvSpPr>
          <p:cNvPr id="10413" name="Google Shape;10413;p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4" name="Google Shape;10414;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7" name="Shape 10417"/>
        <p:cNvGrpSpPr/>
        <p:nvPr/>
      </p:nvGrpSpPr>
      <p:grpSpPr>
        <a:xfrm>
          <a:off x="0" y="0"/>
          <a:ext cx="0" cy="0"/>
          <a:chOff x="0" y="0"/>
          <a:chExt cx="0" cy="0"/>
        </a:xfrm>
      </p:grpSpPr>
      <p:sp>
        <p:nvSpPr>
          <p:cNvPr id="10418" name="Google Shape;10418;p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9" name="Google Shape;10419;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2" name="Shape 10422"/>
        <p:cNvGrpSpPr/>
        <p:nvPr/>
      </p:nvGrpSpPr>
      <p:grpSpPr>
        <a:xfrm>
          <a:off x="0" y="0"/>
          <a:ext cx="0" cy="0"/>
          <a:chOff x="0" y="0"/>
          <a:chExt cx="0" cy="0"/>
        </a:xfrm>
      </p:grpSpPr>
      <p:sp>
        <p:nvSpPr>
          <p:cNvPr id="10423" name="Google Shape;10423;p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4" name="Google Shape;10424;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1" name="Shape 10431"/>
        <p:cNvGrpSpPr/>
        <p:nvPr/>
      </p:nvGrpSpPr>
      <p:grpSpPr>
        <a:xfrm>
          <a:off x="0" y="0"/>
          <a:ext cx="0" cy="0"/>
          <a:chOff x="0" y="0"/>
          <a:chExt cx="0" cy="0"/>
        </a:xfrm>
      </p:grpSpPr>
      <p:sp>
        <p:nvSpPr>
          <p:cNvPr id="10432" name="Google Shape;10432;p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3" name="Google Shape;10433;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0" name="Shape 10440"/>
        <p:cNvGrpSpPr/>
        <p:nvPr/>
      </p:nvGrpSpPr>
      <p:grpSpPr>
        <a:xfrm>
          <a:off x="0" y="0"/>
          <a:ext cx="0" cy="0"/>
          <a:chOff x="0" y="0"/>
          <a:chExt cx="0" cy="0"/>
        </a:xfrm>
      </p:grpSpPr>
      <p:sp>
        <p:nvSpPr>
          <p:cNvPr id="10441" name="Google Shape;10441;p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2" name="Google Shape;10442;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4" name="Shape 10444"/>
        <p:cNvGrpSpPr/>
        <p:nvPr/>
      </p:nvGrpSpPr>
      <p:grpSpPr>
        <a:xfrm>
          <a:off x="0" y="0"/>
          <a:ext cx="0" cy="0"/>
          <a:chOff x="0" y="0"/>
          <a:chExt cx="0" cy="0"/>
        </a:xfrm>
      </p:grpSpPr>
      <p:sp>
        <p:nvSpPr>
          <p:cNvPr id="10445" name="Google Shape;10445;p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6" name="Google Shape;10446;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6" name="Shape 9456"/>
        <p:cNvGrpSpPr/>
        <p:nvPr/>
      </p:nvGrpSpPr>
      <p:grpSpPr>
        <a:xfrm>
          <a:off x="0" y="0"/>
          <a:ext cx="0" cy="0"/>
          <a:chOff x="0" y="0"/>
          <a:chExt cx="0" cy="0"/>
        </a:xfrm>
      </p:grpSpPr>
      <p:sp>
        <p:nvSpPr>
          <p:cNvPr id="9457" name="Google Shape;9457;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8" name="Google Shape;945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1" name="Shape 10451"/>
        <p:cNvGrpSpPr/>
        <p:nvPr/>
      </p:nvGrpSpPr>
      <p:grpSpPr>
        <a:xfrm>
          <a:off x="0" y="0"/>
          <a:ext cx="0" cy="0"/>
          <a:chOff x="0" y="0"/>
          <a:chExt cx="0" cy="0"/>
        </a:xfrm>
      </p:grpSpPr>
      <p:sp>
        <p:nvSpPr>
          <p:cNvPr id="10452" name="Google Shape;10452;p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3" name="Google Shape;10453;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0" name="Shape 10460"/>
        <p:cNvGrpSpPr/>
        <p:nvPr/>
      </p:nvGrpSpPr>
      <p:grpSpPr>
        <a:xfrm>
          <a:off x="0" y="0"/>
          <a:ext cx="0" cy="0"/>
          <a:chOff x="0" y="0"/>
          <a:chExt cx="0" cy="0"/>
        </a:xfrm>
      </p:grpSpPr>
      <p:sp>
        <p:nvSpPr>
          <p:cNvPr id="10461" name="Google Shape;10461;p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2" name="Google Shape;10462;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9" name="Shape 10469"/>
        <p:cNvGrpSpPr/>
        <p:nvPr/>
      </p:nvGrpSpPr>
      <p:grpSpPr>
        <a:xfrm>
          <a:off x="0" y="0"/>
          <a:ext cx="0" cy="0"/>
          <a:chOff x="0" y="0"/>
          <a:chExt cx="0" cy="0"/>
        </a:xfrm>
      </p:grpSpPr>
      <p:sp>
        <p:nvSpPr>
          <p:cNvPr id="10470" name="Google Shape;10470;p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1" name="Google Shape;10471;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7" name="Shape 10477"/>
        <p:cNvGrpSpPr/>
        <p:nvPr/>
      </p:nvGrpSpPr>
      <p:grpSpPr>
        <a:xfrm>
          <a:off x="0" y="0"/>
          <a:ext cx="0" cy="0"/>
          <a:chOff x="0" y="0"/>
          <a:chExt cx="0" cy="0"/>
        </a:xfrm>
      </p:grpSpPr>
      <p:sp>
        <p:nvSpPr>
          <p:cNvPr id="10478" name="Google Shape;10478;p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9" name="Google Shape;10479;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5" name="Shape 10485"/>
        <p:cNvGrpSpPr/>
        <p:nvPr/>
      </p:nvGrpSpPr>
      <p:grpSpPr>
        <a:xfrm>
          <a:off x="0" y="0"/>
          <a:ext cx="0" cy="0"/>
          <a:chOff x="0" y="0"/>
          <a:chExt cx="0" cy="0"/>
        </a:xfrm>
      </p:grpSpPr>
      <p:sp>
        <p:nvSpPr>
          <p:cNvPr id="10486" name="Google Shape;10486;p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7" name="Google Shape;10487;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5" name="Shape 10495"/>
        <p:cNvGrpSpPr/>
        <p:nvPr/>
      </p:nvGrpSpPr>
      <p:grpSpPr>
        <a:xfrm>
          <a:off x="0" y="0"/>
          <a:ext cx="0" cy="0"/>
          <a:chOff x="0" y="0"/>
          <a:chExt cx="0" cy="0"/>
        </a:xfrm>
      </p:grpSpPr>
      <p:sp>
        <p:nvSpPr>
          <p:cNvPr id="10496" name="Google Shape;10496;p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7" name="Google Shape;1049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3" name="Shape 10503"/>
        <p:cNvGrpSpPr/>
        <p:nvPr/>
      </p:nvGrpSpPr>
      <p:grpSpPr>
        <a:xfrm>
          <a:off x="0" y="0"/>
          <a:ext cx="0" cy="0"/>
          <a:chOff x="0" y="0"/>
          <a:chExt cx="0" cy="0"/>
        </a:xfrm>
      </p:grpSpPr>
      <p:sp>
        <p:nvSpPr>
          <p:cNvPr id="10504" name="Google Shape;10504;p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5" name="Google Shape;10505;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3" name="Shape 10513"/>
        <p:cNvGrpSpPr/>
        <p:nvPr/>
      </p:nvGrpSpPr>
      <p:grpSpPr>
        <a:xfrm>
          <a:off x="0" y="0"/>
          <a:ext cx="0" cy="0"/>
          <a:chOff x="0" y="0"/>
          <a:chExt cx="0" cy="0"/>
        </a:xfrm>
      </p:grpSpPr>
      <p:sp>
        <p:nvSpPr>
          <p:cNvPr id="10514" name="Google Shape;10514;p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5" name="Google Shape;10515;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1" name="Shape 10521"/>
        <p:cNvGrpSpPr/>
        <p:nvPr/>
      </p:nvGrpSpPr>
      <p:grpSpPr>
        <a:xfrm>
          <a:off x="0" y="0"/>
          <a:ext cx="0" cy="0"/>
          <a:chOff x="0" y="0"/>
          <a:chExt cx="0" cy="0"/>
        </a:xfrm>
      </p:grpSpPr>
      <p:sp>
        <p:nvSpPr>
          <p:cNvPr id="10522" name="Google Shape;10522;p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23" name="Google Shape;10523;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1" name="Shape 10531"/>
        <p:cNvGrpSpPr/>
        <p:nvPr/>
      </p:nvGrpSpPr>
      <p:grpSpPr>
        <a:xfrm>
          <a:off x="0" y="0"/>
          <a:ext cx="0" cy="0"/>
          <a:chOff x="0" y="0"/>
          <a:chExt cx="0" cy="0"/>
        </a:xfrm>
      </p:grpSpPr>
      <p:sp>
        <p:nvSpPr>
          <p:cNvPr id="10532" name="Google Shape;10532;p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3" name="Google Shape;10533;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0" name="Shape 9470"/>
        <p:cNvGrpSpPr/>
        <p:nvPr/>
      </p:nvGrpSpPr>
      <p:grpSpPr>
        <a:xfrm>
          <a:off x="0" y="0"/>
          <a:ext cx="0" cy="0"/>
          <a:chOff x="0" y="0"/>
          <a:chExt cx="0" cy="0"/>
        </a:xfrm>
      </p:grpSpPr>
      <p:sp>
        <p:nvSpPr>
          <p:cNvPr id="9471" name="Google Shape;9471;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2" name="Google Shape;94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9" name="Shape 10539"/>
        <p:cNvGrpSpPr/>
        <p:nvPr/>
      </p:nvGrpSpPr>
      <p:grpSpPr>
        <a:xfrm>
          <a:off x="0" y="0"/>
          <a:ext cx="0" cy="0"/>
          <a:chOff x="0" y="0"/>
          <a:chExt cx="0" cy="0"/>
        </a:xfrm>
      </p:grpSpPr>
      <p:sp>
        <p:nvSpPr>
          <p:cNvPr id="10540" name="Google Shape;10540;p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1" name="Google Shape;10541;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2" name="Shape 10552"/>
        <p:cNvGrpSpPr/>
        <p:nvPr/>
      </p:nvGrpSpPr>
      <p:grpSpPr>
        <a:xfrm>
          <a:off x="0" y="0"/>
          <a:ext cx="0" cy="0"/>
          <a:chOff x="0" y="0"/>
          <a:chExt cx="0" cy="0"/>
        </a:xfrm>
      </p:grpSpPr>
      <p:sp>
        <p:nvSpPr>
          <p:cNvPr id="10553" name="Google Shape;10553;p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4" name="Google Shape;10554;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5" name="Shape 10565"/>
        <p:cNvGrpSpPr/>
        <p:nvPr/>
      </p:nvGrpSpPr>
      <p:grpSpPr>
        <a:xfrm>
          <a:off x="0" y="0"/>
          <a:ext cx="0" cy="0"/>
          <a:chOff x="0" y="0"/>
          <a:chExt cx="0" cy="0"/>
        </a:xfrm>
      </p:grpSpPr>
      <p:sp>
        <p:nvSpPr>
          <p:cNvPr id="10566" name="Google Shape;10566;p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7" name="Google Shape;10567;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4" name="Shape 10574"/>
        <p:cNvGrpSpPr/>
        <p:nvPr/>
      </p:nvGrpSpPr>
      <p:grpSpPr>
        <a:xfrm>
          <a:off x="0" y="0"/>
          <a:ext cx="0" cy="0"/>
          <a:chOff x="0" y="0"/>
          <a:chExt cx="0" cy="0"/>
        </a:xfrm>
      </p:grpSpPr>
      <p:sp>
        <p:nvSpPr>
          <p:cNvPr id="10575" name="Google Shape;10575;p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6" name="Google Shape;10576;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1" name="Shape 10581"/>
        <p:cNvGrpSpPr/>
        <p:nvPr/>
      </p:nvGrpSpPr>
      <p:grpSpPr>
        <a:xfrm>
          <a:off x="0" y="0"/>
          <a:ext cx="0" cy="0"/>
          <a:chOff x="0" y="0"/>
          <a:chExt cx="0" cy="0"/>
        </a:xfrm>
      </p:grpSpPr>
      <p:sp>
        <p:nvSpPr>
          <p:cNvPr id="10582" name="Google Shape;10582;p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3" name="Google Shape;10583;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0" name="Shape 10590"/>
        <p:cNvGrpSpPr/>
        <p:nvPr/>
      </p:nvGrpSpPr>
      <p:grpSpPr>
        <a:xfrm>
          <a:off x="0" y="0"/>
          <a:ext cx="0" cy="0"/>
          <a:chOff x="0" y="0"/>
          <a:chExt cx="0" cy="0"/>
        </a:xfrm>
      </p:grpSpPr>
      <p:sp>
        <p:nvSpPr>
          <p:cNvPr id="10591" name="Google Shape;10591;p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2" name="Google Shape;10592;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1" name="Shape 10601"/>
        <p:cNvGrpSpPr/>
        <p:nvPr/>
      </p:nvGrpSpPr>
      <p:grpSpPr>
        <a:xfrm>
          <a:off x="0" y="0"/>
          <a:ext cx="0" cy="0"/>
          <a:chOff x="0" y="0"/>
          <a:chExt cx="0" cy="0"/>
        </a:xfrm>
      </p:grpSpPr>
      <p:sp>
        <p:nvSpPr>
          <p:cNvPr id="10602" name="Google Shape;10602;p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3" name="Google Shape;10603;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7" name="Shape 10607"/>
        <p:cNvGrpSpPr/>
        <p:nvPr/>
      </p:nvGrpSpPr>
      <p:grpSpPr>
        <a:xfrm>
          <a:off x="0" y="0"/>
          <a:ext cx="0" cy="0"/>
          <a:chOff x="0" y="0"/>
          <a:chExt cx="0" cy="0"/>
        </a:xfrm>
      </p:grpSpPr>
      <p:sp>
        <p:nvSpPr>
          <p:cNvPr id="10608" name="Google Shape;10608;p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9" name="Google Shape;10609;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4" name="Shape 10614"/>
        <p:cNvGrpSpPr/>
        <p:nvPr/>
      </p:nvGrpSpPr>
      <p:grpSpPr>
        <a:xfrm>
          <a:off x="0" y="0"/>
          <a:ext cx="0" cy="0"/>
          <a:chOff x="0" y="0"/>
          <a:chExt cx="0" cy="0"/>
        </a:xfrm>
      </p:grpSpPr>
      <p:sp>
        <p:nvSpPr>
          <p:cNvPr id="10615" name="Google Shape;10615;p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16" name="Google Shape;10616;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9" name="Shape 10619"/>
        <p:cNvGrpSpPr/>
        <p:nvPr/>
      </p:nvGrpSpPr>
      <p:grpSpPr>
        <a:xfrm>
          <a:off x="0" y="0"/>
          <a:ext cx="0" cy="0"/>
          <a:chOff x="0" y="0"/>
          <a:chExt cx="0" cy="0"/>
        </a:xfrm>
      </p:grpSpPr>
      <p:sp>
        <p:nvSpPr>
          <p:cNvPr id="10620" name="Google Shape;10620;p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1" name="Google Shape;10621;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7" name="Shape 9477"/>
        <p:cNvGrpSpPr/>
        <p:nvPr/>
      </p:nvGrpSpPr>
      <p:grpSpPr>
        <a:xfrm>
          <a:off x="0" y="0"/>
          <a:ext cx="0" cy="0"/>
          <a:chOff x="0" y="0"/>
          <a:chExt cx="0" cy="0"/>
        </a:xfrm>
      </p:grpSpPr>
      <p:sp>
        <p:nvSpPr>
          <p:cNvPr id="9478" name="Google Shape;9478;p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9" name="Google Shape;94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1" name="Shape 10631"/>
        <p:cNvGrpSpPr/>
        <p:nvPr/>
      </p:nvGrpSpPr>
      <p:grpSpPr>
        <a:xfrm>
          <a:off x="0" y="0"/>
          <a:ext cx="0" cy="0"/>
          <a:chOff x="0" y="0"/>
          <a:chExt cx="0" cy="0"/>
        </a:xfrm>
      </p:grpSpPr>
      <p:sp>
        <p:nvSpPr>
          <p:cNvPr id="10632" name="Google Shape;10632;p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3" name="Google Shape;10633;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0" name="Shape 10640"/>
        <p:cNvGrpSpPr/>
        <p:nvPr/>
      </p:nvGrpSpPr>
      <p:grpSpPr>
        <a:xfrm>
          <a:off x="0" y="0"/>
          <a:ext cx="0" cy="0"/>
          <a:chOff x="0" y="0"/>
          <a:chExt cx="0" cy="0"/>
        </a:xfrm>
      </p:grpSpPr>
      <p:sp>
        <p:nvSpPr>
          <p:cNvPr id="10641" name="Google Shape;10641;p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42" name="Google Shape;10642;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1" name="Shape 10651"/>
        <p:cNvGrpSpPr/>
        <p:nvPr/>
      </p:nvGrpSpPr>
      <p:grpSpPr>
        <a:xfrm>
          <a:off x="0" y="0"/>
          <a:ext cx="0" cy="0"/>
          <a:chOff x="0" y="0"/>
          <a:chExt cx="0" cy="0"/>
        </a:xfrm>
      </p:grpSpPr>
      <p:sp>
        <p:nvSpPr>
          <p:cNvPr id="10652" name="Google Shape;10652;p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3" name="Google Shape;10653;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1" name="Shape 10661"/>
        <p:cNvGrpSpPr/>
        <p:nvPr/>
      </p:nvGrpSpPr>
      <p:grpSpPr>
        <a:xfrm>
          <a:off x="0" y="0"/>
          <a:ext cx="0" cy="0"/>
          <a:chOff x="0" y="0"/>
          <a:chExt cx="0" cy="0"/>
        </a:xfrm>
      </p:grpSpPr>
      <p:sp>
        <p:nvSpPr>
          <p:cNvPr id="10662" name="Google Shape;10662;p1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63" name="Google Shape;10663;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1" name="Shape 10671"/>
        <p:cNvGrpSpPr/>
        <p:nvPr/>
      </p:nvGrpSpPr>
      <p:grpSpPr>
        <a:xfrm>
          <a:off x="0" y="0"/>
          <a:ext cx="0" cy="0"/>
          <a:chOff x="0" y="0"/>
          <a:chExt cx="0" cy="0"/>
        </a:xfrm>
      </p:grpSpPr>
      <p:sp>
        <p:nvSpPr>
          <p:cNvPr id="10672" name="Google Shape;10672;p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3" name="Google Shape;10673;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1" name="Shape 10681"/>
        <p:cNvGrpSpPr/>
        <p:nvPr/>
      </p:nvGrpSpPr>
      <p:grpSpPr>
        <a:xfrm>
          <a:off x="0" y="0"/>
          <a:ext cx="0" cy="0"/>
          <a:chOff x="0" y="0"/>
          <a:chExt cx="0" cy="0"/>
        </a:xfrm>
      </p:grpSpPr>
      <p:sp>
        <p:nvSpPr>
          <p:cNvPr id="10682" name="Google Shape;10682;p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3" name="Google Shape;10683;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9" name="Shape 10689"/>
        <p:cNvGrpSpPr/>
        <p:nvPr/>
      </p:nvGrpSpPr>
      <p:grpSpPr>
        <a:xfrm>
          <a:off x="0" y="0"/>
          <a:ext cx="0" cy="0"/>
          <a:chOff x="0" y="0"/>
          <a:chExt cx="0" cy="0"/>
        </a:xfrm>
      </p:grpSpPr>
      <p:sp>
        <p:nvSpPr>
          <p:cNvPr id="10690" name="Google Shape;10690;p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1" name="Google Shape;10691;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6" name="Shape 10696"/>
        <p:cNvGrpSpPr/>
        <p:nvPr/>
      </p:nvGrpSpPr>
      <p:grpSpPr>
        <a:xfrm>
          <a:off x="0" y="0"/>
          <a:ext cx="0" cy="0"/>
          <a:chOff x="0" y="0"/>
          <a:chExt cx="0" cy="0"/>
        </a:xfrm>
      </p:grpSpPr>
      <p:sp>
        <p:nvSpPr>
          <p:cNvPr id="10697" name="Google Shape;10697;p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98" name="Google Shape;10698;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3" name="Shape 10703"/>
        <p:cNvGrpSpPr/>
        <p:nvPr/>
      </p:nvGrpSpPr>
      <p:grpSpPr>
        <a:xfrm>
          <a:off x="0" y="0"/>
          <a:ext cx="0" cy="0"/>
          <a:chOff x="0" y="0"/>
          <a:chExt cx="0" cy="0"/>
        </a:xfrm>
      </p:grpSpPr>
      <p:sp>
        <p:nvSpPr>
          <p:cNvPr id="10704" name="Google Shape;10704;p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5" name="Google Shape;10705;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5" name="Shape 10715"/>
        <p:cNvGrpSpPr/>
        <p:nvPr/>
      </p:nvGrpSpPr>
      <p:grpSpPr>
        <a:xfrm>
          <a:off x="0" y="0"/>
          <a:ext cx="0" cy="0"/>
          <a:chOff x="0" y="0"/>
          <a:chExt cx="0" cy="0"/>
        </a:xfrm>
      </p:grpSpPr>
      <p:sp>
        <p:nvSpPr>
          <p:cNvPr id="10716" name="Google Shape;10716;p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7" name="Google Shape;10717;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4" name="Shape 9484"/>
        <p:cNvGrpSpPr/>
        <p:nvPr/>
      </p:nvGrpSpPr>
      <p:grpSpPr>
        <a:xfrm>
          <a:off x="0" y="0"/>
          <a:ext cx="0" cy="0"/>
          <a:chOff x="0" y="0"/>
          <a:chExt cx="0" cy="0"/>
        </a:xfrm>
      </p:grpSpPr>
      <p:sp>
        <p:nvSpPr>
          <p:cNvPr id="9485" name="Google Shape;9485;p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6" name="Google Shape;94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4" name="Shape 10724"/>
        <p:cNvGrpSpPr/>
        <p:nvPr/>
      </p:nvGrpSpPr>
      <p:grpSpPr>
        <a:xfrm>
          <a:off x="0" y="0"/>
          <a:ext cx="0" cy="0"/>
          <a:chOff x="0" y="0"/>
          <a:chExt cx="0" cy="0"/>
        </a:xfrm>
      </p:grpSpPr>
      <p:sp>
        <p:nvSpPr>
          <p:cNvPr id="10725" name="Google Shape;10725;p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26" name="Google Shape;10726;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6" name="Shape 10736"/>
        <p:cNvGrpSpPr/>
        <p:nvPr/>
      </p:nvGrpSpPr>
      <p:grpSpPr>
        <a:xfrm>
          <a:off x="0" y="0"/>
          <a:ext cx="0" cy="0"/>
          <a:chOff x="0" y="0"/>
          <a:chExt cx="0" cy="0"/>
        </a:xfrm>
      </p:grpSpPr>
      <p:sp>
        <p:nvSpPr>
          <p:cNvPr id="10737" name="Google Shape;10737;p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8" name="Google Shape;10738;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3" name="Shape 10743"/>
        <p:cNvGrpSpPr/>
        <p:nvPr/>
      </p:nvGrpSpPr>
      <p:grpSpPr>
        <a:xfrm>
          <a:off x="0" y="0"/>
          <a:ext cx="0" cy="0"/>
          <a:chOff x="0" y="0"/>
          <a:chExt cx="0" cy="0"/>
        </a:xfrm>
      </p:grpSpPr>
      <p:sp>
        <p:nvSpPr>
          <p:cNvPr id="10744" name="Google Shape;10744;p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5" name="Google Shape;10745;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2" name="Shape 10752"/>
        <p:cNvGrpSpPr/>
        <p:nvPr/>
      </p:nvGrpSpPr>
      <p:grpSpPr>
        <a:xfrm>
          <a:off x="0" y="0"/>
          <a:ext cx="0" cy="0"/>
          <a:chOff x="0" y="0"/>
          <a:chExt cx="0" cy="0"/>
        </a:xfrm>
      </p:grpSpPr>
      <p:sp>
        <p:nvSpPr>
          <p:cNvPr id="10753" name="Google Shape;10753;p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4" name="Google Shape;10754;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0" name="Shape 10760"/>
        <p:cNvGrpSpPr/>
        <p:nvPr/>
      </p:nvGrpSpPr>
      <p:grpSpPr>
        <a:xfrm>
          <a:off x="0" y="0"/>
          <a:ext cx="0" cy="0"/>
          <a:chOff x="0" y="0"/>
          <a:chExt cx="0" cy="0"/>
        </a:xfrm>
      </p:grpSpPr>
      <p:sp>
        <p:nvSpPr>
          <p:cNvPr id="10761" name="Google Shape;10761;p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2" name="Google Shape;10762;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7" name="Shape 10767"/>
        <p:cNvGrpSpPr/>
        <p:nvPr/>
      </p:nvGrpSpPr>
      <p:grpSpPr>
        <a:xfrm>
          <a:off x="0" y="0"/>
          <a:ext cx="0" cy="0"/>
          <a:chOff x="0" y="0"/>
          <a:chExt cx="0" cy="0"/>
        </a:xfrm>
      </p:grpSpPr>
      <p:sp>
        <p:nvSpPr>
          <p:cNvPr id="10768" name="Google Shape;10768;p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9" name="Google Shape;10769;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6" name="Shape 10776"/>
        <p:cNvGrpSpPr/>
        <p:nvPr/>
      </p:nvGrpSpPr>
      <p:grpSpPr>
        <a:xfrm>
          <a:off x="0" y="0"/>
          <a:ext cx="0" cy="0"/>
          <a:chOff x="0" y="0"/>
          <a:chExt cx="0" cy="0"/>
        </a:xfrm>
      </p:grpSpPr>
      <p:sp>
        <p:nvSpPr>
          <p:cNvPr id="10777" name="Google Shape;10777;p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78" name="Google Shape;10778;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5" name="Shape 10785"/>
        <p:cNvGrpSpPr/>
        <p:nvPr/>
      </p:nvGrpSpPr>
      <p:grpSpPr>
        <a:xfrm>
          <a:off x="0" y="0"/>
          <a:ext cx="0" cy="0"/>
          <a:chOff x="0" y="0"/>
          <a:chExt cx="0" cy="0"/>
        </a:xfrm>
      </p:grpSpPr>
      <p:sp>
        <p:nvSpPr>
          <p:cNvPr id="10786" name="Google Shape;10786;p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87" name="Google Shape;10787;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0" name="Shape 10790"/>
        <p:cNvGrpSpPr/>
        <p:nvPr/>
      </p:nvGrpSpPr>
      <p:grpSpPr>
        <a:xfrm>
          <a:off x="0" y="0"/>
          <a:ext cx="0" cy="0"/>
          <a:chOff x="0" y="0"/>
          <a:chExt cx="0" cy="0"/>
        </a:xfrm>
      </p:grpSpPr>
      <p:sp>
        <p:nvSpPr>
          <p:cNvPr id="10791" name="Google Shape;10791;p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2" name="Google Shape;10792;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6" name="Shape 10796"/>
        <p:cNvGrpSpPr/>
        <p:nvPr/>
      </p:nvGrpSpPr>
      <p:grpSpPr>
        <a:xfrm>
          <a:off x="0" y="0"/>
          <a:ext cx="0" cy="0"/>
          <a:chOff x="0" y="0"/>
          <a:chExt cx="0" cy="0"/>
        </a:xfrm>
      </p:grpSpPr>
      <p:sp>
        <p:nvSpPr>
          <p:cNvPr id="10797" name="Google Shape;10797;p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8" name="Google Shape;10798;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5" name="Shape 9495"/>
        <p:cNvGrpSpPr/>
        <p:nvPr/>
      </p:nvGrpSpPr>
      <p:grpSpPr>
        <a:xfrm>
          <a:off x="0" y="0"/>
          <a:ext cx="0" cy="0"/>
          <a:chOff x="0" y="0"/>
          <a:chExt cx="0" cy="0"/>
        </a:xfrm>
      </p:grpSpPr>
      <p:sp>
        <p:nvSpPr>
          <p:cNvPr id="9496" name="Google Shape;9496;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7" name="Google Shape;94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2" name="Shape 10802"/>
        <p:cNvGrpSpPr/>
        <p:nvPr/>
      </p:nvGrpSpPr>
      <p:grpSpPr>
        <a:xfrm>
          <a:off x="0" y="0"/>
          <a:ext cx="0" cy="0"/>
          <a:chOff x="0" y="0"/>
          <a:chExt cx="0" cy="0"/>
        </a:xfrm>
      </p:grpSpPr>
      <p:sp>
        <p:nvSpPr>
          <p:cNvPr id="10803" name="Google Shape;10803;p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4" name="Google Shape;10804;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8" name="Shape 10808"/>
        <p:cNvGrpSpPr/>
        <p:nvPr/>
      </p:nvGrpSpPr>
      <p:grpSpPr>
        <a:xfrm>
          <a:off x="0" y="0"/>
          <a:ext cx="0" cy="0"/>
          <a:chOff x="0" y="0"/>
          <a:chExt cx="0" cy="0"/>
        </a:xfrm>
      </p:grpSpPr>
      <p:sp>
        <p:nvSpPr>
          <p:cNvPr id="10809" name="Google Shape;10809;p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0" name="Google Shape;10810;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4" name="Shape 10814"/>
        <p:cNvGrpSpPr/>
        <p:nvPr/>
      </p:nvGrpSpPr>
      <p:grpSpPr>
        <a:xfrm>
          <a:off x="0" y="0"/>
          <a:ext cx="0" cy="0"/>
          <a:chOff x="0" y="0"/>
          <a:chExt cx="0" cy="0"/>
        </a:xfrm>
      </p:grpSpPr>
      <p:sp>
        <p:nvSpPr>
          <p:cNvPr id="10815" name="Google Shape;10815;p1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6" name="Google Shape;10816;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9" name="Shape 10819"/>
        <p:cNvGrpSpPr/>
        <p:nvPr/>
      </p:nvGrpSpPr>
      <p:grpSpPr>
        <a:xfrm>
          <a:off x="0" y="0"/>
          <a:ext cx="0" cy="0"/>
          <a:chOff x="0" y="0"/>
          <a:chExt cx="0" cy="0"/>
        </a:xfrm>
      </p:grpSpPr>
      <p:sp>
        <p:nvSpPr>
          <p:cNvPr id="10820" name="Google Shape;10820;p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1" name="Google Shape;10821;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9" name="Shape 10829"/>
        <p:cNvGrpSpPr/>
        <p:nvPr/>
      </p:nvGrpSpPr>
      <p:grpSpPr>
        <a:xfrm>
          <a:off x="0" y="0"/>
          <a:ext cx="0" cy="0"/>
          <a:chOff x="0" y="0"/>
          <a:chExt cx="0" cy="0"/>
        </a:xfrm>
      </p:grpSpPr>
      <p:sp>
        <p:nvSpPr>
          <p:cNvPr id="10830" name="Google Shape;10830;p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1" name="Google Shape;10831;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2" name="Shape 10842"/>
        <p:cNvGrpSpPr/>
        <p:nvPr/>
      </p:nvGrpSpPr>
      <p:grpSpPr>
        <a:xfrm>
          <a:off x="0" y="0"/>
          <a:ext cx="0" cy="0"/>
          <a:chOff x="0" y="0"/>
          <a:chExt cx="0" cy="0"/>
        </a:xfrm>
      </p:grpSpPr>
      <p:sp>
        <p:nvSpPr>
          <p:cNvPr id="10843" name="Google Shape;10843;p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4" name="Google Shape;10844;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0" name="Shape 10850"/>
        <p:cNvGrpSpPr/>
        <p:nvPr/>
      </p:nvGrpSpPr>
      <p:grpSpPr>
        <a:xfrm>
          <a:off x="0" y="0"/>
          <a:ext cx="0" cy="0"/>
          <a:chOff x="0" y="0"/>
          <a:chExt cx="0" cy="0"/>
        </a:xfrm>
      </p:grpSpPr>
      <p:sp>
        <p:nvSpPr>
          <p:cNvPr id="10851" name="Google Shape;10851;p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2" name="Google Shape;10852;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1" name="Shape 10861"/>
        <p:cNvGrpSpPr/>
        <p:nvPr/>
      </p:nvGrpSpPr>
      <p:grpSpPr>
        <a:xfrm>
          <a:off x="0" y="0"/>
          <a:ext cx="0" cy="0"/>
          <a:chOff x="0" y="0"/>
          <a:chExt cx="0" cy="0"/>
        </a:xfrm>
      </p:grpSpPr>
      <p:sp>
        <p:nvSpPr>
          <p:cNvPr id="10862" name="Google Shape;10862;p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3" name="Google Shape;10863;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7" name="Shape 10867"/>
        <p:cNvGrpSpPr/>
        <p:nvPr/>
      </p:nvGrpSpPr>
      <p:grpSpPr>
        <a:xfrm>
          <a:off x="0" y="0"/>
          <a:ext cx="0" cy="0"/>
          <a:chOff x="0" y="0"/>
          <a:chExt cx="0" cy="0"/>
        </a:xfrm>
      </p:grpSpPr>
      <p:sp>
        <p:nvSpPr>
          <p:cNvPr id="10868" name="Google Shape;10868;p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9" name="Google Shape;10869;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8" name="Shape 10878"/>
        <p:cNvGrpSpPr/>
        <p:nvPr/>
      </p:nvGrpSpPr>
      <p:grpSpPr>
        <a:xfrm>
          <a:off x="0" y="0"/>
          <a:ext cx="0" cy="0"/>
          <a:chOff x="0" y="0"/>
          <a:chExt cx="0" cy="0"/>
        </a:xfrm>
      </p:grpSpPr>
      <p:sp>
        <p:nvSpPr>
          <p:cNvPr id="10879" name="Google Shape;10879;p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0" name="Google Shape;10880;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6" name="Shape 9506"/>
        <p:cNvGrpSpPr/>
        <p:nvPr/>
      </p:nvGrpSpPr>
      <p:grpSpPr>
        <a:xfrm>
          <a:off x="0" y="0"/>
          <a:ext cx="0" cy="0"/>
          <a:chOff x="0" y="0"/>
          <a:chExt cx="0" cy="0"/>
        </a:xfrm>
      </p:grpSpPr>
      <p:sp>
        <p:nvSpPr>
          <p:cNvPr id="9507" name="Google Shape;9507;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8" name="Google Shape;95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6" name="Shape 10886"/>
        <p:cNvGrpSpPr/>
        <p:nvPr/>
      </p:nvGrpSpPr>
      <p:grpSpPr>
        <a:xfrm>
          <a:off x="0" y="0"/>
          <a:ext cx="0" cy="0"/>
          <a:chOff x="0" y="0"/>
          <a:chExt cx="0" cy="0"/>
        </a:xfrm>
      </p:grpSpPr>
      <p:sp>
        <p:nvSpPr>
          <p:cNvPr id="10887" name="Google Shape;10887;p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8" name="Google Shape;10888;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7" name="Shape 10897"/>
        <p:cNvGrpSpPr/>
        <p:nvPr/>
      </p:nvGrpSpPr>
      <p:grpSpPr>
        <a:xfrm>
          <a:off x="0" y="0"/>
          <a:ext cx="0" cy="0"/>
          <a:chOff x="0" y="0"/>
          <a:chExt cx="0" cy="0"/>
        </a:xfrm>
      </p:grpSpPr>
      <p:sp>
        <p:nvSpPr>
          <p:cNvPr id="10898" name="Google Shape;10898;p1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9" name="Google Shape;10899;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5" name="Shape 10905"/>
        <p:cNvGrpSpPr/>
        <p:nvPr/>
      </p:nvGrpSpPr>
      <p:grpSpPr>
        <a:xfrm>
          <a:off x="0" y="0"/>
          <a:ext cx="0" cy="0"/>
          <a:chOff x="0" y="0"/>
          <a:chExt cx="0" cy="0"/>
        </a:xfrm>
      </p:grpSpPr>
      <p:sp>
        <p:nvSpPr>
          <p:cNvPr id="10906" name="Google Shape;10906;p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07" name="Google Shape;10907;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7" name="Shape 10917"/>
        <p:cNvGrpSpPr/>
        <p:nvPr/>
      </p:nvGrpSpPr>
      <p:grpSpPr>
        <a:xfrm>
          <a:off x="0" y="0"/>
          <a:ext cx="0" cy="0"/>
          <a:chOff x="0" y="0"/>
          <a:chExt cx="0" cy="0"/>
        </a:xfrm>
      </p:grpSpPr>
      <p:sp>
        <p:nvSpPr>
          <p:cNvPr id="10918" name="Google Shape;10918;p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19" name="Google Shape;10919;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5" name="Shape 10925"/>
        <p:cNvGrpSpPr/>
        <p:nvPr/>
      </p:nvGrpSpPr>
      <p:grpSpPr>
        <a:xfrm>
          <a:off x="0" y="0"/>
          <a:ext cx="0" cy="0"/>
          <a:chOff x="0" y="0"/>
          <a:chExt cx="0" cy="0"/>
        </a:xfrm>
      </p:grpSpPr>
      <p:sp>
        <p:nvSpPr>
          <p:cNvPr id="10926" name="Google Shape;10926;p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7" name="Google Shape;10927;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3" name="Shape 10933"/>
        <p:cNvGrpSpPr/>
        <p:nvPr/>
      </p:nvGrpSpPr>
      <p:grpSpPr>
        <a:xfrm>
          <a:off x="0" y="0"/>
          <a:ext cx="0" cy="0"/>
          <a:chOff x="0" y="0"/>
          <a:chExt cx="0" cy="0"/>
        </a:xfrm>
      </p:grpSpPr>
      <p:sp>
        <p:nvSpPr>
          <p:cNvPr id="10934" name="Google Shape;10934;p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5" name="Google Shape;10935;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3" name="Shape 10943"/>
        <p:cNvGrpSpPr/>
        <p:nvPr/>
      </p:nvGrpSpPr>
      <p:grpSpPr>
        <a:xfrm>
          <a:off x="0" y="0"/>
          <a:ext cx="0" cy="0"/>
          <a:chOff x="0" y="0"/>
          <a:chExt cx="0" cy="0"/>
        </a:xfrm>
      </p:grpSpPr>
      <p:sp>
        <p:nvSpPr>
          <p:cNvPr id="10944" name="Google Shape;10944;p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5" name="Google Shape;10945;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1" name="Shape 10951"/>
        <p:cNvGrpSpPr/>
        <p:nvPr/>
      </p:nvGrpSpPr>
      <p:grpSpPr>
        <a:xfrm>
          <a:off x="0" y="0"/>
          <a:ext cx="0" cy="0"/>
          <a:chOff x="0" y="0"/>
          <a:chExt cx="0" cy="0"/>
        </a:xfrm>
      </p:grpSpPr>
      <p:sp>
        <p:nvSpPr>
          <p:cNvPr id="10952" name="Google Shape;10952;p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3" name="Google Shape;10953;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2" name="Shape 10962"/>
        <p:cNvGrpSpPr/>
        <p:nvPr/>
      </p:nvGrpSpPr>
      <p:grpSpPr>
        <a:xfrm>
          <a:off x="0" y="0"/>
          <a:ext cx="0" cy="0"/>
          <a:chOff x="0" y="0"/>
          <a:chExt cx="0" cy="0"/>
        </a:xfrm>
      </p:grpSpPr>
      <p:sp>
        <p:nvSpPr>
          <p:cNvPr id="10963" name="Google Shape;10963;p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64" name="Google Shape;10964;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8" name="Shape 10988"/>
        <p:cNvGrpSpPr/>
        <p:nvPr/>
      </p:nvGrpSpPr>
      <p:grpSpPr>
        <a:xfrm>
          <a:off x="0" y="0"/>
          <a:ext cx="0" cy="0"/>
          <a:chOff x="0" y="0"/>
          <a:chExt cx="0" cy="0"/>
        </a:xfrm>
      </p:grpSpPr>
      <p:sp>
        <p:nvSpPr>
          <p:cNvPr id="10989" name="Google Shape;10989;p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0" name="Google Shape;10990;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2" name="Shape 9512"/>
        <p:cNvGrpSpPr/>
        <p:nvPr/>
      </p:nvGrpSpPr>
      <p:grpSpPr>
        <a:xfrm>
          <a:off x="0" y="0"/>
          <a:ext cx="0" cy="0"/>
          <a:chOff x="0" y="0"/>
          <a:chExt cx="0" cy="0"/>
        </a:xfrm>
      </p:grpSpPr>
      <p:sp>
        <p:nvSpPr>
          <p:cNvPr id="9513" name="Google Shape;9513;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4" name="Google Shape;95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7" name="Shape 10997"/>
        <p:cNvGrpSpPr/>
        <p:nvPr/>
      </p:nvGrpSpPr>
      <p:grpSpPr>
        <a:xfrm>
          <a:off x="0" y="0"/>
          <a:ext cx="0" cy="0"/>
          <a:chOff x="0" y="0"/>
          <a:chExt cx="0" cy="0"/>
        </a:xfrm>
      </p:grpSpPr>
      <p:sp>
        <p:nvSpPr>
          <p:cNvPr id="10998" name="Google Shape;10998;p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99" name="Google Shape;10999;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6" name="Shape 11006"/>
        <p:cNvGrpSpPr/>
        <p:nvPr/>
      </p:nvGrpSpPr>
      <p:grpSpPr>
        <a:xfrm>
          <a:off x="0" y="0"/>
          <a:ext cx="0" cy="0"/>
          <a:chOff x="0" y="0"/>
          <a:chExt cx="0" cy="0"/>
        </a:xfrm>
      </p:grpSpPr>
      <p:sp>
        <p:nvSpPr>
          <p:cNvPr id="11007" name="Google Shape;11007;p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8" name="Google Shape;11008;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4" name="Shape 11014"/>
        <p:cNvGrpSpPr/>
        <p:nvPr/>
      </p:nvGrpSpPr>
      <p:grpSpPr>
        <a:xfrm>
          <a:off x="0" y="0"/>
          <a:ext cx="0" cy="0"/>
          <a:chOff x="0" y="0"/>
          <a:chExt cx="0" cy="0"/>
        </a:xfrm>
      </p:grpSpPr>
      <p:sp>
        <p:nvSpPr>
          <p:cNvPr id="11015" name="Google Shape;11015;p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6" name="Google Shape;11016;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4" name="Shape 11024"/>
        <p:cNvGrpSpPr/>
        <p:nvPr/>
      </p:nvGrpSpPr>
      <p:grpSpPr>
        <a:xfrm>
          <a:off x="0" y="0"/>
          <a:ext cx="0" cy="0"/>
          <a:chOff x="0" y="0"/>
          <a:chExt cx="0" cy="0"/>
        </a:xfrm>
      </p:grpSpPr>
      <p:sp>
        <p:nvSpPr>
          <p:cNvPr id="11025" name="Google Shape;11025;p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6" name="Google Shape;11026;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4" name="Shape 11034"/>
        <p:cNvGrpSpPr/>
        <p:nvPr/>
      </p:nvGrpSpPr>
      <p:grpSpPr>
        <a:xfrm>
          <a:off x="0" y="0"/>
          <a:ext cx="0" cy="0"/>
          <a:chOff x="0" y="0"/>
          <a:chExt cx="0" cy="0"/>
        </a:xfrm>
      </p:grpSpPr>
      <p:sp>
        <p:nvSpPr>
          <p:cNvPr id="11035" name="Google Shape;11035;p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6" name="Google Shape;11036;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2" name="Shape 11042"/>
        <p:cNvGrpSpPr/>
        <p:nvPr/>
      </p:nvGrpSpPr>
      <p:grpSpPr>
        <a:xfrm>
          <a:off x="0" y="0"/>
          <a:ext cx="0" cy="0"/>
          <a:chOff x="0" y="0"/>
          <a:chExt cx="0" cy="0"/>
        </a:xfrm>
      </p:grpSpPr>
      <p:sp>
        <p:nvSpPr>
          <p:cNvPr id="11043" name="Google Shape;11043;p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4" name="Google Shape;11044;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6" name="Shape 11056"/>
        <p:cNvGrpSpPr/>
        <p:nvPr/>
      </p:nvGrpSpPr>
      <p:grpSpPr>
        <a:xfrm>
          <a:off x="0" y="0"/>
          <a:ext cx="0" cy="0"/>
          <a:chOff x="0" y="0"/>
          <a:chExt cx="0" cy="0"/>
        </a:xfrm>
      </p:grpSpPr>
      <p:sp>
        <p:nvSpPr>
          <p:cNvPr id="11057" name="Google Shape;11057;p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8" name="Google Shape;11058;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5" name="Shape 11065"/>
        <p:cNvGrpSpPr/>
        <p:nvPr/>
      </p:nvGrpSpPr>
      <p:grpSpPr>
        <a:xfrm>
          <a:off x="0" y="0"/>
          <a:ext cx="0" cy="0"/>
          <a:chOff x="0" y="0"/>
          <a:chExt cx="0" cy="0"/>
        </a:xfrm>
      </p:grpSpPr>
      <p:sp>
        <p:nvSpPr>
          <p:cNvPr id="11066" name="Google Shape;11066;p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67" name="Google Shape;11067;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4" name="Shape 11074"/>
        <p:cNvGrpSpPr/>
        <p:nvPr/>
      </p:nvGrpSpPr>
      <p:grpSpPr>
        <a:xfrm>
          <a:off x="0" y="0"/>
          <a:ext cx="0" cy="0"/>
          <a:chOff x="0" y="0"/>
          <a:chExt cx="0" cy="0"/>
        </a:xfrm>
      </p:grpSpPr>
      <p:sp>
        <p:nvSpPr>
          <p:cNvPr id="11075" name="Google Shape;11075;p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76" name="Google Shape;11076;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0" name="Shape 11080"/>
        <p:cNvGrpSpPr/>
        <p:nvPr/>
      </p:nvGrpSpPr>
      <p:grpSpPr>
        <a:xfrm>
          <a:off x="0" y="0"/>
          <a:ext cx="0" cy="0"/>
          <a:chOff x="0" y="0"/>
          <a:chExt cx="0" cy="0"/>
        </a:xfrm>
      </p:grpSpPr>
      <p:sp>
        <p:nvSpPr>
          <p:cNvPr id="11081" name="Google Shape;11081;p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2" name="Google Shape;11082;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8" name="Shape 9368"/>
        <p:cNvGrpSpPr/>
        <p:nvPr/>
      </p:nvGrpSpPr>
      <p:grpSpPr>
        <a:xfrm>
          <a:off x="0" y="0"/>
          <a:ext cx="0" cy="0"/>
          <a:chOff x="0" y="0"/>
          <a:chExt cx="0" cy="0"/>
        </a:xfrm>
      </p:grpSpPr>
      <p:sp>
        <p:nvSpPr>
          <p:cNvPr id="9369" name="Google Shape;9369;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0" name="Google Shape;93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3" name="Shape 9523"/>
        <p:cNvGrpSpPr/>
        <p:nvPr/>
      </p:nvGrpSpPr>
      <p:grpSpPr>
        <a:xfrm>
          <a:off x="0" y="0"/>
          <a:ext cx="0" cy="0"/>
          <a:chOff x="0" y="0"/>
          <a:chExt cx="0" cy="0"/>
        </a:xfrm>
      </p:grpSpPr>
      <p:sp>
        <p:nvSpPr>
          <p:cNvPr id="9524" name="Google Shape;9524;p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5" name="Google Shape;95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0" name="Shape 11090"/>
        <p:cNvGrpSpPr/>
        <p:nvPr/>
      </p:nvGrpSpPr>
      <p:grpSpPr>
        <a:xfrm>
          <a:off x="0" y="0"/>
          <a:ext cx="0" cy="0"/>
          <a:chOff x="0" y="0"/>
          <a:chExt cx="0" cy="0"/>
        </a:xfrm>
      </p:grpSpPr>
      <p:sp>
        <p:nvSpPr>
          <p:cNvPr id="11091" name="Google Shape;11091;p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2" name="Google Shape;11092;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0" name="Shape 11100"/>
        <p:cNvGrpSpPr/>
        <p:nvPr/>
      </p:nvGrpSpPr>
      <p:grpSpPr>
        <a:xfrm>
          <a:off x="0" y="0"/>
          <a:ext cx="0" cy="0"/>
          <a:chOff x="0" y="0"/>
          <a:chExt cx="0" cy="0"/>
        </a:xfrm>
      </p:grpSpPr>
      <p:sp>
        <p:nvSpPr>
          <p:cNvPr id="11101" name="Google Shape;11101;p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2" name="Google Shape;11102;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6" name="Shape 11106"/>
        <p:cNvGrpSpPr/>
        <p:nvPr/>
      </p:nvGrpSpPr>
      <p:grpSpPr>
        <a:xfrm>
          <a:off x="0" y="0"/>
          <a:ext cx="0" cy="0"/>
          <a:chOff x="0" y="0"/>
          <a:chExt cx="0" cy="0"/>
        </a:xfrm>
      </p:grpSpPr>
      <p:sp>
        <p:nvSpPr>
          <p:cNvPr id="11107" name="Google Shape;11107;p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8" name="Google Shape;11108;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2" name="Shape 11112"/>
        <p:cNvGrpSpPr/>
        <p:nvPr/>
      </p:nvGrpSpPr>
      <p:grpSpPr>
        <a:xfrm>
          <a:off x="0" y="0"/>
          <a:ext cx="0" cy="0"/>
          <a:chOff x="0" y="0"/>
          <a:chExt cx="0" cy="0"/>
        </a:xfrm>
      </p:grpSpPr>
      <p:sp>
        <p:nvSpPr>
          <p:cNvPr id="11113" name="Google Shape;11113;p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4" name="Google Shape;11114;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8" name="Shape 11118"/>
        <p:cNvGrpSpPr/>
        <p:nvPr/>
      </p:nvGrpSpPr>
      <p:grpSpPr>
        <a:xfrm>
          <a:off x="0" y="0"/>
          <a:ext cx="0" cy="0"/>
          <a:chOff x="0" y="0"/>
          <a:chExt cx="0" cy="0"/>
        </a:xfrm>
      </p:grpSpPr>
      <p:sp>
        <p:nvSpPr>
          <p:cNvPr id="11119" name="Google Shape;11119;p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0" name="Google Shape;11120;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5" name="Shape 11125"/>
        <p:cNvGrpSpPr/>
        <p:nvPr/>
      </p:nvGrpSpPr>
      <p:grpSpPr>
        <a:xfrm>
          <a:off x="0" y="0"/>
          <a:ext cx="0" cy="0"/>
          <a:chOff x="0" y="0"/>
          <a:chExt cx="0" cy="0"/>
        </a:xfrm>
      </p:grpSpPr>
      <p:sp>
        <p:nvSpPr>
          <p:cNvPr id="11126" name="Google Shape;11126;p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7" name="Google Shape;11127;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5" name="Shape 11135"/>
        <p:cNvGrpSpPr/>
        <p:nvPr/>
      </p:nvGrpSpPr>
      <p:grpSpPr>
        <a:xfrm>
          <a:off x="0" y="0"/>
          <a:ext cx="0" cy="0"/>
          <a:chOff x="0" y="0"/>
          <a:chExt cx="0" cy="0"/>
        </a:xfrm>
      </p:grpSpPr>
      <p:sp>
        <p:nvSpPr>
          <p:cNvPr id="11136" name="Google Shape;11136;p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37" name="Google Shape;11137;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5" name="Shape 11145"/>
        <p:cNvGrpSpPr/>
        <p:nvPr/>
      </p:nvGrpSpPr>
      <p:grpSpPr>
        <a:xfrm>
          <a:off x="0" y="0"/>
          <a:ext cx="0" cy="0"/>
          <a:chOff x="0" y="0"/>
          <a:chExt cx="0" cy="0"/>
        </a:xfrm>
      </p:grpSpPr>
      <p:sp>
        <p:nvSpPr>
          <p:cNvPr id="11146" name="Google Shape;11146;p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47" name="Google Shape;11147;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0" name="Shape 9530"/>
        <p:cNvGrpSpPr/>
        <p:nvPr/>
      </p:nvGrpSpPr>
      <p:grpSpPr>
        <a:xfrm>
          <a:off x="0" y="0"/>
          <a:ext cx="0" cy="0"/>
          <a:chOff x="0" y="0"/>
          <a:chExt cx="0" cy="0"/>
        </a:xfrm>
      </p:grpSpPr>
      <p:sp>
        <p:nvSpPr>
          <p:cNvPr id="9531" name="Google Shape;9531;p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2" name="Google Shape;95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7" name="Shape 9537"/>
        <p:cNvGrpSpPr/>
        <p:nvPr/>
      </p:nvGrpSpPr>
      <p:grpSpPr>
        <a:xfrm>
          <a:off x="0" y="0"/>
          <a:ext cx="0" cy="0"/>
          <a:chOff x="0" y="0"/>
          <a:chExt cx="0" cy="0"/>
        </a:xfrm>
      </p:grpSpPr>
      <p:sp>
        <p:nvSpPr>
          <p:cNvPr id="9538" name="Google Shape;9538;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9" name="Google Shape;95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4" name="Shape 9544"/>
        <p:cNvGrpSpPr/>
        <p:nvPr/>
      </p:nvGrpSpPr>
      <p:grpSpPr>
        <a:xfrm>
          <a:off x="0" y="0"/>
          <a:ext cx="0" cy="0"/>
          <a:chOff x="0" y="0"/>
          <a:chExt cx="0" cy="0"/>
        </a:xfrm>
      </p:grpSpPr>
      <p:sp>
        <p:nvSpPr>
          <p:cNvPr id="9545" name="Google Shape;9545;p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6" name="Google Shape;954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1" name="Shape 9551"/>
        <p:cNvGrpSpPr/>
        <p:nvPr/>
      </p:nvGrpSpPr>
      <p:grpSpPr>
        <a:xfrm>
          <a:off x="0" y="0"/>
          <a:ext cx="0" cy="0"/>
          <a:chOff x="0" y="0"/>
          <a:chExt cx="0" cy="0"/>
        </a:xfrm>
      </p:grpSpPr>
      <p:sp>
        <p:nvSpPr>
          <p:cNvPr id="9552" name="Google Shape;9552;p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3" name="Google Shape;955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8" name="Shape 9558"/>
        <p:cNvGrpSpPr/>
        <p:nvPr/>
      </p:nvGrpSpPr>
      <p:grpSpPr>
        <a:xfrm>
          <a:off x="0" y="0"/>
          <a:ext cx="0" cy="0"/>
          <a:chOff x="0" y="0"/>
          <a:chExt cx="0" cy="0"/>
        </a:xfrm>
      </p:grpSpPr>
      <p:sp>
        <p:nvSpPr>
          <p:cNvPr id="9559" name="Google Shape;9559;p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0" name="Google Shape;956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2" name="Shape 9572"/>
        <p:cNvGrpSpPr/>
        <p:nvPr/>
      </p:nvGrpSpPr>
      <p:grpSpPr>
        <a:xfrm>
          <a:off x="0" y="0"/>
          <a:ext cx="0" cy="0"/>
          <a:chOff x="0" y="0"/>
          <a:chExt cx="0" cy="0"/>
        </a:xfrm>
      </p:grpSpPr>
      <p:sp>
        <p:nvSpPr>
          <p:cNvPr id="9573" name="Google Shape;9573;p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4" name="Google Shape;95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2" name="Shape 9582"/>
        <p:cNvGrpSpPr/>
        <p:nvPr/>
      </p:nvGrpSpPr>
      <p:grpSpPr>
        <a:xfrm>
          <a:off x="0" y="0"/>
          <a:ext cx="0" cy="0"/>
          <a:chOff x="0" y="0"/>
          <a:chExt cx="0" cy="0"/>
        </a:xfrm>
      </p:grpSpPr>
      <p:sp>
        <p:nvSpPr>
          <p:cNvPr id="9583" name="Google Shape;9583;p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4" name="Google Shape;958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2" name="Shape 9592"/>
        <p:cNvGrpSpPr/>
        <p:nvPr/>
      </p:nvGrpSpPr>
      <p:grpSpPr>
        <a:xfrm>
          <a:off x="0" y="0"/>
          <a:ext cx="0" cy="0"/>
          <a:chOff x="0" y="0"/>
          <a:chExt cx="0" cy="0"/>
        </a:xfrm>
      </p:grpSpPr>
      <p:sp>
        <p:nvSpPr>
          <p:cNvPr id="9593" name="Google Shape;9593;p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94" name="Google Shape;95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0" name="Shape 9600"/>
        <p:cNvGrpSpPr/>
        <p:nvPr/>
      </p:nvGrpSpPr>
      <p:grpSpPr>
        <a:xfrm>
          <a:off x="0" y="0"/>
          <a:ext cx="0" cy="0"/>
          <a:chOff x="0" y="0"/>
          <a:chExt cx="0" cy="0"/>
        </a:xfrm>
      </p:grpSpPr>
      <p:sp>
        <p:nvSpPr>
          <p:cNvPr id="9601" name="Google Shape;9601;p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2" name="Google Shape;960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4" name="Shape 9374"/>
        <p:cNvGrpSpPr/>
        <p:nvPr/>
      </p:nvGrpSpPr>
      <p:grpSpPr>
        <a:xfrm>
          <a:off x="0" y="0"/>
          <a:ext cx="0" cy="0"/>
          <a:chOff x="0" y="0"/>
          <a:chExt cx="0" cy="0"/>
        </a:xfrm>
      </p:grpSpPr>
      <p:sp>
        <p:nvSpPr>
          <p:cNvPr id="9375" name="Google Shape;9375;p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6" name="Google Shape;93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4" name="Shape 9614"/>
        <p:cNvGrpSpPr/>
        <p:nvPr/>
      </p:nvGrpSpPr>
      <p:grpSpPr>
        <a:xfrm>
          <a:off x="0" y="0"/>
          <a:ext cx="0" cy="0"/>
          <a:chOff x="0" y="0"/>
          <a:chExt cx="0" cy="0"/>
        </a:xfrm>
      </p:grpSpPr>
      <p:sp>
        <p:nvSpPr>
          <p:cNvPr id="9615" name="Google Shape;9615;p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6" name="Google Shape;961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5" name="Shape 9625"/>
        <p:cNvGrpSpPr/>
        <p:nvPr/>
      </p:nvGrpSpPr>
      <p:grpSpPr>
        <a:xfrm>
          <a:off x="0" y="0"/>
          <a:ext cx="0" cy="0"/>
          <a:chOff x="0" y="0"/>
          <a:chExt cx="0" cy="0"/>
        </a:xfrm>
      </p:grpSpPr>
      <p:sp>
        <p:nvSpPr>
          <p:cNvPr id="9626" name="Google Shape;9626;p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27" name="Google Shape;962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7" name="Shape 9637"/>
        <p:cNvGrpSpPr/>
        <p:nvPr/>
      </p:nvGrpSpPr>
      <p:grpSpPr>
        <a:xfrm>
          <a:off x="0" y="0"/>
          <a:ext cx="0" cy="0"/>
          <a:chOff x="0" y="0"/>
          <a:chExt cx="0" cy="0"/>
        </a:xfrm>
      </p:grpSpPr>
      <p:sp>
        <p:nvSpPr>
          <p:cNvPr id="9638" name="Google Shape;9638;p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9" name="Google Shape;963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4" name="Shape 9644"/>
        <p:cNvGrpSpPr/>
        <p:nvPr/>
      </p:nvGrpSpPr>
      <p:grpSpPr>
        <a:xfrm>
          <a:off x="0" y="0"/>
          <a:ext cx="0" cy="0"/>
          <a:chOff x="0" y="0"/>
          <a:chExt cx="0" cy="0"/>
        </a:xfrm>
      </p:grpSpPr>
      <p:sp>
        <p:nvSpPr>
          <p:cNvPr id="9645" name="Google Shape;9645;p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6" name="Google Shape;964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8" name="Shape 9658"/>
        <p:cNvGrpSpPr/>
        <p:nvPr/>
      </p:nvGrpSpPr>
      <p:grpSpPr>
        <a:xfrm>
          <a:off x="0" y="0"/>
          <a:ext cx="0" cy="0"/>
          <a:chOff x="0" y="0"/>
          <a:chExt cx="0" cy="0"/>
        </a:xfrm>
      </p:grpSpPr>
      <p:sp>
        <p:nvSpPr>
          <p:cNvPr id="9659" name="Google Shape;9659;p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0" name="Google Shape;966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6" name="Shape 9666"/>
        <p:cNvGrpSpPr/>
        <p:nvPr/>
      </p:nvGrpSpPr>
      <p:grpSpPr>
        <a:xfrm>
          <a:off x="0" y="0"/>
          <a:ext cx="0" cy="0"/>
          <a:chOff x="0" y="0"/>
          <a:chExt cx="0" cy="0"/>
        </a:xfrm>
      </p:grpSpPr>
      <p:sp>
        <p:nvSpPr>
          <p:cNvPr id="9667" name="Google Shape;9667;p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68" name="Google Shape;966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6" name="Shape 9676"/>
        <p:cNvGrpSpPr/>
        <p:nvPr/>
      </p:nvGrpSpPr>
      <p:grpSpPr>
        <a:xfrm>
          <a:off x="0" y="0"/>
          <a:ext cx="0" cy="0"/>
          <a:chOff x="0" y="0"/>
          <a:chExt cx="0" cy="0"/>
        </a:xfrm>
      </p:grpSpPr>
      <p:sp>
        <p:nvSpPr>
          <p:cNvPr id="9677" name="Google Shape;9677;p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8" name="Google Shape;967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4" name="Shape 9684"/>
        <p:cNvGrpSpPr/>
        <p:nvPr/>
      </p:nvGrpSpPr>
      <p:grpSpPr>
        <a:xfrm>
          <a:off x="0" y="0"/>
          <a:ext cx="0" cy="0"/>
          <a:chOff x="0" y="0"/>
          <a:chExt cx="0" cy="0"/>
        </a:xfrm>
      </p:grpSpPr>
      <p:sp>
        <p:nvSpPr>
          <p:cNvPr id="9685" name="Google Shape;9685;p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6" name="Google Shape;968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3" name="Shape 9693"/>
        <p:cNvGrpSpPr/>
        <p:nvPr/>
      </p:nvGrpSpPr>
      <p:grpSpPr>
        <a:xfrm>
          <a:off x="0" y="0"/>
          <a:ext cx="0" cy="0"/>
          <a:chOff x="0" y="0"/>
          <a:chExt cx="0" cy="0"/>
        </a:xfrm>
      </p:grpSpPr>
      <p:sp>
        <p:nvSpPr>
          <p:cNvPr id="9694" name="Google Shape;9694;p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95" name="Google Shape;969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7" name="Shape 9707"/>
        <p:cNvGrpSpPr/>
        <p:nvPr/>
      </p:nvGrpSpPr>
      <p:grpSpPr>
        <a:xfrm>
          <a:off x="0" y="0"/>
          <a:ext cx="0" cy="0"/>
          <a:chOff x="0" y="0"/>
          <a:chExt cx="0" cy="0"/>
        </a:xfrm>
      </p:grpSpPr>
      <p:sp>
        <p:nvSpPr>
          <p:cNvPr id="9708" name="Google Shape;9708;p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9" name="Google Shape;970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1" name="Shape 9381"/>
        <p:cNvGrpSpPr/>
        <p:nvPr/>
      </p:nvGrpSpPr>
      <p:grpSpPr>
        <a:xfrm>
          <a:off x="0" y="0"/>
          <a:ext cx="0" cy="0"/>
          <a:chOff x="0" y="0"/>
          <a:chExt cx="0" cy="0"/>
        </a:xfrm>
      </p:grpSpPr>
      <p:sp>
        <p:nvSpPr>
          <p:cNvPr id="9382" name="Google Shape;9382;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3" name="Google Shape;93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4" name="Shape 9714"/>
        <p:cNvGrpSpPr/>
        <p:nvPr/>
      </p:nvGrpSpPr>
      <p:grpSpPr>
        <a:xfrm>
          <a:off x="0" y="0"/>
          <a:ext cx="0" cy="0"/>
          <a:chOff x="0" y="0"/>
          <a:chExt cx="0" cy="0"/>
        </a:xfrm>
      </p:grpSpPr>
      <p:sp>
        <p:nvSpPr>
          <p:cNvPr id="9715" name="Google Shape;9715;p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16" name="Google Shape;971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3" name="Shape 9723"/>
        <p:cNvGrpSpPr/>
        <p:nvPr/>
      </p:nvGrpSpPr>
      <p:grpSpPr>
        <a:xfrm>
          <a:off x="0" y="0"/>
          <a:ext cx="0" cy="0"/>
          <a:chOff x="0" y="0"/>
          <a:chExt cx="0" cy="0"/>
        </a:xfrm>
      </p:grpSpPr>
      <p:sp>
        <p:nvSpPr>
          <p:cNvPr id="9724" name="Google Shape;9724;p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5" name="Google Shape;972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1" name="Shape 9731"/>
        <p:cNvGrpSpPr/>
        <p:nvPr/>
      </p:nvGrpSpPr>
      <p:grpSpPr>
        <a:xfrm>
          <a:off x="0" y="0"/>
          <a:ext cx="0" cy="0"/>
          <a:chOff x="0" y="0"/>
          <a:chExt cx="0" cy="0"/>
        </a:xfrm>
      </p:grpSpPr>
      <p:sp>
        <p:nvSpPr>
          <p:cNvPr id="9732" name="Google Shape;9732;p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3" name="Google Shape;973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9" name="Shape 9749"/>
        <p:cNvGrpSpPr/>
        <p:nvPr/>
      </p:nvGrpSpPr>
      <p:grpSpPr>
        <a:xfrm>
          <a:off x="0" y="0"/>
          <a:ext cx="0" cy="0"/>
          <a:chOff x="0" y="0"/>
          <a:chExt cx="0" cy="0"/>
        </a:xfrm>
      </p:grpSpPr>
      <p:sp>
        <p:nvSpPr>
          <p:cNvPr id="9750" name="Google Shape;9750;p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1" name="Google Shape;975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6" name="Shape 9756"/>
        <p:cNvGrpSpPr/>
        <p:nvPr/>
      </p:nvGrpSpPr>
      <p:grpSpPr>
        <a:xfrm>
          <a:off x="0" y="0"/>
          <a:ext cx="0" cy="0"/>
          <a:chOff x="0" y="0"/>
          <a:chExt cx="0" cy="0"/>
        </a:xfrm>
      </p:grpSpPr>
      <p:sp>
        <p:nvSpPr>
          <p:cNvPr id="9757" name="Google Shape;9757;p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8" name="Google Shape;975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4" name="Shape 9764"/>
        <p:cNvGrpSpPr/>
        <p:nvPr/>
      </p:nvGrpSpPr>
      <p:grpSpPr>
        <a:xfrm>
          <a:off x="0" y="0"/>
          <a:ext cx="0" cy="0"/>
          <a:chOff x="0" y="0"/>
          <a:chExt cx="0" cy="0"/>
        </a:xfrm>
      </p:grpSpPr>
      <p:sp>
        <p:nvSpPr>
          <p:cNvPr id="9765" name="Google Shape;9765;p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6" name="Google Shape;97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2" name="Shape 9772"/>
        <p:cNvGrpSpPr/>
        <p:nvPr/>
      </p:nvGrpSpPr>
      <p:grpSpPr>
        <a:xfrm>
          <a:off x="0" y="0"/>
          <a:ext cx="0" cy="0"/>
          <a:chOff x="0" y="0"/>
          <a:chExt cx="0" cy="0"/>
        </a:xfrm>
      </p:grpSpPr>
      <p:sp>
        <p:nvSpPr>
          <p:cNvPr id="9773" name="Google Shape;9773;p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4" name="Google Shape;97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9" name="Shape 9779"/>
        <p:cNvGrpSpPr/>
        <p:nvPr/>
      </p:nvGrpSpPr>
      <p:grpSpPr>
        <a:xfrm>
          <a:off x="0" y="0"/>
          <a:ext cx="0" cy="0"/>
          <a:chOff x="0" y="0"/>
          <a:chExt cx="0" cy="0"/>
        </a:xfrm>
      </p:grpSpPr>
      <p:sp>
        <p:nvSpPr>
          <p:cNvPr id="9780" name="Google Shape;9780;p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1" name="Google Shape;978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9" name="Shape 9789"/>
        <p:cNvGrpSpPr/>
        <p:nvPr/>
      </p:nvGrpSpPr>
      <p:grpSpPr>
        <a:xfrm>
          <a:off x="0" y="0"/>
          <a:ext cx="0" cy="0"/>
          <a:chOff x="0" y="0"/>
          <a:chExt cx="0" cy="0"/>
        </a:xfrm>
      </p:grpSpPr>
      <p:sp>
        <p:nvSpPr>
          <p:cNvPr id="9790" name="Google Shape;9790;p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1" name="Google Shape;979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5" name="Shape 9795"/>
        <p:cNvGrpSpPr/>
        <p:nvPr/>
      </p:nvGrpSpPr>
      <p:grpSpPr>
        <a:xfrm>
          <a:off x="0" y="0"/>
          <a:ext cx="0" cy="0"/>
          <a:chOff x="0" y="0"/>
          <a:chExt cx="0" cy="0"/>
        </a:xfrm>
      </p:grpSpPr>
      <p:sp>
        <p:nvSpPr>
          <p:cNvPr id="9796" name="Google Shape;9796;p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97" name="Google Shape;979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7" name="Shape 9387"/>
        <p:cNvGrpSpPr/>
        <p:nvPr/>
      </p:nvGrpSpPr>
      <p:grpSpPr>
        <a:xfrm>
          <a:off x="0" y="0"/>
          <a:ext cx="0" cy="0"/>
          <a:chOff x="0" y="0"/>
          <a:chExt cx="0" cy="0"/>
        </a:xfrm>
      </p:grpSpPr>
      <p:sp>
        <p:nvSpPr>
          <p:cNvPr id="9388" name="Google Shape;9388;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9" name="Google Shape;938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6" name="Shape 9806"/>
        <p:cNvGrpSpPr/>
        <p:nvPr/>
      </p:nvGrpSpPr>
      <p:grpSpPr>
        <a:xfrm>
          <a:off x="0" y="0"/>
          <a:ext cx="0" cy="0"/>
          <a:chOff x="0" y="0"/>
          <a:chExt cx="0" cy="0"/>
        </a:xfrm>
      </p:grpSpPr>
      <p:sp>
        <p:nvSpPr>
          <p:cNvPr id="9807" name="Google Shape;9807;p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8" name="Google Shape;980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3" name="Shape 9813"/>
        <p:cNvGrpSpPr/>
        <p:nvPr/>
      </p:nvGrpSpPr>
      <p:grpSpPr>
        <a:xfrm>
          <a:off x="0" y="0"/>
          <a:ext cx="0" cy="0"/>
          <a:chOff x="0" y="0"/>
          <a:chExt cx="0" cy="0"/>
        </a:xfrm>
      </p:grpSpPr>
      <p:sp>
        <p:nvSpPr>
          <p:cNvPr id="9814" name="Google Shape;9814;p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5" name="Google Shape;981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1" name="Shape 9821"/>
        <p:cNvGrpSpPr/>
        <p:nvPr/>
      </p:nvGrpSpPr>
      <p:grpSpPr>
        <a:xfrm>
          <a:off x="0" y="0"/>
          <a:ext cx="0" cy="0"/>
          <a:chOff x="0" y="0"/>
          <a:chExt cx="0" cy="0"/>
        </a:xfrm>
      </p:grpSpPr>
      <p:sp>
        <p:nvSpPr>
          <p:cNvPr id="9822" name="Google Shape;9822;p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3" name="Google Shape;982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5" name="Shape 9835"/>
        <p:cNvGrpSpPr/>
        <p:nvPr/>
      </p:nvGrpSpPr>
      <p:grpSpPr>
        <a:xfrm>
          <a:off x="0" y="0"/>
          <a:ext cx="0" cy="0"/>
          <a:chOff x="0" y="0"/>
          <a:chExt cx="0" cy="0"/>
        </a:xfrm>
      </p:grpSpPr>
      <p:sp>
        <p:nvSpPr>
          <p:cNvPr id="9836" name="Google Shape;9836;p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7" name="Google Shape;983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9" name="Shape 9849"/>
        <p:cNvGrpSpPr/>
        <p:nvPr/>
      </p:nvGrpSpPr>
      <p:grpSpPr>
        <a:xfrm>
          <a:off x="0" y="0"/>
          <a:ext cx="0" cy="0"/>
          <a:chOff x="0" y="0"/>
          <a:chExt cx="0" cy="0"/>
        </a:xfrm>
      </p:grpSpPr>
      <p:sp>
        <p:nvSpPr>
          <p:cNvPr id="9850" name="Google Shape;985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1" name="Google Shape;9851;p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2" name="Google Shape;9852;p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7" name="Shape 9857"/>
        <p:cNvGrpSpPr/>
        <p:nvPr/>
      </p:nvGrpSpPr>
      <p:grpSpPr>
        <a:xfrm>
          <a:off x="0" y="0"/>
          <a:ext cx="0" cy="0"/>
          <a:chOff x="0" y="0"/>
          <a:chExt cx="0" cy="0"/>
        </a:xfrm>
      </p:grpSpPr>
      <p:sp>
        <p:nvSpPr>
          <p:cNvPr id="9858" name="Google Shape;9858;p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9" name="Google Shape;985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5" name="Shape 9865"/>
        <p:cNvGrpSpPr/>
        <p:nvPr/>
      </p:nvGrpSpPr>
      <p:grpSpPr>
        <a:xfrm>
          <a:off x="0" y="0"/>
          <a:ext cx="0" cy="0"/>
          <a:chOff x="0" y="0"/>
          <a:chExt cx="0" cy="0"/>
        </a:xfrm>
      </p:grpSpPr>
      <p:sp>
        <p:nvSpPr>
          <p:cNvPr id="9866" name="Google Shape;9866;p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7" name="Google Shape;986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2" name="Shape 9872"/>
        <p:cNvGrpSpPr/>
        <p:nvPr/>
      </p:nvGrpSpPr>
      <p:grpSpPr>
        <a:xfrm>
          <a:off x="0" y="0"/>
          <a:ext cx="0" cy="0"/>
          <a:chOff x="0" y="0"/>
          <a:chExt cx="0" cy="0"/>
        </a:xfrm>
      </p:grpSpPr>
      <p:sp>
        <p:nvSpPr>
          <p:cNvPr id="9873" name="Google Shape;9873;p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4" name="Google Shape;987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6" name="Shape 9886"/>
        <p:cNvGrpSpPr/>
        <p:nvPr/>
      </p:nvGrpSpPr>
      <p:grpSpPr>
        <a:xfrm>
          <a:off x="0" y="0"/>
          <a:ext cx="0" cy="0"/>
          <a:chOff x="0" y="0"/>
          <a:chExt cx="0" cy="0"/>
        </a:xfrm>
      </p:grpSpPr>
      <p:sp>
        <p:nvSpPr>
          <p:cNvPr id="9887" name="Google Shape;9887;p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8" name="Google Shape;988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4" name="Shape 9894"/>
        <p:cNvGrpSpPr/>
        <p:nvPr/>
      </p:nvGrpSpPr>
      <p:grpSpPr>
        <a:xfrm>
          <a:off x="0" y="0"/>
          <a:ext cx="0" cy="0"/>
          <a:chOff x="0" y="0"/>
          <a:chExt cx="0" cy="0"/>
        </a:xfrm>
      </p:grpSpPr>
      <p:sp>
        <p:nvSpPr>
          <p:cNvPr id="9895" name="Google Shape;9895;p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6" name="Google Shape;989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0" name="Shape 9400"/>
        <p:cNvGrpSpPr/>
        <p:nvPr/>
      </p:nvGrpSpPr>
      <p:grpSpPr>
        <a:xfrm>
          <a:off x="0" y="0"/>
          <a:ext cx="0" cy="0"/>
          <a:chOff x="0" y="0"/>
          <a:chExt cx="0" cy="0"/>
        </a:xfrm>
      </p:grpSpPr>
      <p:sp>
        <p:nvSpPr>
          <p:cNvPr id="9401" name="Google Shape;9401;p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2" name="Google Shape;94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2" name="Shape 9902"/>
        <p:cNvGrpSpPr/>
        <p:nvPr/>
      </p:nvGrpSpPr>
      <p:grpSpPr>
        <a:xfrm>
          <a:off x="0" y="0"/>
          <a:ext cx="0" cy="0"/>
          <a:chOff x="0" y="0"/>
          <a:chExt cx="0" cy="0"/>
        </a:xfrm>
      </p:grpSpPr>
      <p:sp>
        <p:nvSpPr>
          <p:cNvPr id="9903" name="Google Shape;9903;p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04" name="Google Shape;990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8" name="Shape 9908"/>
        <p:cNvGrpSpPr/>
        <p:nvPr/>
      </p:nvGrpSpPr>
      <p:grpSpPr>
        <a:xfrm>
          <a:off x="0" y="0"/>
          <a:ext cx="0" cy="0"/>
          <a:chOff x="0" y="0"/>
          <a:chExt cx="0" cy="0"/>
        </a:xfrm>
      </p:grpSpPr>
      <p:sp>
        <p:nvSpPr>
          <p:cNvPr id="9909" name="Google Shape;9909;p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0" name="Google Shape;991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5" name="Shape 9915"/>
        <p:cNvGrpSpPr/>
        <p:nvPr/>
      </p:nvGrpSpPr>
      <p:grpSpPr>
        <a:xfrm>
          <a:off x="0" y="0"/>
          <a:ext cx="0" cy="0"/>
          <a:chOff x="0" y="0"/>
          <a:chExt cx="0" cy="0"/>
        </a:xfrm>
      </p:grpSpPr>
      <p:sp>
        <p:nvSpPr>
          <p:cNvPr id="9916" name="Google Shape;9916;p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7" name="Google Shape;991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3" name="Shape 9923"/>
        <p:cNvGrpSpPr/>
        <p:nvPr/>
      </p:nvGrpSpPr>
      <p:grpSpPr>
        <a:xfrm>
          <a:off x="0" y="0"/>
          <a:ext cx="0" cy="0"/>
          <a:chOff x="0" y="0"/>
          <a:chExt cx="0" cy="0"/>
        </a:xfrm>
      </p:grpSpPr>
      <p:sp>
        <p:nvSpPr>
          <p:cNvPr id="9924" name="Google Shape;9924;p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5" name="Google Shape;992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2" name="Shape 9942"/>
        <p:cNvGrpSpPr/>
        <p:nvPr/>
      </p:nvGrpSpPr>
      <p:grpSpPr>
        <a:xfrm>
          <a:off x="0" y="0"/>
          <a:ext cx="0" cy="0"/>
          <a:chOff x="0" y="0"/>
          <a:chExt cx="0" cy="0"/>
        </a:xfrm>
      </p:grpSpPr>
      <p:sp>
        <p:nvSpPr>
          <p:cNvPr id="9943" name="Google Shape;9943;p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4" name="Google Shape;994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9" name="Shape 9949"/>
        <p:cNvGrpSpPr/>
        <p:nvPr/>
      </p:nvGrpSpPr>
      <p:grpSpPr>
        <a:xfrm>
          <a:off x="0" y="0"/>
          <a:ext cx="0" cy="0"/>
          <a:chOff x="0" y="0"/>
          <a:chExt cx="0" cy="0"/>
        </a:xfrm>
      </p:grpSpPr>
      <p:sp>
        <p:nvSpPr>
          <p:cNvPr id="9950" name="Google Shape;9950;p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1" name="Google Shape;995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7" name="Shape 9957"/>
        <p:cNvGrpSpPr/>
        <p:nvPr/>
      </p:nvGrpSpPr>
      <p:grpSpPr>
        <a:xfrm>
          <a:off x="0" y="0"/>
          <a:ext cx="0" cy="0"/>
          <a:chOff x="0" y="0"/>
          <a:chExt cx="0" cy="0"/>
        </a:xfrm>
      </p:grpSpPr>
      <p:sp>
        <p:nvSpPr>
          <p:cNvPr id="9958" name="Google Shape;9958;p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59" name="Google Shape;995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5" name="Shape 9965"/>
        <p:cNvGrpSpPr/>
        <p:nvPr/>
      </p:nvGrpSpPr>
      <p:grpSpPr>
        <a:xfrm>
          <a:off x="0" y="0"/>
          <a:ext cx="0" cy="0"/>
          <a:chOff x="0" y="0"/>
          <a:chExt cx="0" cy="0"/>
        </a:xfrm>
      </p:grpSpPr>
      <p:sp>
        <p:nvSpPr>
          <p:cNvPr id="9966" name="Google Shape;9966;p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7" name="Google Shape;996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2" name="Shape 9972"/>
        <p:cNvGrpSpPr/>
        <p:nvPr/>
      </p:nvGrpSpPr>
      <p:grpSpPr>
        <a:xfrm>
          <a:off x="0" y="0"/>
          <a:ext cx="0" cy="0"/>
          <a:chOff x="0" y="0"/>
          <a:chExt cx="0" cy="0"/>
        </a:xfrm>
      </p:grpSpPr>
      <p:sp>
        <p:nvSpPr>
          <p:cNvPr id="9973" name="Google Shape;9973;p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74" name="Google Shape;997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0" name="Shape 9980"/>
        <p:cNvGrpSpPr/>
        <p:nvPr/>
      </p:nvGrpSpPr>
      <p:grpSpPr>
        <a:xfrm>
          <a:off x="0" y="0"/>
          <a:ext cx="0" cy="0"/>
          <a:chOff x="0" y="0"/>
          <a:chExt cx="0" cy="0"/>
        </a:xfrm>
      </p:grpSpPr>
      <p:sp>
        <p:nvSpPr>
          <p:cNvPr id="9981" name="Google Shape;9981;p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2" name="Google Shape;998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1" name="Shape 9411"/>
        <p:cNvGrpSpPr/>
        <p:nvPr/>
      </p:nvGrpSpPr>
      <p:grpSpPr>
        <a:xfrm>
          <a:off x="0" y="0"/>
          <a:ext cx="0" cy="0"/>
          <a:chOff x="0" y="0"/>
          <a:chExt cx="0" cy="0"/>
        </a:xfrm>
      </p:grpSpPr>
      <p:sp>
        <p:nvSpPr>
          <p:cNvPr id="9412" name="Google Shape;9412;p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3" name="Google Shape;94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7" name="Shape 9987"/>
        <p:cNvGrpSpPr/>
        <p:nvPr/>
      </p:nvGrpSpPr>
      <p:grpSpPr>
        <a:xfrm>
          <a:off x="0" y="0"/>
          <a:ext cx="0" cy="0"/>
          <a:chOff x="0" y="0"/>
          <a:chExt cx="0" cy="0"/>
        </a:xfrm>
      </p:grpSpPr>
      <p:sp>
        <p:nvSpPr>
          <p:cNvPr id="9988" name="Google Shape;9988;p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9" name="Google Shape;998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3" name="Shape 9993"/>
        <p:cNvGrpSpPr/>
        <p:nvPr/>
      </p:nvGrpSpPr>
      <p:grpSpPr>
        <a:xfrm>
          <a:off x="0" y="0"/>
          <a:ext cx="0" cy="0"/>
          <a:chOff x="0" y="0"/>
          <a:chExt cx="0" cy="0"/>
        </a:xfrm>
      </p:grpSpPr>
      <p:sp>
        <p:nvSpPr>
          <p:cNvPr id="9994" name="Google Shape;9994;p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5" name="Google Shape;9995;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0" name="Shape 10000"/>
        <p:cNvGrpSpPr/>
        <p:nvPr/>
      </p:nvGrpSpPr>
      <p:grpSpPr>
        <a:xfrm>
          <a:off x="0" y="0"/>
          <a:ext cx="0" cy="0"/>
          <a:chOff x="0" y="0"/>
          <a:chExt cx="0" cy="0"/>
        </a:xfrm>
      </p:grpSpPr>
      <p:sp>
        <p:nvSpPr>
          <p:cNvPr id="10001" name="Google Shape;10001;p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2" name="Google Shape;1000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6" name="Shape 10006"/>
        <p:cNvGrpSpPr/>
        <p:nvPr/>
      </p:nvGrpSpPr>
      <p:grpSpPr>
        <a:xfrm>
          <a:off x="0" y="0"/>
          <a:ext cx="0" cy="0"/>
          <a:chOff x="0" y="0"/>
          <a:chExt cx="0" cy="0"/>
        </a:xfrm>
      </p:grpSpPr>
      <p:sp>
        <p:nvSpPr>
          <p:cNvPr id="10007" name="Google Shape;10007;p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8" name="Google Shape;1000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2" name="Shape 10012"/>
        <p:cNvGrpSpPr/>
        <p:nvPr/>
      </p:nvGrpSpPr>
      <p:grpSpPr>
        <a:xfrm>
          <a:off x="0" y="0"/>
          <a:ext cx="0" cy="0"/>
          <a:chOff x="0" y="0"/>
          <a:chExt cx="0" cy="0"/>
        </a:xfrm>
      </p:grpSpPr>
      <p:sp>
        <p:nvSpPr>
          <p:cNvPr id="10013" name="Google Shape;10013;p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14" name="Google Shape;10014;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8" name="Shape 10018"/>
        <p:cNvGrpSpPr/>
        <p:nvPr/>
      </p:nvGrpSpPr>
      <p:grpSpPr>
        <a:xfrm>
          <a:off x="0" y="0"/>
          <a:ext cx="0" cy="0"/>
          <a:chOff x="0" y="0"/>
          <a:chExt cx="0" cy="0"/>
        </a:xfrm>
      </p:grpSpPr>
      <p:sp>
        <p:nvSpPr>
          <p:cNvPr id="10019" name="Google Shape;10019;p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0" name="Google Shape;1002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4" name="Shape 10024"/>
        <p:cNvGrpSpPr/>
        <p:nvPr/>
      </p:nvGrpSpPr>
      <p:grpSpPr>
        <a:xfrm>
          <a:off x="0" y="0"/>
          <a:ext cx="0" cy="0"/>
          <a:chOff x="0" y="0"/>
          <a:chExt cx="0" cy="0"/>
        </a:xfrm>
      </p:grpSpPr>
      <p:sp>
        <p:nvSpPr>
          <p:cNvPr id="10025" name="Google Shape;10025;p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6" name="Google Shape;1002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0" name="Shape 10030"/>
        <p:cNvGrpSpPr/>
        <p:nvPr/>
      </p:nvGrpSpPr>
      <p:grpSpPr>
        <a:xfrm>
          <a:off x="0" y="0"/>
          <a:ext cx="0" cy="0"/>
          <a:chOff x="0" y="0"/>
          <a:chExt cx="0" cy="0"/>
        </a:xfrm>
      </p:grpSpPr>
      <p:sp>
        <p:nvSpPr>
          <p:cNvPr id="10031" name="Google Shape;10031;p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2" name="Google Shape;1003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6" name="Shape 10036"/>
        <p:cNvGrpSpPr/>
        <p:nvPr/>
      </p:nvGrpSpPr>
      <p:grpSpPr>
        <a:xfrm>
          <a:off x="0" y="0"/>
          <a:ext cx="0" cy="0"/>
          <a:chOff x="0" y="0"/>
          <a:chExt cx="0" cy="0"/>
        </a:xfrm>
      </p:grpSpPr>
      <p:sp>
        <p:nvSpPr>
          <p:cNvPr id="10037" name="Google Shape;10037;p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8" name="Google Shape;1003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1" name="Shape 10041"/>
        <p:cNvGrpSpPr/>
        <p:nvPr/>
      </p:nvGrpSpPr>
      <p:grpSpPr>
        <a:xfrm>
          <a:off x="0" y="0"/>
          <a:ext cx="0" cy="0"/>
          <a:chOff x="0" y="0"/>
          <a:chExt cx="0" cy="0"/>
        </a:xfrm>
      </p:grpSpPr>
      <p:sp>
        <p:nvSpPr>
          <p:cNvPr id="10042" name="Google Shape;10042;p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3" name="Google Shape;1004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8" name="Shape 9418"/>
        <p:cNvGrpSpPr/>
        <p:nvPr/>
      </p:nvGrpSpPr>
      <p:grpSpPr>
        <a:xfrm>
          <a:off x="0" y="0"/>
          <a:ext cx="0" cy="0"/>
          <a:chOff x="0" y="0"/>
          <a:chExt cx="0" cy="0"/>
        </a:xfrm>
      </p:grpSpPr>
      <p:sp>
        <p:nvSpPr>
          <p:cNvPr id="9419" name="Google Shape;9419;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0" name="Google Shape;94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7" name="Shape 10047"/>
        <p:cNvGrpSpPr/>
        <p:nvPr/>
      </p:nvGrpSpPr>
      <p:grpSpPr>
        <a:xfrm>
          <a:off x="0" y="0"/>
          <a:ext cx="0" cy="0"/>
          <a:chOff x="0" y="0"/>
          <a:chExt cx="0" cy="0"/>
        </a:xfrm>
      </p:grpSpPr>
      <p:sp>
        <p:nvSpPr>
          <p:cNvPr id="10048" name="Google Shape;10048;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9" name="Google Shape;10049;p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0" name="Google Shape;10050;p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7" name="Shape 10057"/>
        <p:cNvGrpSpPr/>
        <p:nvPr/>
      </p:nvGrpSpPr>
      <p:grpSpPr>
        <a:xfrm>
          <a:off x="0" y="0"/>
          <a:ext cx="0" cy="0"/>
          <a:chOff x="0" y="0"/>
          <a:chExt cx="0" cy="0"/>
        </a:xfrm>
      </p:grpSpPr>
      <p:sp>
        <p:nvSpPr>
          <p:cNvPr id="10058" name="Google Shape;10058;p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9" name="Google Shape;10059;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7" name="Shape 10067"/>
        <p:cNvGrpSpPr/>
        <p:nvPr/>
      </p:nvGrpSpPr>
      <p:grpSpPr>
        <a:xfrm>
          <a:off x="0" y="0"/>
          <a:ext cx="0" cy="0"/>
          <a:chOff x="0" y="0"/>
          <a:chExt cx="0" cy="0"/>
        </a:xfrm>
      </p:grpSpPr>
      <p:sp>
        <p:nvSpPr>
          <p:cNvPr id="10068" name="Google Shape;10068;p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9" name="Google Shape;1006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2" name="Shape 10082"/>
        <p:cNvGrpSpPr/>
        <p:nvPr/>
      </p:nvGrpSpPr>
      <p:grpSpPr>
        <a:xfrm>
          <a:off x="0" y="0"/>
          <a:ext cx="0" cy="0"/>
          <a:chOff x="0" y="0"/>
          <a:chExt cx="0" cy="0"/>
        </a:xfrm>
      </p:grpSpPr>
      <p:sp>
        <p:nvSpPr>
          <p:cNvPr id="10083" name="Google Shape;10083;p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4" name="Google Shape;10084;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9" name="Shape 10089"/>
        <p:cNvGrpSpPr/>
        <p:nvPr/>
      </p:nvGrpSpPr>
      <p:grpSpPr>
        <a:xfrm>
          <a:off x="0" y="0"/>
          <a:ext cx="0" cy="0"/>
          <a:chOff x="0" y="0"/>
          <a:chExt cx="0" cy="0"/>
        </a:xfrm>
      </p:grpSpPr>
      <p:sp>
        <p:nvSpPr>
          <p:cNvPr id="10090" name="Google Shape;10090;p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1" name="Google Shape;10091;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6" name="Shape 10096"/>
        <p:cNvGrpSpPr/>
        <p:nvPr/>
      </p:nvGrpSpPr>
      <p:grpSpPr>
        <a:xfrm>
          <a:off x="0" y="0"/>
          <a:ext cx="0" cy="0"/>
          <a:chOff x="0" y="0"/>
          <a:chExt cx="0" cy="0"/>
        </a:xfrm>
      </p:grpSpPr>
      <p:sp>
        <p:nvSpPr>
          <p:cNvPr id="10097" name="Google Shape;10097;p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8" name="Google Shape;1009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3" name="Shape 10103"/>
        <p:cNvGrpSpPr/>
        <p:nvPr/>
      </p:nvGrpSpPr>
      <p:grpSpPr>
        <a:xfrm>
          <a:off x="0" y="0"/>
          <a:ext cx="0" cy="0"/>
          <a:chOff x="0" y="0"/>
          <a:chExt cx="0" cy="0"/>
        </a:xfrm>
      </p:grpSpPr>
      <p:sp>
        <p:nvSpPr>
          <p:cNvPr id="10104" name="Google Shape;10104;p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05" name="Google Shape;1010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4" name="Shape 10114"/>
        <p:cNvGrpSpPr/>
        <p:nvPr/>
      </p:nvGrpSpPr>
      <p:grpSpPr>
        <a:xfrm>
          <a:off x="0" y="0"/>
          <a:ext cx="0" cy="0"/>
          <a:chOff x="0" y="0"/>
          <a:chExt cx="0" cy="0"/>
        </a:xfrm>
      </p:grpSpPr>
      <p:sp>
        <p:nvSpPr>
          <p:cNvPr id="10115" name="Google Shape;10115;p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6" name="Google Shape;1011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3" name="Shape 10123"/>
        <p:cNvGrpSpPr/>
        <p:nvPr/>
      </p:nvGrpSpPr>
      <p:grpSpPr>
        <a:xfrm>
          <a:off x="0" y="0"/>
          <a:ext cx="0" cy="0"/>
          <a:chOff x="0" y="0"/>
          <a:chExt cx="0" cy="0"/>
        </a:xfrm>
      </p:grpSpPr>
      <p:sp>
        <p:nvSpPr>
          <p:cNvPr id="10124" name="Google Shape;10124;p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25" name="Google Shape;1012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0" name="Shape 10130"/>
        <p:cNvGrpSpPr/>
        <p:nvPr/>
      </p:nvGrpSpPr>
      <p:grpSpPr>
        <a:xfrm>
          <a:off x="0" y="0"/>
          <a:ext cx="0" cy="0"/>
          <a:chOff x="0" y="0"/>
          <a:chExt cx="0" cy="0"/>
        </a:xfrm>
      </p:grpSpPr>
      <p:sp>
        <p:nvSpPr>
          <p:cNvPr id="10131" name="Google Shape;10131;p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2" name="Google Shape;10132;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6" name="Shape 9426"/>
        <p:cNvGrpSpPr/>
        <p:nvPr/>
      </p:nvGrpSpPr>
      <p:grpSpPr>
        <a:xfrm>
          <a:off x="0" y="0"/>
          <a:ext cx="0" cy="0"/>
          <a:chOff x="0" y="0"/>
          <a:chExt cx="0" cy="0"/>
        </a:xfrm>
      </p:grpSpPr>
      <p:sp>
        <p:nvSpPr>
          <p:cNvPr id="9427" name="Google Shape;9427;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28" name="Google Shape;94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8" name="Shape 10138"/>
        <p:cNvGrpSpPr/>
        <p:nvPr/>
      </p:nvGrpSpPr>
      <p:grpSpPr>
        <a:xfrm>
          <a:off x="0" y="0"/>
          <a:ext cx="0" cy="0"/>
          <a:chOff x="0" y="0"/>
          <a:chExt cx="0" cy="0"/>
        </a:xfrm>
      </p:grpSpPr>
      <p:sp>
        <p:nvSpPr>
          <p:cNvPr id="10139" name="Google Shape;10139;p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0" name="Google Shape;1014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5" name="Shape 10145"/>
        <p:cNvGrpSpPr/>
        <p:nvPr/>
      </p:nvGrpSpPr>
      <p:grpSpPr>
        <a:xfrm>
          <a:off x="0" y="0"/>
          <a:ext cx="0" cy="0"/>
          <a:chOff x="0" y="0"/>
          <a:chExt cx="0" cy="0"/>
        </a:xfrm>
      </p:grpSpPr>
      <p:sp>
        <p:nvSpPr>
          <p:cNvPr id="10146" name="Google Shape;10146;p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7" name="Google Shape;1014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3" name="Shape 10153"/>
        <p:cNvGrpSpPr/>
        <p:nvPr/>
      </p:nvGrpSpPr>
      <p:grpSpPr>
        <a:xfrm>
          <a:off x="0" y="0"/>
          <a:ext cx="0" cy="0"/>
          <a:chOff x="0" y="0"/>
          <a:chExt cx="0" cy="0"/>
        </a:xfrm>
      </p:grpSpPr>
      <p:sp>
        <p:nvSpPr>
          <p:cNvPr id="10154" name="Google Shape;10154;p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55" name="Google Shape;1015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0" name="Shape 10160"/>
        <p:cNvGrpSpPr/>
        <p:nvPr/>
      </p:nvGrpSpPr>
      <p:grpSpPr>
        <a:xfrm>
          <a:off x="0" y="0"/>
          <a:ext cx="0" cy="0"/>
          <a:chOff x="0" y="0"/>
          <a:chExt cx="0" cy="0"/>
        </a:xfrm>
      </p:grpSpPr>
      <p:sp>
        <p:nvSpPr>
          <p:cNvPr id="10161" name="Google Shape;10161;p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62" name="Google Shape;10162;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0" name="Shape 10170"/>
        <p:cNvGrpSpPr/>
        <p:nvPr/>
      </p:nvGrpSpPr>
      <p:grpSpPr>
        <a:xfrm>
          <a:off x="0" y="0"/>
          <a:ext cx="0" cy="0"/>
          <a:chOff x="0" y="0"/>
          <a:chExt cx="0" cy="0"/>
        </a:xfrm>
      </p:grpSpPr>
      <p:sp>
        <p:nvSpPr>
          <p:cNvPr id="10171" name="Google Shape;10171;p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2" name="Google Shape;1017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7" name="Shape 10177"/>
        <p:cNvGrpSpPr/>
        <p:nvPr/>
      </p:nvGrpSpPr>
      <p:grpSpPr>
        <a:xfrm>
          <a:off x="0" y="0"/>
          <a:ext cx="0" cy="0"/>
          <a:chOff x="0" y="0"/>
          <a:chExt cx="0" cy="0"/>
        </a:xfrm>
      </p:grpSpPr>
      <p:sp>
        <p:nvSpPr>
          <p:cNvPr id="10178" name="Google Shape;10178;p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9" name="Google Shape;10179;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3" name="Shape 10183"/>
        <p:cNvGrpSpPr/>
        <p:nvPr/>
      </p:nvGrpSpPr>
      <p:grpSpPr>
        <a:xfrm>
          <a:off x="0" y="0"/>
          <a:ext cx="0" cy="0"/>
          <a:chOff x="0" y="0"/>
          <a:chExt cx="0" cy="0"/>
        </a:xfrm>
      </p:grpSpPr>
      <p:sp>
        <p:nvSpPr>
          <p:cNvPr id="10184" name="Google Shape;10184;p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5" name="Google Shape;1018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7" name="Shape 10197"/>
        <p:cNvGrpSpPr/>
        <p:nvPr/>
      </p:nvGrpSpPr>
      <p:grpSpPr>
        <a:xfrm>
          <a:off x="0" y="0"/>
          <a:ext cx="0" cy="0"/>
          <a:chOff x="0" y="0"/>
          <a:chExt cx="0" cy="0"/>
        </a:xfrm>
      </p:grpSpPr>
      <p:sp>
        <p:nvSpPr>
          <p:cNvPr id="10198" name="Google Shape;10198;p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9" name="Google Shape;1019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4" name="Shape 10204"/>
        <p:cNvGrpSpPr/>
        <p:nvPr/>
      </p:nvGrpSpPr>
      <p:grpSpPr>
        <a:xfrm>
          <a:off x="0" y="0"/>
          <a:ext cx="0" cy="0"/>
          <a:chOff x="0" y="0"/>
          <a:chExt cx="0" cy="0"/>
        </a:xfrm>
      </p:grpSpPr>
      <p:sp>
        <p:nvSpPr>
          <p:cNvPr id="10205" name="Google Shape;10205;p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06" name="Google Shape;10206;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9" name="Shape 10219"/>
        <p:cNvGrpSpPr/>
        <p:nvPr/>
      </p:nvGrpSpPr>
      <p:grpSpPr>
        <a:xfrm>
          <a:off x="0" y="0"/>
          <a:ext cx="0" cy="0"/>
          <a:chOff x="0" y="0"/>
          <a:chExt cx="0" cy="0"/>
        </a:xfrm>
      </p:grpSpPr>
      <p:sp>
        <p:nvSpPr>
          <p:cNvPr id="10220" name="Google Shape;10220;p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1" name="Google Shape;10221;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37" name="Shape 9237"/>
        <p:cNvGrpSpPr/>
        <p:nvPr/>
      </p:nvGrpSpPr>
      <p:grpSpPr>
        <a:xfrm>
          <a:off x="0" y="0"/>
          <a:ext cx="0" cy="0"/>
          <a:chOff x="0" y="0"/>
          <a:chExt cx="0" cy="0"/>
        </a:xfrm>
      </p:grpSpPr>
      <p:sp>
        <p:nvSpPr>
          <p:cNvPr id="9238" name="Google Shape;9238;p2"/>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2"/>
              </a:buClr>
              <a:buSzPts val="5200"/>
              <a:buFont typeface="Geo"/>
              <a:buNone/>
              <a:defRPr sz="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39" name="Google Shape;9239;p2"/>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1000"/>
              </a:spcBef>
              <a:spcAft>
                <a:spcPts val="0"/>
              </a:spcAft>
              <a:buSzPts val="2400"/>
              <a:buChar char="⬩"/>
              <a:defRPr sz="2400"/>
            </a:lvl1pPr>
            <a:lvl2pPr indent="-368300" lvl="1" marL="914400" rtl="0" algn="l">
              <a:lnSpc>
                <a:spcPct val="100000"/>
              </a:lnSpc>
              <a:spcBef>
                <a:spcPts val="500"/>
              </a:spcBef>
              <a:spcAft>
                <a:spcPts val="0"/>
              </a:spcAft>
              <a:buSzPts val="2200"/>
              <a:buChar char="⬩"/>
              <a:defRPr sz="2200"/>
            </a:lvl2pPr>
            <a:lvl3pPr indent="-342900" lvl="2" marL="1371600" rtl="0" algn="l">
              <a:lnSpc>
                <a:spcPct val="100000"/>
              </a:lnSpc>
              <a:spcBef>
                <a:spcPts val="500"/>
              </a:spcBef>
              <a:spcAft>
                <a:spcPts val="0"/>
              </a:spcAft>
              <a:buSzPts val="1800"/>
              <a:buChar char="⬩"/>
              <a:defRPr/>
            </a:lvl3pPr>
            <a:lvl4pPr indent="-342900" lvl="3" marL="1828800" rtl="0" algn="l">
              <a:lnSpc>
                <a:spcPct val="100000"/>
              </a:lnSpc>
              <a:spcBef>
                <a:spcPts val="500"/>
              </a:spcBef>
              <a:spcAft>
                <a:spcPts val="0"/>
              </a:spcAft>
              <a:buSzPts val="1800"/>
              <a:buChar char="⬩"/>
              <a:defRPr/>
            </a:lvl4pPr>
            <a:lvl5pPr indent="-342900" lvl="4" marL="2286000" rtl="0" algn="l">
              <a:lnSpc>
                <a:spcPct val="10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40" name="Google Shape;9240;p2"/>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41" name="Google Shape;9241;p2"/>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42" name="Google Shape;9242;p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04" name="Shape 9304"/>
        <p:cNvGrpSpPr/>
        <p:nvPr/>
      </p:nvGrpSpPr>
      <p:grpSpPr>
        <a:xfrm>
          <a:off x="0" y="0"/>
          <a:ext cx="0" cy="0"/>
          <a:chOff x="0" y="0"/>
          <a:chExt cx="0" cy="0"/>
        </a:xfrm>
      </p:grpSpPr>
      <p:sp>
        <p:nvSpPr>
          <p:cNvPr id="9305" name="Google Shape;9305;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06" name="Google Shape;9306;p1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07" name="Google Shape;9307;p1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08" name="Google Shape;9308;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09" name="Google Shape;9309;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10" name="Google Shape;9310;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11" name="Shape 9311"/>
        <p:cNvGrpSpPr/>
        <p:nvPr/>
      </p:nvGrpSpPr>
      <p:grpSpPr>
        <a:xfrm>
          <a:off x="0" y="0"/>
          <a:ext cx="0" cy="0"/>
          <a:chOff x="0" y="0"/>
          <a:chExt cx="0" cy="0"/>
        </a:xfrm>
      </p:grpSpPr>
      <p:sp>
        <p:nvSpPr>
          <p:cNvPr id="9312" name="Google Shape;9312;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13" name="Google Shape;9313;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14" name="Google Shape;9314;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315" name="Shape 9315"/>
        <p:cNvGrpSpPr/>
        <p:nvPr/>
      </p:nvGrpSpPr>
      <p:grpSpPr>
        <a:xfrm>
          <a:off x="0" y="0"/>
          <a:ext cx="0" cy="0"/>
          <a:chOff x="0" y="0"/>
          <a:chExt cx="0" cy="0"/>
        </a:xfrm>
      </p:grpSpPr>
      <p:sp>
        <p:nvSpPr>
          <p:cNvPr id="9316" name="Google Shape;9316;p1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17" name="Google Shape;9317;p1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318" name="Google Shape;9318;p1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19" name="Google Shape;9319;p1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320" name="Google Shape;9320;p1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21" name="Google Shape;9321;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22" name="Google Shape;9322;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23" name="Google Shape;9323;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24" name="Shape 9324"/>
        <p:cNvGrpSpPr/>
        <p:nvPr/>
      </p:nvGrpSpPr>
      <p:grpSpPr>
        <a:xfrm>
          <a:off x="0" y="0"/>
          <a:ext cx="0" cy="0"/>
          <a:chOff x="0" y="0"/>
          <a:chExt cx="0" cy="0"/>
        </a:xfrm>
      </p:grpSpPr>
      <p:sp>
        <p:nvSpPr>
          <p:cNvPr id="9325" name="Google Shape;9325;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Play"/>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26" name="Google Shape;9326;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757575"/>
              </a:buClr>
              <a:buSzPts val="2400"/>
              <a:buNone/>
              <a:defRPr sz="2400">
                <a:solidFill>
                  <a:srgbClr val="757575"/>
                </a:solidFill>
              </a:defRPr>
            </a:lvl1pPr>
            <a:lvl2pPr indent="-228600" lvl="1" marL="914400" rtl="0" algn="l">
              <a:lnSpc>
                <a:spcPct val="90000"/>
              </a:lnSpc>
              <a:spcBef>
                <a:spcPts val="500"/>
              </a:spcBef>
              <a:spcAft>
                <a:spcPts val="0"/>
              </a:spcAft>
              <a:buClr>
                <a:srgbClr val="757575"/>
              </a:buClr>
              <a:buSzPts val="2000"/>
              <a:buNone/>
              <a:defRPr sz="2000">
                <a:solidFill>
                  <a:srgbClr val="757575"/>
                </a:solidFill>
              </a:defRPr>
            </a:lvl2pPr>
            <a:lvl3pPr indent="-228600" lvl="2" marL="1371600" rtl="0" algn="l">
              <a:lnSpc>
                <a:spcPct val="90000"/>
              </a:lnSpc>
              <a:spcBef>
                <a:spcPts val="500"/>
              </a:spcBef>
              <a:spcAft>
                <a:spcPts val="0"/>
              </a:spcAft>
              <a:buClr>
                <a:srgbClr val="757575"/>
              </a:buClr>
              <a:buSzPts val="1800"/>
              <a:buNone/>
              <a:defRPr sz="1800">
                <a:solidFill>
                  <a:srgbClr val="757575"/>
                </a:solidFill>
              </a:defRPr>
            </a:lvl3pPr>
            <a:lvl4pPr indent="-228600" lvl="3" marL="1828800" rtl="0" algn="l">
              <a:lnSpc>
                <a:spcPct val="90000"/>
              </a:lnSpc>
              <a:spcBef>
                <a:spcPts val="500"/>
              </a:spcBef>
              <a:spcAft>
                <a:spcPts val="0"/>
              </a:spcAft>
              <a:buClr>
                <a:srgbClr val="757575"/>
              </a:buClr>
              <a:buSzPts val="1600"/>
              <a:buNone/>
              <a:defRPr sz="1600">
                <a:solidFill>
                  <a:srgbClr val="757575"/>
                </a:solidFill>
              </a:defRPr>
            </a:lvl4pPr>
            <a:lvl5pPr indent="-228600" lvl="4" marL="2286000" rtl="0" algn="l">
              <a:lnSpc>
                <a:spcPct val="90000"/>
              </a:lnSpc>
              <a:spcBef>
                <a:spcPts val="500"/>
              </a:spcBef>
              <a:spcAft>
                <a:spcPts val="0"/>
              </a:spcAft>
              <a:buClr>
                <a:srgbClr val="757575"/>
              </a:buClr>
              <a:buSzPts val="1600"/>
              <a:buNone/>
              <a:defRPr sz="1600">
                <a:solidFill>
                  <a:srgbClr val="757575"/>
                </a:solidFill>
              </a:defRPr>
            </a:lvl5pPr>
            <a:lvl6pPr indent="-228600" lvl="5" marL="2743200" rtl="0" algn="l">
              <a:lnSpc>
                <a:spcPct val="90000"/>
              </a:lnSpc>
              <a:spcBef>
                <a:spcPts val="500"/>
              </a:spcBef>
              <a:spcAft>
                <a:spcPts val="0"/>
              </a:spcAft>
              <a:buClr>
                <a:srgbClr val="757575"/>
              </a:buClr>
              <a:buSzPts val="1600"/>
              <a:buNone/>
              <a:defRPr sz="1600">
                <a:solidFill>
                  <a:srgbClr val="757575"/>
                </a:solidFill>
              </a:defRPr>
            </a:lvl6pPr>
            <a:lvl7pPr indent="-228600" lvl="6" marL="3200400" rtl="0" algn="l">
              <a:lnSpc>
                <a:spcPct val="90000"/>
              </a:lnSpc>
              <a:spcBef>
                <a:spcPts val="500"/>
              </a:spcBef>
              <a:spcAft>
                <a:spcPts val="0"/>
              </a:spcAft>
              <a:buClr>
                <a:srgbClr val="757575"/>
              </a:buClr>
              <a:buSzPts val="1600"/>
              <a:buNone/>
              <a:defRPr sz="1600">
                <a:solidFill>
                  <a:srgbClr val="757575"/>
                </a:solidFill>
              </a:defRPr>
            </a:lvl7pPr>
            <a:lvl8pPr indent="-228600" lvl="7" marL="3657600" rtl="0" algn="l">
              <a:lnSpc>
                <a:spcPct val="90000"/>
              </a:lnSpc>
              <a:spcBef>
                <a:spcPts val="500"/>
              </a:spcBef>
              <a:spcAft>
                <a:spcPts val="0"/>
              </a:spcAft>
              <a:buClr>
                <a:srgbClr val="757575"/>
              </a:buClr>
              <a:buSzPts val="1600"/>
              <a:buNone/>
              <a:defRPr sz="1600">
                <a:solidFill>
                  <a:srgbClr val="757575"/>
                </a:solidFill>
              </a:defRPr>
            </a:lvl8pPr>
            <a:lvl9pPr indent="-228600" lvl="8" marL="4114800" rtl="0" algn="l">
              <a:lnSpc>
                <a:spcPct val="90000"/>
              </a:lnSpc>
              <a:spcBef>
                <a:spcPts val="500"/>
              </a:spcBef>
              <a:spcAft>
                <a:spcPts val="0"/>
              </a:spcAft>
              <a:buClr>
                <a:srgbClr val="757575"/>
              </a:buClr>
              <a:buSzPts val="1600"/>
              <a:buNone/>
              <a:defRPr sz="1600">
                <a:solidFill>
                  <a:srgbClr val="757575"/>
                </a:solidFill>
              </a:defRPr>
            </a:lvl9pPr>
          </a:lstStyle>
          <a:p/>
        </p:txBody>
      </p:sp>
      <p:sp>
        <p:nvSpPr>
          <p:cNvPr id="9327" name="Google Shape;9327;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28" name="Google Shape;9328;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29" name="Google Shape;9329;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330" name="Shape 9330"/>
        <p:cNvGrpSpPr/>
        <p:nvPr/>
      </p:nvGrpSpPr>
      <p:grpSpPr>
        <a:xfrm>
          <a:off x="0" y="0"/>
          <a:ext cx="0" cy="0"/>
          <a:chOff x="0" y="0"/>
          <a:chExt cx="0" cy="0"/>
        </a:xfrm>
      </p:grpSpPr>
      <p:sp>
        <p:nvSpPr>
          <p:cNvPr id="9331" name="Google Shape;9331;p1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Play"/>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32" name="Google Shape;9332;p16"/>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9333" name="Google Shape;9333;p16"/>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9334" name="Google Shape;9334;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35" name="Google Shape;9335;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36" name="Google Shape;9336;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37" name="Shape 9337"/>
        <p:cNvGrpSpPr/>
        <p:nvPr/>
      </p:nvGrpSpPr>
      <p:grpSpPr>
        <a:xfrm>
          <a:off x="0" y="0"/>
          <a:ext cx="0" cy="0"/>
          <a:chOff x="0" y="0"/>
          <a:chExt cx="0" cy="0"/>
        </a:xfrm>
      </p:grpSpPr>
      <p:sp>
        <p:nvSpPr>
          <p:cNvPr id="9338" name="Google Shape;9338;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39" name="Google Shape;9339;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40" name="Google Shape;9340;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41" name="Google Shape;9341;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348" name="Shape 9348"/>
        <p:cNvGrpSpPr/>
        <p:nvPr/>
      </p:nvGrpSpPr>
      <p:grpSpPr>
        <a:xfrm>
          <a:off x="0" y="0"/>
          <a:ext cx="0" cy="0"/>
          <a:chOff x="0" y="0"/>
          <a:chExt cx="0" cy="0"/>
        </a:xfrm>
      </p:grpSpPr>
      <p:sp>
        <p:nvSpPr>
          <p:cNvPr id="9349" name="Google Shape;9349;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50" name="Google Shape;9350;p19"/>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351" name="Google Shape;9351;p19"/>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352" name="Google Shape;9352;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53" name="Google Shape;9353;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54" name="Google Shape;9354;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355" name="Shape 9355"/>
        <p:cNvGrpSpPr/>
        <p:nvPr/>
      </p:nvGrpSpPr>
      <p:grpSpPr>
        <a:xfrm>
          <a:off x="0" y="0"/>
          <a:ext cx="0" cy="0"/>
          <a:chOff x="0" y="0"/>
          <a:chExt cx="0" cy="0"/>
        </a:xfrm>
      </p:grpSpPr>
      <p:sp>
        <p:nvSpPr>
          <p:cNvPr id="9356" name="Google Shape;9356;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57" name="Google Shape;9357;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9358" name="Google Shape;9358;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59" name="Google Shape;9359;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60" name="Google Shape;936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43" name="Shape 9243"/>
        <p:cNvGrpSpPr/>
        <p:nvPr/>
      </p:nvGrpSpPr>
      <p:grpSpPr>
        <a:xfrm>
          <a:off x="0" y="0"/>
          <a:ext cx="0" cy="0"/>
          <a:chOff x="0" y="0"/>
          <a:chExt cx="0" cy="0"/>
        </a:xfrm>
      </p:grpSpPr>
      <p:sp>
        <p:nvSpPr>
          <p:cNvPr id="9244" name="Google Shape;9244;p3"/>
          <p:cNvSpPr txBox="1"/>
          <p:nvPr>
            <p:ph type="title"/>
          </p:nvPr>
        </p:nvSpPr>
        <p:spPr>
          <a:xfrm>
            <a:off x="420624" y="938306"/>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2"/>
              </a:buClr>
              <a:buSzPts val="5200"/>
              <a:buFont typeface="Geo"/>
              <a:buNone/>
              <a:defRPr sz="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45" name="Google Shape;9245;p3"/>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46" name="Google Shape;9246;p3"/>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47" name="Google Shape;9247;p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48" name="Shape 9248"/>
        <p:cNvGrpSpPr/>
        <p:nvPr/>
      </p:nvGrpSpPr>
      <p:grpSpPr>
        <a:xfrm>
          <a:off x="0" y="0"/>
          <a:ext cx="0" cy="0"/>
          <a:chOff x="0" y="0"/>
          <a:chExt cx="0" cy="0"/>
        </a:xfrm>
      </p:grpSpPr>
      <p:sp>
        <p:nvSpPr>
          <p:cNvPr id="9249" name="Google Shape;9249;p4"/>
          <p:cNvSpPr txBox="1"/>
          <p:nvPr>
            <p:ph type="title"/>
          </p:nvPr>
        </p:nvSpPr>
        <p:spPr>
          <a:xfrm>
            <a:off x="420624" y="457200"/>
            <a:ext cx="105123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5200"/>
              <a:buFont typeface="Arial"/>
              <a:buNone/>
              <a:defRPr sz="52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50" name="Google Shape;9250;p4"/>
          <p:cNvSpPr txBox="1"/>
          <p:nvPr>
            <p:ph idx="1" type="body"/>
          </p:nvPr>
        </p:nvSpPr>
        <p:spPr>
          <a:xfrm>
            <a:off x="4782830" y="2199340"/>
            <a:ext cx="6172200" cy="36618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1000"/>
              </a:spcBef>
              <a:spcAft>
                <a:spcPts val="0"/>
              </a:spcAft>
              <a:buSzPts val="2400"/>
              <a:buChar char="⬩"/>
              <a:defRPr sz="2400"/>
            </a:lvl1pPr>
            <a:lvl2pPr indent="-368300" lvl="1" marL="914400" rtl="0" algn="l">
              <a:lnSpc>
                <a:spcPct val="100000"/>
              </a:lnSpc>
              <a:spcBef>
                <a:spcPts val="500"/>
              </a:spcBef>
              <a:spcAft>
                <a:spcPts val="0"/>
              </a:spcAft>
              <a:buSzPts val="2200"/>
              <a:buChar char="⬩"/>
              <a:defRPr sz="2200"/>
            </a:lvl2pPr>
            <a:lvl3pPr indent="-355600" lvl="2" marL="1371600" rtl="0" algn="l">
              <a:lnSpc>
                <a:spcPct val="100000"/>
              </a:lnSpc>
              <a:spcBef>
                <a:spcPts val="500"/>
              </a:spcBef>
              <a:spcAft>
                <a:spcPts val="0"/>
              </a:spcAft>
              <a:buSzPts val="2000"/>
              <a:buChar char="⬩"/>
              <a:defRPr sz="2000"/>
            </a:lvl3pPr>
            <a:lvl4pPr indent="-342900" lvl="3" marL="1828800" rtl="0" algn="l">
              <a:lnSpc>
                <a:spcPct val="100000"/>
              </a:lnSpc>
              <a:spcBef>
                <a:spcPts val="500"/>
              </a:spcBef>
              <a:spcAft>
                <a:spcPts val="0"/>
              </a:spcAft>
              <a:buSzPts val="1800"/>
              <a:buChar char="⬩"/>
              <a:defRPr sz="1800"/>
            </a:lvl4pPr>
            <a:lvl5pPr indent="-330200" lvl="4" marL="2286000" rtl="0" algn="l">
              <a:lnSpc>
                <a:spcPct val="100000"/>
              </a:lnSpc>
              <a:spcBef>
                <a:spcPts val="500"/>
              </a:spcBef>
              <a:spcAft>
                <a:spcPts val="0"/>
              </a:spcAft>
              <a:buSzPts val="1600"/>
              <a:buChar char="⬩"/>
              <a:defRPr sz="16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9251" name="Google Shape;9251;p4"/>
          <p:cNvSpPr txBox="1"/>
          <p:nvPr>
            <p:ph idx="2" type="body"/>
          </p:nvPr>
        </p:nvSpPr>
        <p:spPr>
          <a:xfrm>
            <a:off x="420624" y="2199340"/>
            <a:ext cx="3932100" cy="3669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2200"/>
              <a:buNone/>
              <a:defRPr sz="2200"/>
            </a:lvl1pPr>
            <a:lvl2pPr indent="-228600" lvl="1" marL="914400" rtl="0" algn="l">
              <a:lnSpc>
                <a:spcPct val="100000"/>
              </a:lnSpc>
              <a:spcBef>
                <a:spcPts val="500"/>
              </a:spcBef>
              <a:spcAft>
                <a:spcPts val="0"/>
              </a:spcAft>
              <a:buSzPts val="1400"/>
              <a:buNone/>
              <a:defRPr sz="1400"/>
            </a:lvl2pPr>
            <a:lvl3pPr indent="-228600" lvl="2" marL="1371600" rtl="0" algn="l">
              <a:lnSpc>
                <a:spcPct val="100000"/>
              </a:lnSpc>
              <a:spcBef>
                <a:spcPts val="500"/>
              </a:spcBef>
              <a:spcAft>
                <a:spcPts val="0"/>
              </a:spcAft>
              <a:buSzPts val="1200"/>
              <a:buNone/>
              <a:defRPr sz="1200"/>
            </a:lvl3pPr>
            <a:lvl4pPr indent="-228600" lvl="3" marL="1828800" rtl="0" algn="l">
              <a:lnSpc>
                <a:spcPct val="100000"/>
              </a:lnSpc>
              <a:spcBef>
                <a:spcPts val="500"/>
              </a:spcBef>
              <a:spcAft>
                <a:spcPts val="0"/>
              </a:spcAft>
              <a:buSzPts val="1000"/>
              <a:buNone/>
              <a:defRPr sz="1000"/>
            </a:lvl4pPr>
            <a:lvl5pPr indent="-228600" lvl="4" marL="2286000" rtl="0" algn="l">
              <a:lnSpc>
                <a:spcPct val="10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9252" name="Google Shape;9252;p4"/>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53" name="Google Shape;9253;p4"/>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54" name="Google Shape;9254;p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255" name="Shape 9255"/>
        <p:cNvGrpSpPr/>
        <p:nvPr/>
      </p:nvGrpSpPr>
      <p:grpSpPr>
        <a:xfrm>
          <a:off x="0" y="0"/>
          <a:ext cx="0" cy="0"/>
          <a:chOff x="0" y="0"/>
          <a:chExt cx="0" cy="0"/>
        </a:xfrm>
      </p:grpSpPr>
      <p:sp>
        <p:nvSpPr>
          <p:cNvPr id="9256" name="Google Shape;9256;p5"/>
          <p:cNvSpPr txBox="1"/>
          <p:nvPr>
            <p:ph type="title"/>
          </p:nvPr>
        </p:nvSpPr>
        <p:spPr>
          <a:xfrm>
            <a:off x="420624" y="1081941"/>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4400"/>
              <a:buFont typeface="Geo"/>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57" name="Google Shape;9257;p5"/>
          <p:cNvSpPr txBox="1"/>
          <p:nvPr>
            <p:ph idx="1" type="body"/>
          </p:nvPr>
        </p:nvSpPr>
        <p:spPr>
          <a:xfrm>
            <a:off x="420624" y="3961666"/>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2200"/>
              <a:buNone/>
              <a:defRPr sz="2200">
                <a:solidFill>
                  <a:srgbClr val="888888"/>
                </a:solidFill>
              </a:defRPr>
            </a:lvl1pPr>
            <a:lvl2pPr indent="-228600" lvl="1" marL="914400" rtl="0" algn="l">
              <a:lnSpc>
                <a:spcPct val="100000"/>
              </a:lnSpc>
              <a:spcBef>
                <a:spcPts val="500"/>
              </a:spcBef>
              <a:spcAft>
                <a:spcPts val="0"/>
              </a:spcAft>
              <a:buSzPts val="2000"/>
              <a:buNone/>
              <a:defRPr sz="2000">
                <a:solidFill>
                  <a:srgbClr val="888888"/>
                </a:solidFill>
              </a:defRPr>
            </a:lvl2pPr>
            <a:lvl3pPr indent="-228600" lvl="2" marL="1371600" rtl="0" algn="l">
              <a:lnSpc>
                <a:spcPct val="100000"/>
              </a:lnSpc>
              <a:spcBef>
                <a:spcPts val="500"/>
              </a:spcBef>
              <a:spcAft>
                <a:spcPts val="0"/>
              </a:spcAft>
              <a:buSzPts val="1800"/>
              <a:buNone/>
              <a:defRPr sz="1800">
                <a:solidFill>
                  <a:srgbClr val="888888"/>
                </a:solidFill>
              </a:defRPr>
            </a:lvl3pPr>
            <a:lvl4pPr indent="-228600" lvl="3" marL="1828800" rtl="0" algn="l">
              <a:lnSpc>
                <a:spcPct val="100000"/>
              </a:lnSpc>
              <a:spcBef>
                <a:spcPts val="500"/>
              </a:spcBef>
              <a:spcAft>
                <a:spcPts val="0"/>
              </a:spcAft>
              <a:buSzPts val="1600"/>
              <a:buNone/>
              <a:defRPr sz="1600">
                <a:solidFill>
                  <a:srgbClr val="888888"/>
                </a:solidFill>
              </a:defRPr>
            </a:lvl4pPr>
            <a:lvl5pPr indent="-228600" lvl="4" marL="2286000" rtl="0" algn="l">
              <a:lnSpc>
                <a:spcPct val="100000"/>
              </a:lnSpc>
              <a:spcBef>
                <a:spcPts val="500"/>
              </a:spcBef>
              <a:spcAft>
                <a:spcPts val="0"/>
              </a:spcAft>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9258" name="Google Shape;9258;p5"/>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59" name="Google Shape;9259;p5"/>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60" name="Google Shape;9260;p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61" name="Shape 9261"/>
        <p:cNvGrpSpPr/>
        <p:nvPr/>
      </p:nvGrpSpPr>
      <p:grpSpPr>
        <a:xfrm>
          <a:off x="0" y="0"/>
          <a:ext cx="0" cy="0"/>
          <a:chOff x="0" y="0"/>
          <a:chExt cx="0" cy="0"/>
        </a:xfrm>
      </p:grpSpPr>
      <p:sp>
        <p:nvSpPr>
          <p:cNvPr id="9262" name="Google Shape;9262;p6"/>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263" name="Google Shape;9263;p6"/>
          <p:cNvSpPr/>
          <p:nvPr/>
        </p:nvSpPr>
        <p:spPr>
          <a:xfrm>
            <a:off x="0" y="0"/>
            <a:ext cx="12189000" cy="6858000"/>
          </a:xfrm>
          <a:prstGeom prst="rect">
            <a:avLst/>
          </a:prstGeom>
          <a:solidFill>
            <a:schemeClr val="lt2">
              <a:alpha val="4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264" name="Google Shape;9264;p6"/>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65" name="Google Shape;9265;p6"/>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66" name="Google Shape;9266;p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67" name="Shape 9267"/>
        <p:cNvGrpSpPr/>
        <p:nvPr/>
      </p:nvGrpSpPr>
      <p:grpSpPr>
        <a:xfrm>
          <a:off x="0" y="0"/>
          <a:ext cx="0" cy="0"/>
          <a:chOff x="0" y="0"/>
          <a:chExt cx="0" cy="0"/>
        </a:xfrm>
      </p:grpSpPr>
      <p:sp>
        <p:nvSpPr>
          <p:cNvPr id="9268" name="Google Shape;9268;p7"/>
          <p:cNvSpPr txBox="1"/>
          <p:nvPr>
            <p:ph type="title"/>
          </p:nvPr>
        </p:nvSpPr>
        <p:spPr>
          <a:xfrm>
            <a:off x="420624"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2"/>
              </a:buClr>
              <a:buSzPts val="4400"/>
              <a:buFont typeface="Geo"/>
              <a:buNone/>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69" name="Google Shape;9269;p7"/>
          <p:cNvSpPr/>
          <p:nvPr>
            <p:ph idx="2" type="pic"/>
          </p:nvPr>
        </p:nvSpPr>
        <p:spPr>
          <a:xfrm>
            <a:off x="4781276" y="987425"/>
            <a:ext cx="6172200" cy="4873500"/>
          </a:xfrm>
          <a:prstGeom prst="rect">
            <a:avLst/>
          </a:prstGeom>
          <a:noFill/>
          <a:ln>
            <a:noFill/>
          </a:ln>
        </p:spPr>
      </p:sp>
      <p:sp>
        <p:nvSpPr>
          <p:cNvPr id="9270" name="Google Shape;9270;p7"/>
          <p:cNvSpPr txBox="1"/>
          <p:nvPr>
            <p:ph idx="1" type="body"/>
          </p:nvPr>
        </p:nvSpPr>
        <p:spPr>
          <a:xfrm>
            <a:off x="420624" y="2199340"/>
            <a:ext cx="3932100" cy="3669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000"/>
              </a:spcBef>
              <a:spcAft>
                <a:spcPts val="0"/>
              </a:spcAft>
              <a:buSzPts val="2200"/>
              <a:buNone/>
              <a:defRPr sz="2200"/>
            </a:lvl1pPr>
            <a:lvl2pPr indent="-228600" lvl="1" marL="914400" rtl="0" algn="l">
              <a:lnSpc>
                <a:spcPct val="100000"/>
              </a:lnSpc>
              <a:spcBef>
                <a:spcPts val="500"/>
              </a:spcBef>
              <a:spcAft>
                <a:spcPts val="0"/>
              </a:spcAft>
              <a:buSzPts val="1400"/>
              <a:buNone/>
              <a:defRPr sz="1400"/>
            </a:lvl2pPr>
            <a:lvl3pPr indent="-228600" lvl="2" marL="1371600" rtl="0" algn="l">
              <a:lnSpc>
                <a:spcPct val="100000"/>
              </a:lnSpc>
              <a:spcBef>
                <a:spcPts val="500"/>
              </a:spcBef>
              <a:spcAft>
                <a:spcPts val="0"/>
              </a:spcAft>
              <a:buSzPts val="1200"/>
              <a:buNone/>
              <a:defRPr sz="1200"/>
            </a:lvl3pPr>
            <a:lvl4pPr indent="-228600" lvl="3" marL="1828800" rtl="0" algn="l">
              <a:lnSpc>
                <a:spcPct val="100000"/>
              </a:lnSpc>
              <a:spcBef>
                <a:spcPts val="500"/>
              </a:spcBef>
              <a:spcAft>
                <a:spcPts val="0"/>
              </a:spcAft>
              <a:buSzPts val="1000"/>
              <a:buNone/>
              <a:defRPr sz="1000"/>
            </a:lvl4pPr>
            <a:lvl5pPr indent="-228600" lvl="4" marL="2286000" rtl="0" algn="l">
              <a:lnSpc>
                <a:spcPct val="100000"/>
              </a:lnSpc>
              <a:spcBef>
                <a:spcPts val="5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9271" name="Google Shape;9271;p7"/>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72" name="Google Shape;9272;p7"/>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73" name="Google Shape;9273;p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74" name="Shape 9274"/>
        <p:cNvGrpSpPr/>
        <p:nvPr/>
      </p:nvGrpSpPr>
      <p:grpSpPr>
        <a:xfrm>
          <a:off x="0" y="0"/>
          <a:ext cx="0" cy="0"/>
          <a:chOff x="0" y="0"/>
          <a:chExt cx="0" cy="0"/>
        </a:xfrm>
      </p:grpSpPr>
      <p:sp>
        <p:nvSpPr>
          <p:cNvPr id="9275" name="Google Shape;9275;p8"/>
          <p:cNvSpPr/>
          <p:nvPr/>
        </p:nvSpPr>
        <p:spPr>
          <a:xfrm>
            <a:off x="0" y="685800"/>
            <a:ext cx="114939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276" name="Google Shape;9276;p8"/>
          <p:cNvSpPr txBox="1"/>
          <p:nvPr>
            <p:ph type="title"/>
          </p:nvPr>
        </p:nvSpPr>
        <p:spPr>
          <a:xfrm>
            <a:off x="42217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2"/>
              </a:buClr>
              <a:buSzPts val="5200"/>
              <a:buFont typeface="Geo"/>
              <a:buNone/>
              <a:defRPr sz="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77" name="Google Shape;9277;p8"/>
          <p:cNvSpPr txBox="1"/>
          <p:nvPr>
            <p:ph idx="1" type="body"/>
          </p:nvPr>
        </p:nvSpPr>
        <p:spPr>
          <a:xfrm>
            <a:off x="42217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3200"/>
              <a:buNone/>
              <a:defRPr b="0" sz="3200"/>
            </a:lvl1pPr>
            <a:lvl2pPr indent="-228600" lvl="1" marL="914400" rtl="0" algn="l">
              <a:lnSpc>
                <a:spcPct val="100000"/>
              </a:lnSpc>
              <a:spcBef>
                <a:spcPts val="500"/>
              </a:spcBef>
              <a:spcAft>
                <a:spcPts val="0"/>
              </a:spcAft>
              <a:buSzPts val="2000"/>
              <a:buNone/>
              <a:defRPr b="1" sz="2000"/>
            </a:lvl2pPr>
            <a:lvl3pPr indent="-228600" lvl="2" marL="1371600" rtl="0" algn="l">
              <a:lnSpc>
                <a:spcPct val="100000"/>
              </a:lnSpc>
              <a:spcBef>
                <a:spcPts val="500"/>
              </a:spcBef>
              <a:spcAft>
                <a:spcPts val="0"/>
              </a:spcAft>
              <a:buSzPts val="1800"/>
              <a:buNone/>
              <a:defRPr b="1" sz="1800"/>
            </a:lvl3pPr>
            <a:lvl4pPr indent="-228600" lvl="3" marL="1828800" rtl="0" algn="l">
              <a:lnSpc>
                <a:spcPct val="100000"/>
              </a:lnSpc>
              <a:spcBef>
                <a:spcPts val="500"/>
              </a:spcBef>
              <a:spcAft>
                <a:spcPts val="0"/>
              </a:spcAft>
              <a:buSzPts val="1600"/>
              <a:buNone/>
              <a:defRPr b="1" sz="1600"/>
            </a:lvl4pPr>
            <a:lvl5pPr indent="-228600" lvl="4" marL="2286000" rtl="0" algn="l">
              <a:lnSpc>
                <a:spcPct val="10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278" name="Google Shape;9278;p8"/>
          <p:cNvSpPr txBox="1"/>
          <p:nvPr>
            <p:ph idx="2" type="body"/>
          </p:nvPr>
        </p:nvSpPr>
        <p:spPr>
          <a:xfrm>
            <a:off x="422178" y="2505075"/>
            <a:ext cx="5157900" cy="35268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1000"/>
              </a:spcBef>
              <a:spcAft>
                <a:spcPts val="0"/>
              </a:spcAft>
              <a:buSzPts val="2400"/>
              <a:buChar char="⬩"/>
              <a:defRPr sz="2400"/>
            </a:lvl1pPr>
            <a:lvl2pPr indent="-368300" lvl="1" marL="914400" rtl="0" algn="l">
              <a:lnSpc>
                <a:spcPct val="100000"/>
              </a:lnSpc>
              <a:spcBef>
                <a:spcPts val="500"/>
              </a:spcBef>
              <a:spcAft>
                <a:spcPts val="0"/>
              </a:spcAft>
              <a:buSzPts val="2200"/>
              <a:buChar char="⬩"/>
              <a:defRPr sz="2200"/>
            </a:lvl2pPr>
            <a:lvl3pPr indent="-342900" lvl="2" marL="1371600" rtl="0" algn="l">
              <a:lnSpc>
                <a:spcPct val="100000"/>
              </a:lnSpc>
              <a:spcBef>
                <a:spcPts val="500"/>
              </a:spcBef>
              <a:spcAft>
                <a:spcPts val="0"/>
              </a:spcAft>
              <a:buSzPts val="1800"/>
              <a:buChar char="⬩"/>
              <a:defRPr/>
            </a:lvl3pPr>
            <a:lvl4pPr indent="-342900" lvl="3" marL="1828800" rtl="0" algn="l">
              <a:lnSpc>
                <a:spcPct val="100000"/>
              </a:lnSpc>
              <a:spcBef>
                <a:spcPts val="500"/>
              </a:spcBef>
              <a:spcAft>
                <a:spcPts val="0"/>
              </a:spcAft>
              <a:buSzPts val="1800"/>
              <a:buChar char="⬩"/>
              <a:defRPr/>
            </a:lvl4pPr>
            <a:lvl5pPr indent="-342900" lvl="4" marL="2286000" rtl="0" algn="l">
              <a:lnSpc>
                <a:spcPct val="10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79" name="Google Shape;9279;p8"/>
          <p:cNvSpPr txBox="1"/>
          <p:nvPr>
            <p:ph idx="3" type="body"/>
          </p:nvPr>
        </p:nvSpPr>
        <p:spPr>
          <a:xfrm>
            <a:off x="575459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00000"/>
              </a:lnSpc>
              <a:spcBef>
                <a:spcPts val="1000"/>
              </a:spcBef>
              <a:spcAft>
                <a:spcPts val="0"/>
              </a:spcAft>
              <a:buSzPts val="3200"/>
              <a:buNone/>
              <a:defRPr b="0" sz="3200"/>
            </a:lvl1pPr>
            <a:lvl2pPr indent="-228600" lvl="1" marL="914400" rtl="0" algn="l">
              <a:lnSpc>
                <a:spcPct val="100000"/>
              </a:lnSpc>
              <a:spcBef>
                <a:spcPts val="500"/>
              </a:spcBef>
              <a:spcAft>
                <a:spcPts val="0"/>
              </a:spcAft>
              <a:buSzPts val="2000"/>
              <a:buNone/>
              <a:defRPr b="1" sz="2000"/>
            </a:lvl2pPr>
            <a:lvl3pPr indent="-228600" lvl="2" marL="1371600" rtl="0" algn="l">
              <a:lnSpc>
                <a:spcPct val="100000"/>
              </a:lnSpc>
              <a:spcBef>
                <a:spcPts val="500"/>
              </a:spcBef>
              <a:spcAft>
                <a:spcPts val="0"/>
              </a:spcAft>
              <a:buSzPts val="1800"/>
              <a:buNone/>
              <a:defRPr b="1" sz="1800"/>
            </a:lvl3pPr>
            <a:lvl4pPr indent="-228600" lvl="3" marL="1828800" rtl="0" algn="l">
              <a:lnSpc>
                <a:spcPct val="100000"/>
              </a:lnSpc>
              <a:spcBef>
                <a:spcPts val="500"/>
              </a:spcBef>
              <a:spcAft>
                <a:spcPts val="0"/>
              </a:spcAft>
              <a:buSzPts val="1600"/>
              <a:buNone/>
              <a:defRPr b="1" sz="1600"/>
            </a:lvl4pPr>
            <a:lvl5pPr indent="-228600" lvl="4" marL="2286000" rtl="0" algn="l">
              <a:lnSpc>
                <a:spcPct val="100000"/>
              </a:lnSpc>
              <a:spcBef>
                <a:spcPts val="50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9280" name="Google Shape;9280;p8"/>
          <p:cNvSpPr txBox="1"/>
          <p:nvPr>
            <p:ph idx="4" type="body"/>
          </p:nvPr>
        </p:nvSpPr>
        <p:spPr>
          <a:xfrm>
            <a:off x="5754590" y="2505075"/>
            <a:ext cx="5183100" cy="3526800"/>
          </a:xfrm>
          <a:prstGeom prst="rect">
            <a:avLst/>
          </a:prstGeom>
          <a:noFill/>
          <a:ln>
            <a:noFill/>
          </a:ln>
        </p:spPr>
        <p:txBody>
          <a:bodyPr anchorCtr="0" anchor="t" bIns="45700" lIns="91425" spcFirstLastPara="1" rIns="91425" wrap="square" tIns="45700">
            <a:normAutofit/>
          </a:bodyPr>
          <a:lstStyle>
            <a:lvl1pPr indent="-381000" lvl="0" marL="457200" rtl="0" algn="l">
              <a:lnSpc>
                <a:spcPct val="100000"/>
              </a:lnSpc>
              <a:spcBef>
                <a:spcPts val="1000"/>
              </a:spcBef>
              <a:spcAft>
                <a:spcPts val="0"/>
              </a:spcAft>
              <a:buSzPts val="2400"/>
              <a:buChar char="⬩"/>
              <a:defRPr sz="2400"/>
            </a:lvl1pPr>
            <a:lvl2pPr indent="-368300" lvl="1" marL="914400" rtl="0" algn="l">
              <a:lnSpc>
                <a:spcPct val="100000"/>
              </a:lnSpc>
              <a:spcBef>
                <a:spcPts val="500"/>
              </a:spcBef>
              <a:spcAft>
                <a:spcPts val="0"/>
              </a:spcAft>
              <a:buSzPts val="2200"/>
              <a:buChar char="⬩"/>
              <a:defRPr sz="2200"/>
            </a:lvl2pPr>
            <a:lvl3pPr indent="-342900" lvl="2" marL="1371600" rtl="0" algn="l">
              <a:lnSpc>
                <a:spcPct val="100000"/>
              </a:lnSpc>
              <a:spcBef>
                <a:spcPts val="500"/>
              </a:spcBef>
              <a:spcAft>
                <a:spcPts val="0"/>
              </a:spcAft>
              <a:buSzPts val="1800"/>
              <a:buChar char="⬩"/>
              <a:defRPr/>
            </a:lvl3pPr>
            <a:lvl4pPr indent="-342900" lvl="3" marL="1828800" rtl="0" algn="l">
              <a:lnSpc>
                <a:spcPct val="100000"/>
              </a:lnSpc>
              <a:spcBef>
                <a:spcPts val="500"/>
              </a:spcBef>
              <a:spcAft>
                <a:spcPts val="0"/>
              </a:spcAft>
              <a:buSzPts val="1800"/>
              <a:buChar char="⬩"/>
              <a:defRPr/>
            </a:lvl4pPr>
            <a:lvl5pPr indent="-342900" lvl="4" marL="2286000" rtl="0" algn="l">
              <a:lnSpc>
                <a:spcPct val="100000"/>
              </a:lnSpc>
              <a:spcBef>
                <a:spcPts val="50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81" name="Google Shape;9281;p8"/>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82" name="Google Shape;9282;p8"/>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83" name="Google Shape;9283;p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284" name="Shape 9284"/>
        <p:cNvGrpSpPr/>
        <p:nvPr/>
      </p:nvGrpSpPr>
      <p:grpSpPr>
        <a:xfrm>
          <a:off x="0" y="0"/>
          <a:ext cx="0" cy="0"/>
          <a:chOff x="0" y="0"/>
          <a:chExt cx="0" cy="0"/>
        </a:xfrm>
      </p:grpSpPr>
      <p:sp>
        <p:nvSpPr>
          <p:cNvPr id="9285" name="Google Shape;9285;p9"/>
          <p:cNvSpPr/>
          <p:nvPr/>
        </p:nvSpPr>
        <p:spPr>
          <a:xfrm>
            <a:off x="0" y="685800"/>
            <a:ext cx="114939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286" name="Google Shape;9286;p9"/>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2"/>
              </a:buClr>
              <a:buSzPts val="5200"/>
              <a:buFont typeface="Geo"/>
              <a:buNone/>
              <a:defRPr sz="5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87" name="Google Shape;9287;p9"/>
          <p:cNvSpPr txBox="1"/>
          <p:nvPr>
            <p:ph idx="1" type="body"/>
          </p:nvPr>
        </p:nvSpPr>
        <p:spPr>
          <a:xfrm>
            <a:off x="420624" y="1825625"/>
            <a:ext cx="5181600" cy="4206300"/>
          </a:xfrm>
          <a:prstGeom prst="rect">
            <a:avLst/>
          </a:prstGeom>
          <a:noFill/>
          <a:ln>
            <a:noFill/>
          </a:ln>
        </p:spPr>
        <p:txBody>
          <a:bodyPr anchorCtr="0" anchor="t" bIns="45700" lIns="91425" spcFirstLastPara="1" rIns="91425" wrap="square" tIns="45700">
            <a:normAutofit/>
          </a:bodyPr>
          <a:lstStyle>
            <a:lvl1pPr indent="-355600" lvl="0" marL="457200" rtl="0" algn="l">
              <a:lnSpc>
                <a:spcPct val="100000"/>
              </a:lnSpc>
              <a:spcBef>
                <a:spcPts val="1000"/>
              </a:spcBef>
              <a:spcAft>
                <a:spcPts val="0"/>
              </a:spcAft>
              <a:buSzPts val="2000"/>
              <a:buChar char="⬩"/>
              <a:defRPr/>
            </a:lvl1pPr>
            <a:lvl2pPr indent="-342900" lvl="1" marL="914400" rtl="0" algn="l">
              <a:lnSpc>
                <a:spcPct val="100000"/>
              </a:lnSpc>
              <a:spcBef>
                <a:spcPts val="500"/>
              </a:spcBef>
              <a:spcAft>
                <a:spcPts val="0"/>
              </a:spcAft>
              <a:buSzPts val="1800"/>
              <a:buChar char="⬩"/>
              <a:defRPr/>
            </a:lvl2pPr>
            <a:lvl3pPr indent="-330200" lvl="2" marL="1371600" rtl="0" algn="l">
              <a:lnSpc>
                <a:spcPct val="100000"/>
              </a:lnSpc>
              <a:spcBef>
                <a:spcPts val="500"/>
              </a:spcBef>
              <a:spcAft>
                <a:spcPts val="0"/>
              </a:spcAft>
              <a:buSzPts val="1600"/>
              <a:buChar char="⬩"/>
              <a:defRPr/>
            </a:lvl3pPr>
            <a:lvl4pPr indent="-317500" lvl="3" marL="1828800" rtl="0" algn="l">
              <a:lnSpc>
                <a:spcPct val="100000"/>
              </a:lnSpc>
              <a:spcBef>
                <a:spcPts val="500"/>
              </a:spcBef>
              <a:spcAft>
                <a:spcPts val="0"/>
              </a:spcAft>
              <a:buSzPts val="1400"/>
              <a:buChar char="⬩"/>
              <a:defRPr/>
            </a:lvl4pPr>
            <a:lvl5pPr indent="-304800" lvl="4" marL="2286000" rtl="0" algn="l">
              <a:lnSpc>
                <a:spcPct val="100000"/>
              </a:lnSpc>
              <a:spcBef>
                <a:spcPts val="500"/>
              </a:spcBef>
              <a:spcAft>
                <a:spcPts val="0"/>
              </a:spcAft>
              <a:buSzPts val="12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88" name="Google Shape;9288;p9"/>
          <p:cNvSpPr txBox="1"/>
          <p:nvPr>
            <p:ph idx="2" type="body"/>
          </p:nvPr>
        </p:nvSpPr>
        <p:spPr>
          <a:xfrm>
            <a:off x="5756178" y="1825625"/>
            <a:ext cx="5180100" cy="4206300"/>
          </a:xfrm>
          <a:prstGeom prst="rect">
            <a:avLst/>
          </a:prstGeom>
          <a:noFill/>
          <a:ln>
            <a:noFill/>
          </a:ln>
        </p:spPr>
        <p:txBody>
          <a:bodyPr anchorCtr="0" anchor="t" bIns="45700" lIns="91425" spcFirstLastPara="1" rIns="91425" wrap="square" tIns="45700">
            <a:normAutofit/>
          </a:bodyPr>
          <a:lstStyle>
            <a:lvl1pPr indent="-355600" lvl="0" marL="457200" rtl="0" algn="l">
              <a:lnSpc>
                <a:spcPct val="100000"/>
              </a:lnSpc>
              <a:spcBef>
                <a:spcPts val="1000"/>
              </a:spcBef>
              <a:spcAft>
                <a:spcPts val="0"/>
              </a:spcAft>
              <a:buSzPts val="2000"/>
              <a:buFont typeface="Noto Sans Symbols"/>
              <a:buChar char="⬩"/>
              <a:defRPr/>
            </a:lvl1pPr>
            <a:lvl2pPr indent="-342900" lvl="1" marL="914400" rtl="0" algn="l">
              <a:lnSpc>
                <a:spcPct val="100000"/>
              </a:lnSpc>
              <a:spcBef>
                <a:spcPts val="500"/>
              </a:spcBef>
              <a:spcAft>
                <a:spcPts val="0"/>
              </a:spcAft>
              <a:buSzPts val="1800"/>
              <a:buFont typeface="Noto Sans Symbols"/>
              <a:buChar char="⬩"/>
              <a:defRPr/>
            </a:lvl2pPr>
            <a:lvl3pPr indent="-330200" lvl="2" marL="1371600" rtl="0" algn="l">
              <a:lnSpc>
                <a:spcPct val="100000"/>
              </a:lnSpc>
              <a:spcBef>
                <a:spcPts val="500"/>
              </a:spcBef>
              <a:spcAft>
                <a:spcPts val="0"/>
              </a:spcAft>
              <a:buSzPts val="1600"/>
              <a:buFont typeface="Noto Sans Symbols"/>
              <a:buChar char="⬩"/>
              <a:defRPr/>
            </a:lvl3pPr>
            <a:lvl4pPr indent="-317500" lvl="3" marL="1828800" rtl="0" algn="l">
              <a:lnSpc>
                <a:spcPct val="100000"/>
              </a:lnSpc>
              <a:spcBef>
                <a:spcPts val="500"/>
              </a:spcBef>
              <a:spcAft>
                <a:spcPts val="0"/>
              </a:spcAft>
              <a:buSzPts val="1400"/>
              <a:buFont typeface="Noto Sans Symbols"/>
              <a:buChar char="⬩"/>
              <a:defRPr/>
            </a:lvl4pPr>
            <a:lvl5pPr indent="-304800" lvl="4" marL="2286000" rtl="0" algn="l">
              <a:lnSpc>
                <a:spcPct val="100000"/>
              </a:lnSpc>
              <a:spcBef>
                <a:spcPts val="500"/>
              </a:spcBef>
              <a:spcAft>
                <a:spcPts val="0"/>
              </a:spcAft>
              <a:buSzPts val="1200"/>
              <a:buFont typeface="Noto Sans Symbols"/>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289" name="Google Shape;9289;p9"/>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90" name="Google Shape;9290;p9"/>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91" name="Google Shape;9291;p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98" name="Shape 9298"/>
        <p:cNvGrpSpPr/>
        <p:nvPr/>
      </p:nvGrpSpPr>
      <p:grpSpPr>
        <a:xfrm>
          <a:off x="0" y="0"/>
          <a:ext cx="0" cy="0"/>
          <a:chOff x="0" y="0"/>
          <a:chExt cx="0" cy="0"/>
        </a:xfrm>
      </p:grpSpPr>
      <p:sp>
        <p:nvSpPr>
          <p:cNvPr id="9299" name="Google Shape;9299;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00" name="Google Shape;9300;p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301" name="Google Shape;9301;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02" name="Google Shape;9302;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03" name="Google Shape;9303;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7" name="Shape 9227"/>
        <p:cNvGrpSpPr/>
        <p:nvPr/>
      </p:nvGrpSpPr>
      <p:grpSpPr>
        <a:xfrm>
          <a:off x="0" y="0"/>
          <a:ext cx="0" cy="0"/>
          <a:chOff x="0" y="0"/>
          <a:chExt cx="0" cy="0"/>
        </a:xfrm>
      </p:grpSpPr>
      <p:sp>
        <p:nvSpPr>
          <p:cNvPr id="9228" name="Google Shape;9228;p1"/>
          <p:cNvSpPr/>
          <p:nvPr/>
        </p:nvSpPr>
        <p:spPr>
          <a:xfrm>
            <a:off x="1524" y="0"/>
            <a:ext cx="12189000" cy="6858000"/>
          </a:xfrm>
          <a:prstGeom prst="rect">
            <a:avLst/>
          </a:prstGeom>
          <a:solidFill>
            <a:schemeClr val="lt2">
              <a:alpha val="4471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229" name="Google Shape;9229;p1"/>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cxnSp>
        <p:nvCxnSpPr>
          <p:cNvPr descr="Tag=AccentColor&#10;Flavor=Light&#10;Target=Line" id="9230" name="Google Shape;9230;p1"/>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descr="Tag=AccentColor&#10;Flavor=Light&#10;Target=Line" id="9231" name="Google Shape;9231;p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9232" name="Google Shape;9232;p1"/>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000"/>
              <a:buFont typeface="Geo"/>
              <a:buNone/>
              <a:defRPr b="0" i="0" sz="4000" u="none" cap="none" strike="noStrike">
                <a:solidFill>
                  <a:schemeClr val="dk2"/>
                </a:solidFill>
                <a:latin typeface="Geo"/>
                <a:ea typeface="Geo"/>
                <a:cs typeface="Geo"/>
                <a:sym typeface="Ge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233" name="Google Shape;9233;p1"/>
          <p:cNvSpPr txBox="1"/>
          <p:nvPr>
            <p:ph idx="1" type="body"/>
          </p:nvPr>
        </p:nvSpPr>
        <p:spPr>
          <a:xfrm>
            <a:off x="420624" y="1825625"/>
            <a:ext cx="10515600" cy="4351200"/>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00000"/>
              </a:lnSpc>
              <a:spcBef>
                <a:spcPts val="1000"/>
              </a:spcBef>
              <a:spcAft>
                <a:spcPts val="0"/>
              </a:spcAft>
              <a:buClr>
                <a:schemeClr val="accent2"/>
              </a:buClr>
              <a:buSzPts val="2000"/>
              <a:buFont typeface="Noto Sans Symbols"/>
              <a:buChar char="⬩"/>
              <a:defRPr b="0" i="0" sz="2000" u="none" cap="none" strike="noStrike">
                <a:solidFill>
                  <a:schemeClr val="dk2"/>
                </a:solidFill>
                <a:latin typeface="Geo"/>
                <a:ea typeface="Geo"/>
                <a:cs typeface="Geo"/>
                <a:sym typeface="Geo"/>
              </a:defRPr>
            </a:lvl1pPr>
            <a:lvl2pPr indent="-342900" lvl="1" marL="914400" marR="0" rtl="0" algn="l">
              <a:lnSpc>
                <a:spcPct val="100000"/>
              </a:lnSpc>
              <a:spcBef>
                <a:spcPts val="500"/>
              </a:spcBef>
              <a:spcAft>
                <a:spcPts val="0"/>
              </a:spcAft>
              <a:buClr>
                <a:schemeClr val="accent2"/>
              </a:buClr>
              <a:buSzPts val="1800"/>
              <a:buFont typeface="Noto Sans Symbols"/>
              <a:buChar char="⬩"/>
              <a:defRPr b="0" i="0" sz="1800" u="none" cap="none" strike="noStrike">
                <a:solidFill>
                  <a:schemeClr val="dk2"/>
                </a:solidFill>
                <a:latin typeface="Geo"/>
                <a:ea typeface="Geo"/>
                <a:cs typeface="Geo"/>
                <a:sym typeface="Geo"/>
              </a:defRPr>
            </a:lvl2pPr>
            <a:lvl3pPr indent="-330200" lvl="2" marL="1371600" marR="0" rtl="0" algn="l">
              <a:lnSpc>
                <a:spcPct val="100000"/>
              </a:lnSpc>
              <a:spcBef>
                <a:spcPts val="500"/>
              </a:spcBef>
              <a:spcAft>
                <a:spcPts val="0"/>
              </a:spcAft>
              <a:buClr>
                <a:schemeClr val="accent2"/>
              </a:buClr>
              <a:buSzPts val="1600"/>
              <a:buFont typeface="Noto Sans Symbols"/>
              <a:buChar char="⬩"/>
              <a:defRPr b="0" i="0" sz="1600" u="none" cap="none" strike="noStrike">
                <a:solidFill>
                  <a:schemeClr val="dk2"/>
                </a:solidFill>
                <a:latin typeface="Geo"/>
                <a:ea typeface="Geo"/>
                <a:cs typeface="Geo"/>
                <a:sym typeface="Geo"/>
              </a:defRPr>
            </a:lvl3pPr>
            <a:lvl4pPr indent="-317500" lvl="3" marL="1828800" marR="0" rtl="0" algn="l">
              <a:lnSpc>
                <a:spcPct val="100000"/>
              </a:lnSpc>
              <a:spcBef>
                <a:spcPts val="500"/>
              </a:spcBef>
              <a:spcAft>
                <a:spcPts val="0"/>
              </a:spcAft>
              <a:buClr>
                <a:schemeClr val="accent2"/>
              </a:buClr>
              <a:buSzPts val="1400"/>
              <a:buFont typeface="Noto Sans Symbols"/>
              <a:buChar char="⬩"/>
              <a:defRPr b="0" i="0" sz="1400" u="none" cap="none" strike="noStrike">
                <a:solidFill>
                  <a:schemeClr val="dk2"/>
                </a:solidFill>
                <a:latin typeface="Geo"/>
                <a:ea typeface="Geo"/>
                <a:cs typeface="Geo"/>
                <a:sym typeface="Geo"/>
              </a:defRPr>
            </a:lvl4pPr>
            <a:lvl5pPr indent="-304800" lvl="4" marL="2286000" marR="0" rtl="0" algn="l">
              <a:lnSpc>
                <a:spcPct val="100000"/>
              </a:lnSpc>
              <a:spcBef>
                <a:spcPts val="500"/>
              </a:spcBef>
              <a:spcAft>
                <a:spcPts val="0"/>
              </a:spcAft>
              <a:buClr>
                <a:schemeClr val="accent2"/>
              </a:buClr>
              <a:buSzPts val="1200"/>
              <a:buFont typeface="Noto Sans Symbols"/>
              <a:buChar char="⬩"/>
              <a:defRPr b="0" i="0" sz="1200" u="none" cap="none" strike="noStrike">
                <a:solidFill>
                  <a:schemeClr val="dk2"/>
                </a:solidFill>
                <a:latin typeface="Geo"/>
                <a:ea typeface="Geo"/>
                <a:cs typeface="Geo"/>
                <a:sym typeface="Ge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
                <a:ea typeface="Geo"/>
                <a:cs typeface="Geo"/>
                <a:sym typeface="Ge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
                <a:ea typeface="Geo"/>
                <a:cs typeface="Geo"/>
                <a:sym typeface="Ge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
                <a:ea typeface="Geo"/>
                <a:cs typeface="Geo"/>
                <a:sym typeface="Ge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eo"/>
                <a:ea typeface="Geo"/>
                <a:cs typeface="Geo"/>
                <a:sym typeface="Geo"/>
              </a:defRPr>
            </a:lvl9pPr>
          </a:lstStyle>
          <a:p/>
        </p:txBody>
      </p:sp>
      <p:sp>
        <p:nvSpPr>
          <p:cNvPr id="9234" name="Google Shape;9234;p1"/>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2"/>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dk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dk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dk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dk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dk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dk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dk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dk1"/>
                </a:solidFill>
                <a:latin typeface="Geo"/>
                <a:ea typeface="Geo"/>
                <a:cs typeface="Geo"/>
                <a:sym typeface="Geo"/>
              </a:defRPr>
            </a:lvl9pPr>
          </a:lstStyle>
          <a:p/>
        </p:txBody>
      </p:sp>
      <p:sp>
        <p:nvSpPr>
          <p:cNvPr id="9235" name="Google Shape;9235;p1"/>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2"/>
                </a:solidFill>
                <a:latin typeface="Geo"/>
                <a:ea typeface="Geo"/>
                <a:cs typeface="Geo"/>
                <a:sym typeface="Geo"/>
              </a:defRPr>
            </a:lvl1pPr>
            <a:lvl2pPr lvl="1" marR="0" rtl="0" algn="l">
              <a:spcBef>
                <a:spcPts val="0"/>
              </a:spcBef>
              <a:spcAft>
                <a:spcPts val="0"/>
              </a:spcAft>
              <a:buSzPts val="1400"/>
              <a:buNone/>
              <a:defRPr b="0" i="0" sz="1800" u="none" cap="none" strike="noStrike">
                <a:solidFill>
                  <a:schemeClr val="dk1"/>
                </a:solidFill>
                <a:latin typeface="Geo"/>
                <a:ea typeface="Geo"/>
                <a:cs typeface="Geo"/>
                <a:sym typeface="Geo"/>
              </a:defRPr>
            </a:lvl2pPr>
            <a:lvl3pPr lvl="2" marR="0" rtl="0" algn="l">
              <a:spcBef>
                <a:spcPts val="0"/>
              </a:spcBef>
              <a:spcAft>
                <a:spcPts val="0"/>
              </a:spcAft>
              <a:buSzPts val="1400"/>
              <a:buNone/>
              <a:defRPr b="0" i="0" sz="1800" u="none" cap="none" strike="noStrike">
                <a:solidFill>
                  <a:schemeClr val="dk1"/>
                </a:solidFill>
                <a:latin typeface="Geo"/>
                <a:ea typeface="Geo"/>
                <a:cs typeface="Geo"/>
                <a:sym typeface="Geo"/>
              </a:defRPr>
            </a:lvl3pPr>
            <a:lvl4pPr lvl="3" marR="0" rtl="0" algn="l">
              <a:spcBef>
                <a:spcPts val="0"/>
              </a:spcBef>
              <a:spcAft>
                <a:spcPts val="0"/>
              </a:spcAft>
              <a:buSzPts val="1400"/>
              <a:buNone/>
              <a:defRPr b="0" i="0" sz="1800" u="none" cap="none" strike="noStrike">
                <a:solidFill>
                  <a:schemeClr val="dk1"/>
                </a:solidFill>
                <a:latin typeface="Geo"/>
                <a:ea typeface="Geo"/>
                <a:cs typeface="Geo"/>
                <a:sym typeface="Geo"/>
              </a:defRPr>
            </a:lvl4pPr>
            <a:lvl5pPr lvl="4" marR="0" rtl="0" algn="l">
              <a:spcBef>
                <a:spcPts val="0"/>
              </a:spcBef>
              <a:spcAft>
                <a:spcPts val="0"/>
              </a:spcAft>
              <a:buSzPts val="1400"/>
              <a:buNone/>
              <a:defRPr b="0" i="0" sz="1800" u="none" cap="none" strike="noStrike">
                <a:solidFill>
                  <a:schemeClr val="dk1"/>
                </a:solidFill>
                <a:latin typeface="Geo"/>
                <a:ea typeface="Geo"/>
                <a:cs typeface="Geo"/>
                <a:sym typeface="Geo"/>
              </a:defRPr>
            </a:lvl5pPr>
            <a:lvl6pPr lvl="5" marR="0" rtl="0" algn="l">
              <a:spcBef>
                <a:spcPts val="0"/>
              </a:spcBef>
              <a:spcAft>
                <a:spcPts val="0"/>
              </a:spcAft>
              <a:buSzPts val="1400"/>
              <a:buNone/>
              <a:defRPr b="0" i="0" sz="1800" u="none" cap="none" strike="noStrike">
                <a:solidFill>
                  <a:schemeClr val="dk1"/>
                </a:solidFill>
                <a:latin typeface="Geo"/>
                <a:ea typeface="Geo"/>
                <a:cs typeface="Geo"/>
                <a:sym typeface="Geo"/>
              </a:defRPr>
            </a:lvl6pPr>
            <a:lvl7pPr lvl="6" marR="0" rtl="0" algn="l">
              <a:spcBef>
                <a:spcPts val="0"/>
              </a:spcBef>
              <a:spcAft>
                <a:spcPts val="0"/>
              </a:spcAft>
              <a:buSzPts val="1400"/>
              <a:buNone/>
              <a:defRPr b="0" i="0" sz="1800" u="none" cap="none" strike="noStrike">
                <a:solidFill>
                  <a:schemeClr val="dk1"/>
                </a:solidFill>
                <a:latin typeface="Geo"/>
                <a:ea typeface="Geo"/>
                <a:cs typeface="Geo"/>
                <a:sym typeface="Geo"/>
              </a:defRPr>
            </a:lvl7pPr>
            <a:lvl8pPr lvl="7" marR="0" rtl="0" algn="l">
              <a:spcBef>
                <a:spcPts val="0"/>
              </a:spcBef>
              <a:spcAft>
                <a:spcPts val="0"/>
              </a:spcAft>
              <a:buSzPts val="1400"/>
              <a:buNone/>
              <a:defRPr b="0" i="0" sz="1800" u="none" cap="none" strike="noStrike">
                <a:solidFill>
                  <a:schemeClr val="dk1"/>
                </a:solidFill>
                <a:latin typeface="Geo"/>
                <a:ea typeface="Geo"/>
                <a:cs typeface="Geo"/>
                <a:sym typeface="Geo"/>
              </a:defRPr>
            </a:lvl8pPr>
            <a:lvl9pPr lvl="8" marR="0" rtl="0" algn="l">
              <a:spcBef>
                <a:spcPts val="0"/>
              </a:spcBef>
              <a:spcAft>
                <a:spcPts val="0"/>
              </a:spcAft>
              <a:buSzPts val="1400"/>
              <a:buNone/>
              <a:defRPr b="0" i="0" sz="1800" u="none" cap="none" strike="noStrike">
                <a:solidFill>
                  <a:schemeClr val="dk1"/>
                </a:solidFill>
                <a:latin typeface="Geo"/>
                <a:ea typeface="Geo"/>
                <a:cs typeface="Geo"/>
                <a:sym typeface="Geo"/>
              </a:defRPr>
            </a:lvl9pPr>
          </a:lstStyle>
          <a:p/>
        </p:txBody>
      </p:sp>
      <p:sp>
        <p:nvSpPr>
          <p:cNvPr id="9236" name="Google Shape;9236;p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Geo"/>
                <a:ea typeface="Geo"/>
                <a:cs typeface="Geo"/>
                <a:sym typeface="Geo"/>
              </a:defRPr>
            </a:lvl1pPr>
            <a:lvl2pPr indent="0" lvl="1" marL="0" marR="0" rtl="0" algn="ctr">
              <a:spcBef>
                <a:spcPts val="0"/>
              </a:spcBef>
              <a:buNone/>
              <a:defRPr b="0" i="0" sz="1000" u="none" cap="none" strike="noStrike">
                <a:solidFill>
                  <a:schemeClr val="dk2"/>
                </a:solidFill>
                <a:latin typeface="Geo"/>
                <a:ea typeface="Geo"/>
                <a:cs typeface="Geo"/>
                <a:sym typeface="Geo"/>
              </a:defRPr>
            </a:lvl2pPr>
            <a:lvl3pPr indent="0" lvl="2" marL="0" marR="0" rtl="0" algn="ctr">
              <a:spcBef>
                <a:spcPts val="0"/>
              </a:spcBef>
              <a:buNone/>
              <a:defRPr b="0" i="0" sz="1000" u="none" cap="none" strike="noStrike">
                <a:solidFill>
                  <a:schemeClr val="dk2"/>
                </a:solidFill>
                <a:latin typeface="Geo"/>
                <a:ea typeface="Geo"/>
                <a:cs typeface="Geo"/>
                <a:sym typeface="Geo"/>
              </a:defRPr>
            </a:lvl3pPr>
            <a:lvl4pPr indent="0" lvl="3" marL="0" marR="0" rtl="0" algn="ctr">
              <a:spcBef>
                <a:spcPts val="0"/>
              </a:spcBef>
              <a:buNone/>
              <a:defRPr b="0" i="0" sz="1000" u="none" cap="none" strike="noStrike">
                <a:solidFill>
                  <a:schemeClr val="dk2"/>
                </a:solidFill>
                <a:latin typeface="Geo"/>
                <a:ea typeface="Geo"/>
                <a:cs typeface="Geo"/>
                <a:sym typeface="Geo"/>
              </a:defRPr>
            </a:lvl4pPr>
            <a:lvl5pPr indent="0" lvl="4" marL="0" marR="0" rtl="0" algn="ctr">
              <a:spcBef>
                <a:spcPts val="0"/>
              </a:spcBef>
              <a:buNone/>
              <a:defRPr b="0" i="0" sz="1000" u="none" cap="none" strike="noStrike">
                <a:solidFill>
                  <a:schemeClr val="dk2"/>
                </a:solidFill>
                <a:latin typeface="Geo"/>
                <a:ea typeface="Geo"/>
                <a:cs typeface="Geo"/>
                <a:sym typeface="Geo"/>
              </a:defRPr>
            </a:lvl5pPr>
            <a:lvl6pPr indent="0" lvl="5" marL="0" marR="0" rtl="0" algn="ctr">
              <a:spcBef>
                <a:spcPts val="0"/>
              </a:spcBef>
              <a:buNone/>
              <a:defRPr b="0" i="0" sz="1000" u="none" cap="none" strike="noStrike">
                <a:solidFill>
                  <a:schemeClr val="dk2"/>
                </a:solidFill>
                <a:latin typeface="Geo"/>
                <a:ea typeface="Geo"/>
                <a:cs typeface="Geo"/>
                <a:sym typeface="Geo"/>
              </a:defRPr>
            </a:lvl6pPr>
            <a:lvl7pPr indent="0" lvl="6" marL="0" marR="0" rtl="0" algn="ctr">
              <a:spcBef>
                <a:spcPts val="0"/>
              </a:spcBef>
              <a:buNone/>
              <a:defRPr b="0" i="0" sz="1000" u="none" cap="none" strike="noStrike">
                <a:solidFill>
                  <a:schemeClr val="dk2"/>
                </a:solidFill>
                <a:latin typeface="Geo"/>
                <a:ea typeface="Geo"/>
                <a:cs typeface="Geo"/>
                <a:sym typeface="Geo"/>
              </a:defRPr>
            </a:lvl7pPr>
            <a:lvl8pPr indent="0" lvl="7" marL="0" marR="0" rtl="0" algn="ctr">
              <a:spcBef>
                <a:spcPts val="0"/>
              </a:spcBef>
              <a:buNone/>
              <a:defRPr b="0" i="0" sz="1000" u="none" cap="none" strike="noStrike">
                <a:solidFill>
                  <a:schemeClr val="dk2"/>
                </a:solidFill>
                <a:latin typeface="Geo"/>
                <a:ea typeface="Geo"/>
                <a:cs typeface="Geo"/>
                <a:sym typeface="Geo"/>
              </a:defRPr>
            </a:lvl8pPr>
            <a:lvl9pPr indent="0" lvl="8" marL="0" marR="0" rtl="0" algn="ctr">
              <a:spcBef>
                <a:spcPts val="0"/>
              </a:spcBef>
              <a:buNone/>
              <a:defRPr b="0" i="0" sz="1000" u="none" cap="none" strike="noStrike">
                <a:solidFill>
                  <a:schemeClr val="dk2"/>
                </a:solidFill>
                <a:latin typeface="Geo"/>
                <a:ea typeface="Geo"/>
                <a:cs typeface="Geo"/>
                <a:sym typeface="Geo"/>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92" name="Shape 9292"/>
        <p:cNvGrpSpPr/>
        <p:nvPr/>
      </p:nvGrpSpPr>
      <p:grpSpPr>
        <a:xfrm>
          <a:off x="0" y="0"/>
          <a:ext cx="0" cy="0"/>
          <a:chOff x="0" y="0"/>
          <a:chExt cx="0" cy="0"/>
        </a:xfrm>
      </p:grpSpPr>
      <p:sp>
        <p:nvSpPr>
          <p:cNvPr id="9293" name="Google Shape;9293;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294" name="Google Shape;9294;p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95" name="Google Shape;9295;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96" name="Google Shape;9296;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97" name="Google Shape;9297;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757575"/>
                </a:solidFill>
                <a:latin typeface="Arial"/>
                <a:ea typeface="Arial"/>
                <a:cs typeface="Arial"/>
                <a:sym typeface="Arial"/>
              </a:defRPr>
            </a:lvl1pPr>
            <a:lvl2pPr indent="0" lvl="1" marL="0" marR="0" rtl="0" algn="r">
              <a:spcBef>
                <a:spcPts val="0"/>
              </a:spcBef>
              <a:buNone/>
              <a:defRPr sz="1200">
                <a:solidFill>
                  <a:srgbClr val="757575"/>
                </a:solidFill>
                <a:latin typeface="Arial"/>
                <a:ea typeface="Arial"/>
                <a:cs typeface="Arial"/>
                <a:sym typeface="Arial"/>
              </a:defRPr>
            </a:lvl2pPr>
            <a:lvl3pPr indent="0" lvl="2" marL="0" marR="0" rtl="0" algn="r">
              <a:spcBef>
                <a:spcPts val="0"/>
              </a:spcBef>
              <a:buNone/>
              <a:defRPr sz="1200">
                <a:solidFill>
                  <a:srgbClr val="757575"/>
                </a:solidFill>
                <a:latin typeface="Arial"/>
                <a:ea typeface="Arial"/>
                <a:cs typeface="Arial"/>
                <a:sym typeface="Arial"/>
              </a:defRPr>
            </a:lvl3pPr>
            <a:lvl4pPr indent="0" lvl="3" marL="0" marR="0" rtl="0" algn="r">
              <a:spcBef>
                <a:spcPts val="0"/>
              </a:spcBef>
              <a:buNone/>
              <a:defRPr sz="1200">
                <a:solidFill>
                  <a:srgbClr val="757575"/>
                </a:solidFill>
                <a:latin typeface="Arial"/>
                <a:ea typeface="Arial"/>
                <a:cs typeface="Arial"/>
                <a:sym typeface="Arial"/>
              </a:defRPr>
            </a:lvl4pPr>
            <a:lvl5pPr indent="0" lvl="4" marL="0" marR="0" rtl="0" algn="r">
              <a:spcBef>
                <a:spcPts val="0"/>
              </a:spcBef>
              <a:buNone/>
              <a:defRPr sz="1200">
                <a:solidFill>
                  <a:srgbClr val="757575"/>
                </a:solidFill>
                <a:latin typeface="Arial"/>
                <a:ea typeface="Arial"/>
                <a:cs typeface="Arial"/>
                <a:sym typeface="Arial"/>
              </a:defRPr>
            </a:lvl5pPr>
            <a:lvl6pPr indent="0" lvl="5" marL="0" marR="0" rtl="0" algn="r">
              <a:spcBef>
                <a:spcPts val="0"/>
              </a:spcBef>
              <a:buNone/>
              <a:defRPr sz="1200">
                <a:solidFill>
                  <a:srgbClr val="757575"/>
                </a:solidFill>
                <a:latin typeface="Arial"/>
                <a:ea typeface="Arial"/>
                <a:cs typeface="Arial"/>
                <a:sym typeface="Arial"/>
              </a:defRPr>
            </a:lvl6pPr>
            <a:lvl7pPr indent="0" lvl="6" marL="0" marR="0" rtl="0" algn="r">
              <a:spcBef>
                <a:spcPts val="0"/>
              </a:spcBef>
              <a:buNone/>
              <a:defRPr sz="1200">
                <a:solidFill>
                  <a:srgbClr val="757575"/>
                </a:solidFill>
                <a:latin typeface="Arial"/>
                <a:ea typeface="Arial"/>
                <a:cs typeface="Arial"/>
                <a:sym typeface="Arial"/>
              </a:defRPr>
            </a:lvl7pPr>
            <a:lvl8pPr indent="0" lvl="7" marL="0" marR="0" rtl="0" algn="r">
              <a:spcBef>
                <a:spcPts val="0"/>
              </a:spcBef>
              <a:buNone/>
              <a:defRPr sz="1200">
                <a:solidFill>
                  <a:srgbClr val="757575"/>
                </a:solidFill>
                <a:latin typeface="Arial"/>
                <a:ea typeface="Arial"/>
                <a:cs typeface="Arial"/>
                <a:sym typeface="Arial"/>
              </a:defRPr>
            </a:lvl8pPr>
            <a:lvl9pPr indent="0" lvl="8" marL="0" marR="0" rtl="0" algn="r">
              <a:spcBef>
                <a:spcPts val="0"/>
              </a:spcBef>
              <a:buNone/>
              <a:defRPr sz="1200">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42" name="Shape 9342"/>
        <p:cNvGrpSpPr/>
        <p:nvPr/>
      </p:nvGrpSpPr>
      <p:grpSpPr>
        <a:xfrm>
          <a:off x="0" y="0"/>
          <a:ext cx="0" cy="0"/>
          <a:chOff x="0" y="0"/>
          <a:chExt cx="0" cy="0"/>
        </a:xfrm>
      </p:grpSpPr>
      <p:sp>
        <p:nvSpPr>
          <p:cNvPr id="9343" name="Google Shape;9343;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Play"/>
              <a:buNone/>
              <a:defRPr b="0" i="0" sz="4400" u="none" cap="none" strike="noStrike">
                <a:solidFill>
                  <a:schemeClr val="lt1"/>
                </a:solidFill>
                <a:latin typeface="Play"/>
                <a:ea typeface="Play"/>
                <a:cs typeface="Play"/>
                <a:sym typeface="Play"/>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44" name="Google Shape;9344;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9345" name="Google Shape;9345;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346" name="Google Shape;9346;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347" name="Google Shape;9347;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7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76.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 Id="rId3" Type="http://schemas.openxmlformats.org/officeDocument/2006/relationships/image" Target="../media/image7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 Id="rId3" Type="http://schemas.openxmlformats.org/officeDocument/2006/relationships/hyperlink" Target="https://drive.google.com/drive/folders/1UZWXxYx5bOx4io9scYt2UpyYEGntRKcH?usp=sharing" TargetMode="External"/><Relationship Id="rId4" Type="http://schemas.openxmlformats.org/officeDocument/2006/relationships/hyperlink" Target="https://drive.google.com/drive/folders/1UZWXxYx5bOx4io9scYt2UpyYEGntRKcH?usp=sharin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80.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82.png"/><Relationship Id="rId4" Type="http://schemas.openxmlformats.org/officeDocument/2006/relationships/image" Target="../media/image8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84.jpg"/><Relationship Id="rId4" Type="http://schemas.openxmlformats.org/officeDocument/2006/relationships/image" Target="../media/image85.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86.png"/><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88.png"/><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9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5.xml"/><Relationship Id="rId3" Type="http://schemas.openxmlformats.org/officeDocument/2006/relationships/image" Target="../media/image91.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8.xml"/><Relationship Id="rId3" Type="http://schemas.openxmlformats.org/officeDocument/2006/relationships/image" Target="../media/image9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hyperlink" Target="https://drive.google.com/drive/folders/1HFksukQlH8kG7jxMkyxTqH6EmUe2FIX_?usp=sharing" TargetMode="External"/><Relationship Id="rId4" Type="http://schemas.openxmlformats.org/officeDocument/2006/relationships/hyperlink" Target="https://drive.google.com/drive/folders/1HFksukQlH8kG7jxMkyxTqH6EmUe2FIX_?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93.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1.xml"/><Relationship Id="rId3" Type="http://schemas.openxmlformats.org/officeDocument/2006/relationships/image" Target="../media/image94.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 Id="rId3" Type="http://schemas.openxmlformats.org/officeDocument/2006/relationships/image" Target="../media/image9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0.xml"/><Relationship Id="rId3" Type="http://schemas.openxmlformats.org/officeDocument/2006/relationships/image" Target="../media/image96.png"/><Relationship Id="rId4" Type="http://schemas.openxmlformats.org/officeDocument/2006/relationships/image" Target="../media/image9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5.xml"/><Relationship Id="rId3" Type="http://schemas.openxmlformats.org/officeDocument/2006/relationships/image" Target="../media/image10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6.xml"/><Relationship Id="rId3" Type="http://schemas.openxmlformats.org/officeDocument/2006/relationships/image" Target="../media/image106.png"/><Relationship Id="rId4" Type="http://schemas.openxmlformats.org/officeDocument/2006/relationships/image" Target="../media/image10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7.xml"/><Relationship Id="rId3" Type="http://schemas.openxmlformats.org/officeDocument/2006/relationships/image" Target="../media/image108.jpg"/><Relationship Id="rId4" Type="http://schemas.openxmlformats.org/officeDocument/2006/relationships/image" Target="../media/image109.jpg"/><Relationship Id="rId5" Type="http://schemas.openxmlformats.org/officeDocument/2006/relationships/image" Target="../media/image11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8.xml"/><Relationship Id="rId3" Type="http://schemas.openxmlformats.org/officeDocument/2006/relationships/hyperlink" Target="https://en.wikipedia.org/wiki/Kernel_method"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9.xml"/><Relationship Id="rId3"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3.xml"/><Relationship Id="rId3" Type="http://schemas.openxmlformats.org/officeDocument/2006/relationships/image" Target="../media/image112.png"/><Relationship Id="rId4" Type="http://schemas.openxmlformats.org/officeDocument/2006/relationships/image" Target="../media/image11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5.xml"/><Relationship Id="rId3" Type="http://schemas.openxmlformats.org/officeDocument/2006/relationships/image" Target="../media/image11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11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116.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1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118.png"/><Relationship Id="rId4" Type="http://schemas.openxmlformats.org/officeDocument/2006/relationships/image" Target="../media/image119.jpg"/><Relationship Id="rId5" Type="http://schemas.openxmlformats.org/officeDocument/2006/relationships/image" Target="../media/image120.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2.xml"/><Relationship Id="rId3" Type="http://schemas.openxmlformats.org/officeDocument/2006/relationships/image" Target="../media/image12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3.xml"/><Relationship Id="rId3" Type="http://schemas.openxmlformats.org/officeDocument/2006/relationships/image" Target="../media/image12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5.xml"/><Relationship Id="rId3" Type="http://schemas.openxmlformats.org/officeDocument/2006/relationships/image" Target="../media/image12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6.xml"/><Relationship Id="rId3" Type="http://schemas.openxmlformats.org/officeDocument/2006/relationships/image" Target="../media/image13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13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0.xml"/><Relationship Id="rId3" Type="http://schemas.openxmlformats.org/officeDocument/2006/relationships/image" Target="../media/image1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136.png"/><Relationship Id="rId4" Type="http://schemas.openxmlformats.org/officeDocument/2006/relationships/image" Target="../media/image13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2.xml"/><Relationship Id="rId3" Type="http://schemas.openxmlformats.org/officeDocument/2006/relationships/image" Target="../media/image13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3.xml"/><Relationship Id="rId3" Type="http://schemas.openxmlformats.org/officeDocument/2006/relationships/image" Target="../media/image13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14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14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142.png"/><Relationship Id="rId4" Type="http://schemas.openxmlformats.org/officeDocument/2006/relationships/image" Target="../media/image14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144.png"/><Relationship Id="rId4" Type="http://schemas.openxmlformats.org/officeDocument/2006/relationships/image" Target="../media/image1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146.png"/><Relationship Id="rId4" Type="http://schemas.openxmlformats.org/officeDocument/2006/relationships/image" Target="../media/image14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148.gi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3.xml"/><Relationship Id="rId3" Type="http://schemas.openxmlformats.org/officeDocument/2006/relationships/image" Target="../media/image14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150.jpg"/><Relationship Id="rId4" Type="http://schemas.openxmlformats.org/officeDocument/2006/relationships/image" Target="../media/image15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15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15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8.xml"/><Relationship Id="rId3" Type="http://schemas.openxmlformats.org/officeDocument/2006/relationships/hyperlink" Target="https://www.simplilearn.com/what-is-data-article" TargetMode="External"/><Relationship Id="rId4" Type="http://schemas.openxmlformats.org/officeDocument/2006/relationships/image" Target="../media/image15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0.xml"/><Relationship Id="rId3" Type="http://schemas.openxmlformats.org/officeDocument/2006/relationships/image" Target="../media/image15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15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5.xml"/><Relationship Id="rId3" Type="http://schemas.openxmlformats.org/officeDocument/2006/relationships/image" Target="../media/image15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0.xml"/><Relationship Id="rId3" Type="http://schemas.openxmlformats.org/officeDocument/2006/relationships/image" Target="../media/image15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2.xml"/><Relationship Id="rId3" Type="http://schemas.openxmlformats.org/officeDocument/2006/relationships/image" Target="../media/image15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3.xml"/><Relationship Id="rId3" Type="http://schemas.openxmlformats.org/officeDocument/2006/relationships/image" Target="../media/image16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4.xml"/><Relationship Id="rId3" Type="http://schemas.openxmlformats.org/officeDocument/2006/relationships/image" Target="../media/image161.png"/><Relationship Id="rId4" Type="http://schemas.openxmlformats.org/officeDocument/2006/relationships/image" Target="../media/image16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163.png"/><Relationship Id="rId4" Type="http://schemas.openxmlformats.org/officeDocument/2006/relationships/image" Target="../media/image164.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165.png"/><Relationship Id="rId4" Type="http://schemas.openxmlformats.org/officeDocument/2006/relationships/image" Target="../media/image1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167.png"/><Relationship Id="rId4" Type="http://schemas.openxmlformats.org/officeDocument/2006/relationships/image" Target="../media/image16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9.xml"/><Relationship Id="rId3" Type="http://schemas.openxmlformats.org/officeDocument/2006/relationships/image" Target="../media/image16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0.xml"/><Relationship Id="rId3" Type="http://schemas.openxmlformats.org/officeDocument/2006/relationships/image" Target="../media/image170.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17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17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17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5.xml"/><Relationship Id="rId3" Type="http://schemas.openxmlformats.org/officeDocument/2006/relationships/image" Target="../media/image17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6.xml"/><Relationship Id="rId3" Type="http://schemas.openxmlformats.org/officeDocument/2006/relationships/image" Target="../media/image1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1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45.png"/><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9.png"/><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65.jpg"/><Relationship Id="rId4" Type="http://schemas.openxmlformats.org/officeDocument/2006/relationships/image" Target="../media/image6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7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3.png"/><Relationship Id="rId4" Type="http://schemas.openxmlformats.org/officeDocument/2006/relationships/image" Target="../media/image74.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4" name="Shape 9364"/>
        <p:cNvGrpSpPr/>
        <p:nvPr/>
      </p:nvGrpSpPr>
      <p:grpSpPr>
        <a:xfrm>
          <a:off x="0" y="0"/>
          <a:ext cx="0" cy="0"/>
          <a:chOff x="0" y="0"/>
          <a:chExt cx="0" cy="0"/>
        </a:xfrm>
      </p:grpSpPr>
      <p:sp>
        <p:nvSpPr>
          <p:cNvPr id="9365" name="Google Shape;9365;p21"/>
          <p:cNvSpPr txBox="1"/>
          <p:nvPr>
            <p:ph type="title"/>
          </p:nvPr>
        </p:nvSpPr>
        <p:spPr>
          <a:xfrm>
            <a:off x="420624" y="365125"/>
            <a:ext cx="10515600" cy="924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Inductive Bias</a:t>
            </a:r>
            <a:endParaRPr/>
          </a:p>
        </p:txBody>
      </p:sp>
      <p:sp>
        <p:nvSpPr>
          <p:cNvPr id="9366" name="Google Shape;9366;p21"/>
          <p:cNvSpPr txBox="1"/>
          <p:nvPr>
            <p:ph idx="1" type="body"/>
          </p:nvPr>
        </p:nvSpPr>
        <p:spPr>
          <a:xfrm>
            <a:off x="420624" y="1289305"/>
            <a:ext cx="11082600" cy="47427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2400"/>
              <a:buChar char="⬩"/>
            </a:pPr>
            <a:r>
              <a:rPr lang="en-US"/>
              <a:t>It is the set of assumptions a machine learning algorithm makes to learn or generalize from limited data. It helps the algorithm make predictions on new, unseen data.</a:t>
            </a:r>
            <a:endParaRPr/>
          </a:p>
          <a:p>
            <a:pPr indent="-228600" lvl="0" marL="228600" rtl="0" algn="l">
              <a:lnSpc>
                <a:spcPct val="100000"/>
              </a:lnSpc>
              <a:spcBef>
                <a:spcPts val="1000"/>
              </a:spcBef>
              <a:spcAft>
                <a:spcPts val="0"/>
              </a:spcAft>
              <a:buSzPts val="2400"/>
              <a:buChar char="⬩"/>
            </a:pPr>
            <a:r>
              <a:rPr lang="en-US"/>
              <a:t>It guides the learning process by narrowing down the possible solutions to focus on those that are more likely to be correct based on the model’s assumptions.</a:t>
            </a:r>
            <a:endParaRPr/>
          </a:p>
          <a:p>
            <a:pPr indent="-228600" lvl="0" marL="228600" rtl="0" algn="l">
              <a:lnSpc>
                <a:spcPct val="100000"/>
              </a:lnSpc>
              <a:spcBef>
                <a:spcPts val="1000"/>
              </a:spcBef>
              <a:spcAft>
                <a:spcPts val="0"/>
              </a:spcAft>
              <a:buSzPts val="2400"/>
              <a:buChar char="⬩"/>
            </a:pPr>
            <a:r>
              <a:rPr lang="en-US"/>
              <a:t>It helps a model </a:t>
            </a:r>
            <a:r>
              <a:rPr b="1" lang="en-US"/>
              <a:t>generalize</a:t>
            </a:r>
            <a:r>
              <a:rPr lang="en-US"/>
              <a:t> from the training data to new data. The goal is for the bias to align with the true patterns in the data, so the model makes good predictions.</a:t>
            </a:r>
            <a:endParaRPr/>
          </a:p>
          <a:p>
            <a:pPr indent="-228600" lvl="0" marL="228600" rtl="0" algn="l">
              <a:lnSpc>
                <a:spcPct val="100000"/>
              </a:lnSpc>
              <a:spcBef>
                <a:spcPts val="1000"/>
              </a:spcBef>
              <a:spcAft>
                <a:spcPts val="0"/>
              </a:spcAft>
              <a:buSzPts val="2400"/>
              <a:buChar char="⬩"/>
            </a:pPr>
            <a:r>
              <a:rPr b="1" lang="en-US"/>
              <a:t>Example</a:t>
            </a:r>
            <a:r>
              <a:rPr lang="en-US"/>
              <a:t>: When you assume that people of similar age have similar buying habits, you are using an inductive bias. It’s a guess or assumption that helps predict their future behavior based on limited data.</a:t>
            </a:r>
            <a:endParaRPr/>
          </a:p>
          <a:p>
            <a:pPr indent="-76200" lvl="0" marL="228600" rtl="0" algn="l">
              <a:lnSpc>
                <a:spcPct val="100000"/>
              </a:lnSpc>
              <a:spcBef>
                <a:spcPts val="1000"/>
              </a:spcBef>
              <a:spcAft>
                <a:spcPts val="0"/>
              </a:spcAft>
              <a:buSzPts val="2400"/>
              <a:buNone/>
            </a:pPr>
            <a:r>
              <a:t/>
            </a:r>
            <a:endParaRPr/>
          </a:p>
        </p:txBody>
      </p:sp>
      <p:sp>
        <p:nvSpPr>
          <p:cNvPr id="9367" name="Google Shape;9367;p2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6" name="Shape 9436"/>
        <p:cNvGrpSpPr/>
        <p:nvPr/>
      </p:nvGrpSpPr>
      <p:grpSpPr>
        <a:xfrm>
          <a:off x="0" y="0"/>
          <a:ext cx="0" cy="0"/>
          <a:chOff x="0" y="0"/>
          <a:chExt cx="0" cy="0"/>
        </a:xfrm>
      </p:grpSpPr>
      <p:sp>
        <p:nvSpPr>
          <p:cNvPr id="9437" name="Google Shape;9437;p30"/>
          <p:cNvSpPr txBox="1"/>
          <p:nvPr>
            <p:ph type="title"/>
          </p:nvPr>
        </p:nvSpPr>
        <p:spPr>
          <a:xfrm>
            <a:off x="451231" y="559244"/>
            <a:ext cx="10512300" cy="1068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Arial"/>
              <a:buNone/>
            </a:pPr>
            <a:r>
              <a:rPr lang="en-US"/>
              <a:t>Working: LOOCV </a:t>
            </a:r>
            <a:endParaRPr/>
          </a:p>
        </p:txBody>
      </p:sp>
      <p:sp>
        <p:nvSpPr>
          <p:cNvPr id="9438" name="Google Shape;9438;p30"/>
          <p:cNvSpPr txBox="1"/>
          <p:nvPr>
            <p:ph idx="2" type="body"/>
          </p:nvPr>
        </p:nvSpPr>
        <p:spPr>
          <a:xfrm>
            <a:off x="420624" y="1883664"/>
            <a:ext cx="3932100" cy="3985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200"/>
              <a:buFont typeface="Arial"/>
              <a:buChar char="•"/>
            </a:pPr>
            <a:r>
              <a:rPr lang="en-US"/>
              <a:t>Split data in N samples</a:t>
            </a:r>
            <a:endParaRPr/>
          </a:p>
          <a:p>
            <a:pPr indent="-342900" lvl="0" marL="342900" rtl="0" algn="l">
              <a:lnSpc>
                <a:spcPct val="100000"/>
              </a:lnSpc>
              <a:spcBef>
                <a:spcPts val="1000"/>
              </a:spcBef>
              <a:spcAft>
                <a:spcPts val="0"/>
              </a:spcAft>
              <a:buSzPts val="2200"/>
              <a:buFont typeface="Arial"/>
              <a:buChar char="•"/>
            </a:pPr>
            <a:r>
              <a:rPr lang="en-US"/>
              <a:t>Train the model on N-1 samples.</a:t>
            </a:r>
            <a:endParaRPr/>
          </a:p>
          <a:p>
            <a:pPr indent="-342900" lvl="0" marL="342900" rtl="0" algn="l">
              <a:lnSpc>
                <a:spcPct val="100000"/>
              </a:lnSpc>
              <a:spcBef>
                <a:spcPts val="1000"/>
              </a:spcBef>
              <a:spcAft>
                <a:spcPts val="0"/>
              </a:spcAft>
              <a:buSzPts val="2200"/>
              <a:buFont typeface="Arial"/>
              <a:buChar char="•"/>
            </a:pPr>
            <a:r>
              <a:rPr lang="en-US"/>
              <a:t>Validate model</a:t>
            </a:r>
            <a:endParaRPr/>
          </a:p>
          <a:p>
            <a:pPr indent="-342900" lvl="0" marL="342900" rtl="0" algn="l">
              <a:lnSpc>
                <a:spcPct val="100000"/>
              </a:lnSpc>
              <a:spcBef>
                <a:spcPts val="1000"/>
              </a:spcBef>
              <a:spcAft>
                <a:spcPts val="0"/>
              </a:spcAft>
              <a:buSzPts val="2200"/>
              <a:buFont typeface="Arial"/>
              <a:buChar char="•"/>
            </a:pPr>
            <a:r>
              <a:rPr lang="en-US"/>
              <a:t>Repeat</a:t>
            </a:r>
            <a:endParaRPr/>
          </a:p>
          <a:p>
            <a:pPr indent="-342900" lvl="0" marL="342900" rtl="0" algn="l">
              <a:lnSpc>
                <a:spcPct val="100000"/>
              </a:lnSpc>
              <a:spcBef>
                <a:spcPts val="1000"/>
              </a:spcBef>
              <a:spcAft>
                <a:spcPts val="0"/>
              </a:spcAft>
              <a:buSzPts val="2200"/>
              <a:buFont typeface="Arial"/>
              <a:buChar char="•"/>
            </a:pPr>
            <a:r>
              <a:rPr lang="en-US"/>
              <a:t>Compute error</a:t>
            </a:r>
            <a:endParaRPr/>
          </a:p>
          <a:p>
            <a:pPr indent="-203200" lvl="0" marL="342900" rtl="0" algn="l">
              <a:lnSpc>
                <a:spcPct val="100000"/>
              </a:lnSpc>
              <a:spcBef>
                <a:spcPts val="1000"/>
              </a:spcBef>
              <a:spcAft>
                <a:spcPts val="0"/>
              </a:spcAft>
              <a:buSzPts val="2200"/>
              <a:buFont typeface="Arial"/>
              <a:buNone/>
            </a:pPr>
            <a:r>
              <a:t/>
            </a:r>
            <a:endParaRPr/>
          </a:p>
        </p:txBody>
      </p:sp>
      <p:sp>
        <p:nvSpPr>
          <p:cNvPr id="9439" name="Google Shape;9439;p3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440" name="Google Shape;9440;p30"/>
          <p:cNvPicPr preferRelativeResize="0"/>
          <p:nvPr/>
        </p:nvPicPr>
        <p:blipFill rotWithShape="1">
          <a:blip r:embed="rId3">
            <a:alphaModFix/>
          </a:blip>
          <a:srcRect b="0" l="0" r="0" t="0"/>
          <a:stretch/>
        </p:blipFill>
        <p:spPr>
          <a:xfrm>
            <a:off x="4981242" y="1883663"/>
            <a:ext cx="6521910" cy="391706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0" name="Shape 10230"/>
        <p:cNvGrpSpPr/>
        <p:nvPr/>
      </p:nvGrpSpPr>
      <p:grpSpPr>
        <a:xfrm>
          <a:off x="0" y="0"/>
          <a:ext cx="0" cy="0"/>
          <a:chOff x="0" y="0"/>
          <a:chExt cx="0" cy="0"/>
        </a:xfrm>
      </p:grpSpPr>
      <p:sp>
        <p:nvSpPr>
          <p:cNvPr id="10231" name="Google Shape;10231;p120"/>
          <p:cNvSpPr txBox="1"/>
          <p:nvPr>
            <p:ph idx="1" type="body"/>
          </p:nvPr>
        </p:nvSpPr>
        <p:spPr>
          <a:xfrm>
            <a:off x="0" y="1"/>
            <a:ext cx="6318600" cy="6858000"/>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dk1"/>
              </a:buClr>
              <a:buSzPts val="2000"/>
              <a:buNone/>
            </a:pPr>
            <a:r>
              <a:t/>
            </a:r>
            <a:endParaRPr sz="2000"/>
          </a:p>
          <a:p>
            <a:pPr indent="-228600" lvl="0" marL="228600" rtl="0" algn="l">
              <a:lnSpc>
                <a:spcPct val="90000"/>
              </a:lnSpc>
              <a:spcBef>
                <a:spcPts val="1000"/>
              </a:spcBef>
              <a:spcAft>
                <a:spcPts val="0"/>
              </a:spcAft>
              <a:buClr>
                <a:schemeClr val="dk1"/>
              </a:buClr>
              <a:buSzPts val="2000"/>
              <a:buFont typeface="Arial"/>
              <a:buChar char="•"/>
            </a:pPr>
            <a:r>
              <a:rPr b="1" lang="en-US" sz="2000"/>
              <a:t>Root Node</a:t>
            </a:r>
            <a:r>
              <a:rPr lang="en-US" sz="2000"/>
              <a:t>: The highest node, representing the initial feature or decision.</a:t>
            </a:r>
            <a:endParaRPr/>
          </a:p>
          <a:p>
            <a:pPr indent="-228600" lvl="0" marL="228600" rtl="0" algn="l">
              <a:lnSpc>
                <a:spcPct val="90000"/>
              </a:lnSpc>
              <a:spcBef>
                <a:spcPts val="1000"/>
              </a:spcBef>
              <a:spcAft>
                <a:spcPts val="0"/>
              </a:spcAft>
              <a:buClr>
                <a:schemeClr val="dk1"/>
              </a:buClr>
              <a:buSzPts val="2000"/>
              <a:buFont typeface="Arial"/>
              <a:buChar char="•"/>
            </a:pPr>
            <a:r>
              <a:rPr b="1" lang="en-US" sz="2000"/>
              <a:t>Internal Nodes (Decision Nodes)</a:t>
            </a:r>
            <a:r>
              <a:rPr lang="en-US" sz="2000"/>
              <a:t>: Nodes where decisions are made based on attribute values, leading to further branches.</a:t>
            </a:r>
            <a:endParaRPr/>
          </a:p>
          <a:p>
            <a:pPr indent="-228600" lvl="0" marL="228600" rtl="0" algn="l">
              <a:lnSpc>
                <a:spcPct val="90000"/>
              </a:lnSpc>
              <a:spcBef>
                <a:spcPts val="1000"/>
              </a:spcBef>
              <a:spcAft>
                <a:spcPts val="0"/>
              </a:spcAft>
              <a:buClr>
                <a:schemeClr val="dk1"/>
              </a:buClr>
              <a:buSzPts val="2000"/>
              <a:buFont typeface="Arial"/>
              <a:buChar char="•"/>
            </a:pPr>
            <a:r>
              <a:rPr b="1" lang="en-US" sz="2000"/>
              <a:t>Leaf Nodes (Terminal Nodes)</a:t>
            </a:r>
            <a:r>
              <a:rPr lang="en-US" sz="2000"/>
              <a:t>: End nodes where predictions or decisions are made, with no further branches.</a:t>
            </a:r>
            <a:endParaRPr/>
          </a:p>
          <a:p>
            <a:pPr indent="-228600" lvl="0" marL="228600" rtl="0" algn="l">
              <a:lnSpc>
                <a:spcPct val="90000"/>
              </a:lnSpc>
              <a:spcBef>
                <a:spcPts val="1000"/>
              </a:spcBef>
              <a:spcAft>
                <a:spcPts val="0"/>
              </a:spcAft>
              <a:buClr>
                <a:schemeClr val="dk1"/>
              </a:buClr>
              <a:buSzPts val="2000"/>
              <a:buFont typeface="Arial"/>
              <a:buChar char="•"/>
            </a:pPr>
            <a:r>
              <a:rPr b="1" lang="en-US" sz="2000"/>
              <a:t>Branches (Edges)</a:t>
            </a:r>
            <a:r>
              <a:rPr lang="en-US" sz="2000"/>
              <a:t>: Connections between nodes representing decision paths.</a:t>
            </a:r>
            <a:endParaRPr/>
          </a:p>
          <a:p>
            <a:pPr indent="-228600" lvl="0" marL="228600" rtl="0" algn="l">
              <a:lnSpc>
                <a:spcPct val="90000"/>
              </a:lnSpc>
              <a:spcBef>
                <a:spcPts val="1000"/>
              </a:spcBef>
              <a:spcAft>
                <a:spcPts val="0"/>
              </a:spcAft>
              <a:buClr>
                <a:schemeClr val="dk1"/>
              </a:buClr>
              <a:buSzPts val="2000"/>
              <a:buFont typeface="Arial"/>
              <a:buChar char="•"/>
            </a:pPr>
            <a:r>
              <a:rPr b="1" lang="en-US" sz="2000"/>
              <a:t>Splitting</a:t>
            </a:r>
            <a:r>
              <a:rPr lang="en-US" sz="2000"/>
              <a:t>: Dividing a node into sub-nodes based on a chosen feature and threshold.</a:t>
            </a:r>
            <a:endParaRPr/>
          </a:p>
          <a:p>
            <a:pPr indent="-228600" lvl="0" marL="228600" rtl="0" algn="l">
              <a:lnSpc>
                <a:spcPct val="90000"/>
              </a:lnSpc>
              <a:spcBef>
                <a:spcPts val="1000"/>
              </a:spcBef>
              <a:spcAft>
                <a:spcPts val="0"/>
              </a:spcAft>
              <a:buClr>
                <a:schemeClr val="dk1"/>
              </a:buClr>
              <a:buSzPts val="2000"/>
              <a:buFont typeface="Arial"/>
              <a:buChar char="•"/>
            </a:pPr>
            <a:r>
              <a:rPr b="1" lang="en-US" sz="2000"/>
              <a:t>Parent Node</a:t>
            </a:r>
            <a:r>
              <a:rPr lang="en-US" sz="2000"/>
              <a:t>: A node that splits into child nodes.</a:t>
            </a:r>
            <a:endParaRPr/>
          </a:p>
          <a:p>
            <a:pPr indent="-228600" lvl="0" marL="228600" rtl="0" algn="l">
              <a:lnSpc>
                <a:spcPct val="90000"/>
              </a:lnSpc>
              <a:spcBef>
                <a:spcPts val="1000"/>
              </a:spcBef>
              <a:spcAft>
                <a:spcPts val="0"/>
              </a:spcAft>
              <a:buClr>
                <a:schemeClr val="dk1"/>
              </a:buClr>
              <a:buSzPts val="2000"/>
              <a:buFont typeface="Arial"/>
              <a:buChar char="•"/>
            </a:pPr>
            <a:r>
              <a:rPr b="1" lang="en-US" sz="2000"/>
              <a:t>Child Node</a:t>
            </a:r>
            <a:r>
              <a:rPr lang="en-US" sz="2000"/>
              <a:t>: Nodes formed from a parent node's split.</a:t>
            </a:r>
            <a:endParaRPr/>
          </a:p>
          <a:p>
            <a:pPr indent="-228600" lvl="0" marL="228600" rtl="0" algn="l">
              <a:lnSpc>
                <a:spcPct val="90000"/>
              </a:lnSpc>
              <a:spcBef>
                <a:spcPts val="1000"/>
              </a:spcBef>
              <a:spcAft>
                <a:spcPts val="0"/>
              </a:spcAft>
              <a:buClr>
                <a:schemeClr val="dk1"/>
              </a:buClr>
              <a:buSzPts val="2000"/>
              <a:buFont typeface="Arial"/>
              <a:buChar char="•"/>
            </a:pPr>
            <a:r>
              <a:rPr b="1" lang="en-US" sz="2000"/>
              <a:t>Decision Criterion</a:t>
            </a:r>
            <a:r>
              <a:rPr lang="en-US" sz="2000"/>
              <a:t>: The rule used to split data at a decision node.</a:t>
            </a:r>
            <a:endParaRPr/>
          </a:p>
          <a:p>
            <a:pPr indent="-228600" lvl="0" marL="228600" rtl="0" algn="l">
              <a:lnSpc>
                <a:spcPct val="90000"/>
              </a:lnSpc>
              <a:spcBef>
                <a:spcPts val="1000"/>
              </a:spcBef>
              <a:spcAft>
                <a:spcPts val="0"/>
              </a:spcAft>
              <a:buClr>
                <a:schemeClr val="dk1"/>
              </a:buClr>
              <a:buSzPts val="2000"/>
              <a:buFont typeface="Arial"/>
              <a:buChar char="•"/>
            </a:pPr>
            <a:r>
              <a:rPr b="1" lang="en-US" sz="2000"/>
              <a:t>Pruning</a:t>
            </a:r>
            <a:r>
              <a:rPr lang="en-US" sz="2000"/>
              <a:t>: Removing branches to prevent overfitting and improve generalization.</a:t>
            </a:r>
            <a:endParaRPr/>
          </a:p>
          <a:p>
            <a:pPr indent="-127000" lvl="0" marL="228600" rtl="0" algn="l">
              <a:lnSpc>
                <a:spcPct val="120000"/>
              </a:lnSpc>
              <a:spcBef>
                <a:spcPts val="1000"/>
              </a:spcBef>
              <a:spcAft>
                <a:spcPts val="0"/>
              </a:spcAft>
              <a:buClr>
                <a:schemeClr val="dk1"/>
              </a:buClr>
              <a:buSzPts val="1600"/>
              <a:buNone/>
            </a:pPr>
            <a:r>
              <a:t/>
            </a:r>
            <a:endParaRPr sz="1600"/>
          </a:p>
        </p:txBody>
      </p:sp>
      <p:pic>
        <p:nvPicPr>
          <p:cNvPr descr="Model of a decision tree" id="10232" name="Google Shape;10232;p120"/>
          <p:cNvPicPr preferRelativeResize="0"/>
          <p:nvPr/>
        </p:nvPicPr>
        <p:blipFill rotWithShape="1">
          <a:blip r:embed="rId3">
            <a:alphaModFix/>
          </a:blip>
          <a:srcRect b="0" l="0" r="0" t="0"/>
          <a:stretch/>
        </p:blipFill>
        <p:spPr>
          <a:xfrm>
            <a:off x="6348984" y="104775"/>
            <a:ext cx="5843015" cy="65246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36" name="Shape 10236"/>
        <p:cNvGrpSpPr/>
        <p:nvPr/>
      </p:nvGrpSpPr>
      <p:grpSpPr>
        <a:xfrm>
          <a:off x="0" y="0"/>
          <a:ext cx="0" cy="0"/>
          <a:chOff x="0" y="0"/>
          <a:chExt cx="0" cy="0"/>
        </a:xfrm>
      </p:grpSpPr>
      <p:sp>
        <p:nvSpPr>
          <p:cNvPr id="10237" name="Google Shape;10237;p121"/>
          <p:cNvSpPr/>
          <p:nvPr/>
        </p:nvSpPr>
        <p:spPr>
          <a:xfrm>
            <a:off x="0" y="0"/>
            <a:ext cx="12192000" cy="6858000"/>
          </a:xfrm>
          <a:prstGeom prst="rect">
            <a:avLst/>
          </a:prstGeom>
          <a:solidFill>
            <a:srgbClr val="7F7F7F">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38" name="Google Shape;10238;p121"/>
          <p:cNvSpPr/>
          <p:nvPr/>
        </p:nvSpPr>
        <p:spPr>
          <a:xfrm>
            <a:off x="477012" y="480060"/>
            <a:ext cx="11238000" cy="5898000"/>
          </a:xfrm>
          <a:prstGeom prst="rect">
            <a:avLst/>
          </a:prstGeom>
          <a:solidFill>
            <a:srgbClr val="FFFFFF"/>
          </a:solidFill>
          <a:ln>
            <a:noFill/>
          </a:ln>
          <a:effectLst>
            <a:outerShdw blurRad="63500" rotWithShape="0" algn="t" dir="5400000" dist="17780">
              <a:srgbClr val="000000">
                <a:alpha val="4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Decision Tree Classification Algorithm" id="10239" name="Google Shape;10239;p121"/>
          <p:cNvPicPr preferRelativeResize="0"/>
          <p:nvPr/>
        </p:nvPicPr>
        <p:blipFill rotWithShape="1">
          <a:blip r:embed="rId3">
            <a:alphaModFix/>
          </a:blip>
          <a:srcRect b="0" l="0" r="0" t="0"/>
          <a:stretch/>
        </p:blipFill>
        <p:spPr>
          <a:xfrm>
            <a:off x="643467" y="1664094"/>
            <a:ext cx="5294717" cy="3529810"/>
          </a:xfrm>
          <a:prstGeom prst="rect">
            <a:avLst/>
          </a:prstGeom>
          <a:noFill/>
          <a:ln>
            <a:noFill/>
          </a:ln>
        </p:spPr>
      </p:pic>
      <p:cxnSp>
        <p:nvCxnSpPr>
          <p:cNvPr id="10240" name="Google Shape;10240;p121"/>
          <p:cNvCxnSpPr/>
          <p:nvPr/>
        </p:nvCxnSpPr>
        <p:spPr>
          <a:xfrm>
            <a:off x="6079958" y="1143000"/>
            <a:ext cx="0" cy="4572000"/>
          </a:xfrm>
          <a:prstGeom prst="straightConnector1">
            <a:avLst/>
          </a:prstGeom>
          <a:noFill/>
          <a:ln cap="flat" cmpd="sng" w="12700">
            <a:solidFill>
              <a:srgbClr val="4E4E4E"/>
            </a:solidFill>
            <a:prstDash val="solid"/>
            <a:miter lim="800000"/>
            <a:headEnd len="sm" w="sm" type="none"/>
            <a:tailEnd len="sm" w="sm" type="none"/>
          </a:ln>
        </p:spPr>
      </p:cxnSp>
      <p:pic>
        <p:nvPicPr>
          <p:cNvPr descr="Decision Tree Classification Algorithm" id="10241" name="Google Shape;10241;p121"/>
          <p:cNvPicPr preferRelativeResize="0"/>
          <p:nvPr/>
        </p:nvPicPr>
        <p:blipFill rotWithShape="1">
          <a:blip r:embed="rId4">
            <a:alphaModFix/>
          </a:blip>
          <a:srcRect b="0" l="0" r="0" t="0"/>
          <a:stretch/>
        </p:blipFill>
        <p:spPr>
          <a:xfrm>
            <a:off x="6253817" y="1311114"/>
            <a:ext cx="5294715" cy="423577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45" name="Shape 10245"/>
        <p:cNvGrpSpPr/>
        <p:nvPr/>
      </p:nvGrpSpPr>
      <p:grpSpPr>
        <a:xfrm>
          <a:off x="0" y="0"/>
          <a:ext cx="0" cy="0"/>
          <a:chOff x="0" y="0"/>
          <a:chExt cx="0" cy="0"/>
        </a:xfrm>
      </p:grpSpPr>
      <p:sp>
        <p:nvSpPr>
          <p:cNvPr id="10246" name="Google Shape;10246;p122"/>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47" name="Google Shape;10247;p122"/>
          <p:cNvSpPr txBox="1"/>
          <p:nvPr>
            <p:ph type="title"/>
          </p:nvPr>
        </p:nvSpPr>
        <p:spPr>
          <a:xfrm>
            <a:off x="627125" y="123826"/>
            <a:ext cx="10515600" cy="685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sz="5200"/>
              <a:t>Information Gain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1" name="Shape 10251"/>
        <p:cNvGrpSpPr/>
        <p:nvPr/>
      </p:nvGrpSpPr>
      <p:grpSpPr>
        <a:xfrm>
          <a:off x="0" y="0"/>
          <a:ext cx="0" cy="0"/>
          <a:chOff x="0" y="0"/>
          <a:chExt cx="0" cy="0"/>
        </a:xfrm>
      </p:grpSpPr>
      <p:sp>
        <p:nvSpPr>
          <p:cNvPr id="10252" name="Google Shape;10252;p1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Gini Index</a:t>
            </a:r>
            <a:endParaRPr/>
          </a:p>
        </p:txBody>
      </p:sp>
      <p:pic>
        <p:nvPicPr>
          <p:cNvPr descr="Gini index" id="10253" name="Google Shape;10253;p123"/>
          <p:cNvPicPr preferRelativeResize="0"/>
          <p:nvPr/>
        </p:nvPicPr>
        <p:blipFill rotWithShape="1">
          <a:blip r:embed="rId3">
            <a:alphaModFix/>
          </a:blip>
          <a:srcRect b="0" l="0" r="0" t="0"/>
          <a:stretch/>
        </p:blipFill>
        <p:spPr>
          <a:xfrm>
            <a:off x="2543175" y="5311775"/>
            <a:ext cx="2857500" cy="10001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57" name="Shape 10257"/>
        <p:cNvGrpSpPr/>
        <p:nvPr/>
      </p:nvGrpSpPr>
      <p:grpSpPr>
        <a:xfrm>
          <a:off x="0" y="0"/>
          <a:ext cx="0" cy="0"/>
          <a:chOff x="0" y="0"/>
          <a:chExt cx="0" cy="0"/>
        </a:xfrm>
      </p:grpSpPr>
      <p:sp>
        <p:nvSpPr>
          <p:cNvPr id="10258" name="Google Shape;10258;p124"/>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59" name="Google Shape;10259;p124"/>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60" name="Google Shape;10260;p124"/>
          <p:cNvSpPr/>
          <p:nvPr/>
        </p:nvSpPr>
        <p:spPr>
          <a:xfrm flipH="1" rot="-5400000">
            <a:off x="555710" y="2183223"/>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261" name="Google Shape;10261;p124"/>
          <p:cNvSpPr txBox="1"/>
          <p:nvPr>
            <p:ph idx="1" type="body"/>
          </p:nvPr>
        </p:nvSpPr>
        <p:spPr>
          <a:xfrm>
            <a:off x="838200" y="155448"/>
            <a:ext cx="10515600" cy="6419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b="1" lang="en-US" sz="2400"/>
              <a:t>Advantages of the Decision Tree</a:t>
            </a:r>
            <a:endParaRPr/>
          </a:p>
          <a:p>
            <a:pPr indent="-228600" lvl="0" marL="228600" rtl="0" algn="l">
              <a:lnSpc>
                <a:spcPct val="90000"/>
              </a:lnSpc>
              <a:spcBef>
                <a:spcPts val="1000"/>
              </a:spcBef>
              <a:spcAft>
                <a:spcPts val="0"/>
              </a:spcAft>
              <a:buClr>
                <a:schemeClr val="dk1"/>
              </a:buClr>
              <a:buSzPts val="2400"/>
              <a:buChar char="•"/>
            </a:pPr>
            <a:r>
              <a:rPr lang="en-US" sz="2400"/>
              <a:t>It is simple to understand as it follows the same process which a human follow while making any decision in real-life.</a:t>
            </a:r>
            <a:endParaRPr/>
          </a:p>
          <a:p>
            <a:pPr indent="-228600" lvl="0" marL="228600" rtl="0" algn="l">
              <a:lnSpc>
                <a:spcPct val="90000"/>
              </a:lnSpc>
              <a:spcBef>
                <a:spcPts val="1000"/>
              </a:spcBef>
              <a:spcAft>
                <a:spcPts val="0"/>
              </a:spcAft>
              <a:buClr>
                <a:schemeClr val="dk1"/>
              </a:buClr>
              <a:buSzPts val="2400"/>
              <a:buChar char="•"/>
            </a:pPr>
            <a:r>
              <a:rPr lang="en-US" sz="2400"/>
              <a:t>It can be very useful for solving decision-related problems.</a:t>
            </a:r>
            <a:endParaRPr/>
          </a:p>
          <a:p>
            <a:pPr indent="-228600" lvl="0" marL="228600" rtl="0" algn="l">
              <a:lnSpc>
                <a:spcPct val="90000"/>
              </a:lnSpc>
              <a:spcBef>
                <a:spcPts val="1000"/>
              </a:spcBef>
              <a:spcAft>
                <a:spcPts val="0"/>
              </a:spcAft>
              <a:buClr>
                <a:schemeClr val="dk1"/>
              </a:buClr>
              <a:buSzPts val="2400"/>
              <a:buChar char="•"/>
            </a:pPr>
            <a:r>
              <a:rPr lang="en-US" sz="2400"/>
              <a:t>It helps to think about all the possible outcomes for a problem.</a:t>
            </a:r>
            <a:endParaRPr/>
          </a:p>
          <a:p>
            <a:pPr indent="-228600" lvl="0" marL="228600" rtl="0" algn="l">
              <a:lnSpc>
                <a:spcPct val="90000"/>
              </a:lnSpc>
              <a:spcBef>
                <a:spcPts val="1000"/>
              </a:spcBef>
              <a:spcAft>
                <a:spcPts val="0"/>
              </a:spcAft>
              <a:buClr>
                <a:schemeClr val="dk1"/>
              </a:buClr>
              <a:buSzPts val="2400"/>
              <a:buChar char="•"/>
            </a:pPr>
            <a:r>
              <a:rPr lang="en-US" sz="2400"/>
              <a:t>There is less requirement of data cleaning compared to other algorithms.</a:t>
            </a:r>
            <a:endParaRPr/>
          </a:p>
          <a:p>
            <a:pPr indent="0" lvl="0" marL="0" rtl="0" algn="l">
              <a:lnSpc>
                <a:spcPct val="90000"/>
              </a:lnSpc>
              <a:spcBef>
                <a:spcPts val="1000"/>
              </a:spcBef>
              <a:spcAft>
                <a:spcPts val="0"/>
              </a:spcAft>
              <a:buClr>
                <a:schemeClr val="dk1"/>
              </a:buClr>
              <a:buSzPts val="2400"/>
              <a:buNone/>
            </a:pPr>
            <a:r>
              <a:t/>
            </a:r>
            <a:endParaRPr b="1" sz="2400"/>
          </a:p>
          <a:p>
            <a:pPr indent="0" lvl="0" marL="0" rtl="0" algn="l">
              <a:lnSpc>
                <a:spcPct val="90000"/>
              </a:lnSpc>
              <a:spcBef>
                <a:spcPts val="1000"/>
              </a:spcBef>
              <a:spcAft>
                <a:spcPts val="0"/>
              </a:spcAft>
              <a:buClr>
                <a:schemeClr val="dk1"/>
              </a:buClr>
              <a:buSzPts val="2400"/>
              <a:buNone/>
            </a:pPr>
            <a:r>
              <a:rPr b="1" lang="en-US" sz="2400"/>
              <a:t>Disadvantages of the Decision Tree</a:t>
            </a:r>
            <a:endParaRPr/>
          </a:p>
          <a:p>
            <a:pPr indent="-228600" lvl="0" marL="228600" rtl="0" algn="l">
              <a:lnSpc>
                <a:spcPct val="90000"/>
              </a:lnSpc>
              <a:spcBef>
                <a:spcPts val="1000"/>
              </a:spcBef>
              <a:spcAft>
                <a:spcPts val="0"/>
              </a:spcAft>
              <a:buClr>
                <a:schemeClr val="dk1"/>
              </a:buClr>
              <a:buSzPts val="2400"/>
              <a:buChar char="•"/>
            </a:pPr>
            <a:r>
              <a:rPr lang="en-US" sz="2400"/>
              <a:t>The decision tree contains lots of layers, which makes it complex.</a:t>
            </a:r>
            <a:endParaRPr/>
          </a:p>
          <a:p>
            <a:pPr indent="-228600" lvl="0" marL="228600" rtl="0" algn="l">
              <a:lnSpc>
                <a:spcPct val="90000"/>
              </a:lnSpc>
              <a:spcBef>
                <a:spcPts val="1000"/>
              </a:spcBef>
              <a:spcAft>
                <a:spcPts val="0"/>
              </a:spcAft>
              <a:buClr>
                <a:schemeClr val="dk1"/>
              </a:buClr>
              <a:buSzPts val="2400"/>
              <a:buChar char="•"/>
            </a:pPr>
            <a:r>
              <a:rPr lang="en-US" sz="2400"/>
              <a:t>It may have an overfitting issue, which can be resolved using the Random Forest algorithm.</a:t>
            </a:r>
            <a:endParaRPr/>
          </a:p>
          <a:p>
            <a:pPr indent="-228600" lvl="0" marL="228600" rtl="0" algn="l">
              <a:lnSpc>
                <a:spcPct val="90000"/>
              </a:lnSpc>
              <a:spcBef>
                <a:spcPts val="1000"/>
              </a:spcBef>
              <a:spcAft>
                <a:spcPts val="0"/>
              </a:spcAft>
              <a:buClr>
                <a:schemeClr val="dk1"/>
              </a:buClr>
              <a:buSzPts val="2400"/>
              <a:buChar char="•"/>
            </a:pPr>
            <a:r>
              <a:rPr lang="en-US" sz="2400"/>
              <a:t>For more class labels, the computational complexity of the decision tree may increase.</a:t>
            </a:r>
            <a:endParaRPr/>
          </a:p>
          <a:p>
            <a:pPr indent="0" lvl="0" marL="0" rtl="0" algn="l">
              <a:lnSpc>
                <a:spcPct val="90000"/>
              </a:lnSpc>
              <a:spcBef>
                <a:spcPts val="1000"/>
              </a:spcBef>
              <a:spcAft>
                <a:spcPts val="0"/>
              </a:spcAft>
              <a:buClr>
                <a:schemeClr val="dk1"/>
              </a:buClr>
              <a:buSzPts val="2400"/>
              <a:buNone/>
            </a:pPr>
            <a:r>
              <a:rPr b="1" lang="en-US" sz="2400" u="sng">
                <a:solidFill>
                  <a:schemeClr val="hlink"/>
                </a:solidFill>
                <a:hlinkClick r:id="rId3"/>
              </a:rPr>
              <a:t>Solved Problems: </a:t>
            </a:r>
            <a:r>
              <a:rPr lang="en-US" sz="2400" u="sng">
                <a:solidFill>
                  <a:schemeClr val="hlink"/>
                </a:solidFill>
                <a:hlinkClick r:id="rId4"/>
              </a:rPr>
              <a:t>https://drive.google.com/drive/folders/1UZWXxYx5bOx4io9scYt2UpyYEGntRKcH?usp=sharing</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5" name="Shape 10265"/>
        <p:cNvGrpSpPr/>
        <p:nvPr/>
      </p:nvGrpSpPr>
      <p:grpSpPr>
        <a:xfrm>
          <a:off x="0" y="0"/>
          <a:ext cx="0" cy="0"/>
          <a:chOff x="0" y="0"/>
          <a:chExt cx="0" cy="0"/>
        </a:xfrm>
      </p:grpSpPr>
      <p:pic>
        <p:nvPicPr>
          <p:cNvPr id="10266" name="Google Shape;10266;p125"/>
          <p:cNvPicPr preferRelativeResize="0"/>
          <p:nvPr/>
        </p:nvPicPr>
        <p:blipFill rotWithShape="1">
          <a:blip r:embed="rId3">
            <a:alphaModFix/>
          </a:blip>
          <a:srcRect b="0" l="0" r="0" t="0"/>
          <a:stretch/>
        </p:blipFill>
        <p:spPr>
          <a:xfrm>
            <a:off x="-85725" y="0"/>
            <a:ext cx="8639176" cy="598253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0" name="Shape 10270"/>
        <p:cNvGrpSpPr/>
        <p:nvPr/>
      </p:nvGrpSpPr>
      <p:grpSpPr>
        <a:xfrm>
          <a:off x="0" y="0"/>
          <a:ext cx="0" cy="0"/>
          <a:chOff x="0" y="0"/>
          <a:chExt cx="0" cy="0"/>
        </a:xfrm>
      </p:grpSpPr>
      <p:pic>
        <p:nvPicPr>
          <p:cNvPr id="10271" name="Google Shape;10271;p126"/>
          <p:cNvPicPr preferRelativeResize="0"/>
          <p:nvPr/>
        </p:nvPicPr>
        <p:blipFill rotWithShape="1">
          <a:blip r:embed="rId3">
            <a:alphaModFix/>
          </a:blip>
          <a:srcRect b="0" l="0" r="0" t="0"/>
          <a:stretch/>
        </p:blipFill>
        <p:spPr>
          <a:xfrm>
            <a:off x="457200" y="0"/>
            <a:ext cx="5325532" cy="6858001"/>
          </a:xfrm>
          <a:prstGeom prst="rect">
            <a:avLst/>
          </a:prstGeom>
          <a:noFill/>
          <a:ln>
            <a:noFill/>
          </a:ln>
        </p:spPr>
      </p:pic>
      <p:pic>
        <p:nvPicPr>
          <p:cNvPr id="10272" name="Google Shape;10272;p126"/>
          <p:cNvPicPr preferRelativeResize="0"/>
          <p:nvPr/>
        </p:nvPicPr>
        <p:blipFill rotWithShape="1">
          <a:blip r:embed="rId4">
            <a:alphaModFix/>
          </a:blip>
          <a:srcRect b="0" l="0" r="0" t="0"/>
          <a:stretch/>
        </p:blipFill>
        <p:spPr>
          <a:xfrm>
            <a:off x="6096000" y="0"/>
            <a:ext cx="5178157" cy="6858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76" name="Shape 10276"/>
        <p:cNvGrpSpPr/>
        <p:nvPr/>
      </p:nvGrpSpPr>
      <p:grpSpPr>
        <a:xfrm>
          <a:off x="0" y="0"/>
          <a:ext cx="0" cy="0"/>
          <a:chOff x="0" y="0"/>
          <a:chExt cx="0" cy="0"/>
        </a:xfrm>
      </p:grpSpPr>
      <p:sp>
        <p:nvSpPr>
          <p:cNvPr id="10277" name="Google Shape;10277;p127"/>
          <p:cNvSpPr/>
          <p:nvPr/>
        </p:nvSpPr>
        <p:spPr>
          <a:xfrm>
            <a:off x="0" y="0"/>
            <a:ext cx="12192000" cy="6858000"/>
          </a:xfrm>
          <a:prstGeom prst="rect">
            <a:avLst/>
          </a:prstGeom>
          <a:solidFill>
            <a:srgbClr val="574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78" name="Google Shape;10278;p127"/>
          <p:cNvSpPr/>
          <p:nvPr/>
        </p:nvSpPr>
        <p:spPr>
          <a:xfrm>
            <a:off x="6256866"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79" name="Google Shape;10279;p127"/>
          <p:cNvSpPr/>
          <p:nvPr/>
        </p:nvSpPr>
        <p:spPr>
          <a:xfrm>
            <a:off x="477012"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280" name="Google Shape;10280;p127"/>
          <p:cNvPicPr preferRelativeResize="0"/>
          <p:nvPr/>
        </p:nvPicPr>
        <p:blipFill rotWithShape="1">
          <a:blip r:embed="rId3">
            <a:alphaModFix/>
          </a:blip>
          <a:srcRect b="0" l="0" r="0" t="0"/>
          <a:stretch/>
        </p:blipFill>
        <p:spPr>
          <a:xfrm>
            <a:off x="477011" y="480060"/>
            <a:ext cx="5458120" cy="5897880"/>
          </a:xfrm>
          <a:prstGeom prst="rect">
            <a:avLst/>
          </a:prstGeom>
          <a:noFill/>
          <a:ln>
            <a:noFill/>
          </a:ln>
        </p:spPr>
      </p:pic>
      <p:pic>
        <p:nvPicPr>
          <p:cNvPr descr="A paper with writing on it" id="10281" name="Google Shape;10281;p127"/>
          <p:cNvPicPr preferRelativeResize="0"/>
          <p:nvPr/>
        </p:nvPicPr>
        <p:blipFill rotWithShape="1">
          <a:blip r:embed="rId4">
            <a:alphaModFix/>
          </a:blip>
          <a:srcRect b="0" l="0" r="0" t="0"/>
          <a:stretch/>
        </p:blipFill>
        <p:spPr>
          <a:xfrm>
            <a:off x="6256865" y="480061"/>
            <a:ext cx="5458122" cy="589788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5" name="Shape 10285"/>
        <p:cNvGrpSpPr/>
        <p:nvPr/>
      </p:nvGrpSpPr>
      <p:grpSpPr>
        <a:xfrm>
          <a:off x="0" y="0"/>
          <a:ext cx="0" cy="0"/>
          <a:chOff x="0" y="0"/>
          <a:chExt cx="0" cy="0"/>
        </a:xfrm>
      </p:grpSpPr>
      <p:pic>
        <p:nvPicPr>
          <p:cNvPr descr="A piece of paper with writing on it&#10;&#10;Description automatically generated" id="10286" name="Google Shape;10286;p128"/>
          <p:cNvPicPr preferRelativeResize="0"/>
          <p:nvPr/>
        </p:nvPicPr>
        <p:blipFill rotWithShape="1">
          <a:blip r:embed="rId3">
            <a:alphaModFix/>
          </a:blip>
          <a:srcRect b="0" l="0" r="0" t="0"/>
          <a:stretch/>
        </p:blipFill>
        <p:spPr>
          <a:xfrm>
            <a:off x="477014" y="480059"/>
            <a:ext cx="5779853" cy="5897880"/>
          </a:xfrm>
          <a:prstGeom prst="rect">
            <a:avLst/>
          </a:prstGeom>
          <a:noFill/>
          <a:ln>
            <a:noFill/>
          </a:ln>
        </p:spPr>
      </p:pic>
      <p:sp>
        <p:nvSpPr>
          <p:cNvPr id="10287" name="Google Shape;10287;p128"/>
          <p:cNvSpPr/>
          <p:nvPr/>
        </p:nvSpPr>
        <p:spPr>
          <a:xfrm>
            <a:off x="6495068" y="489485"/>
            <a:ext cx="5316600" cy="1289700"/>
          </a:xfrm>
          <a:prstGeom prst="rect">
            <a:avLst/>
          </a:prstGeom>
          <a:solidFill>
            <a:schemeClr val="l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Gain</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S</a:t>
            </a:r>
            <a:r>
              <a:rPr lang="en-US" sz="2400">
                <a:solidFill>
                  <a:schemeClr val="dk1"/>
                </a:solidFill>
                <a:latin typeface="Arial"/>
                <a:ea typeface="Arial"/>
                <a:cs typeface="Arial"/>
                <a:sym typeface="Arial"/>
              </a:rPr>
              <a:t>sunny, </a:t>
            </a:r>
            <a:r>
              <a:rPr b="1" lang="en-US" sz="2400">
                <a:solidFill>
                  <a:schemeClr val="dk1"/>
                </a:solidFill>
                <a:latin typeface="Arial"/>
                <a:ea typeface="Arial"/>
                <a:cs typeface="Arial"/>
                <a:sym typeface="Arial"/>
              </a:rPr>
              <a:t>Temp)=</a:t>
            </a:r>
            <a:r>
              <a:rPr lang="en-US" sz="2400">
                <a:solidFill>
                  <a:schemeClr val="dk1"/>
                </a:solidFill>
                <a:latin typeface="Arial"/>
                <a:ea typeface="Arial"/>
                <a:cs typeface="Arial"/>
                <a:sym typeface="Arial"/>
              </a:rPr>
              <a:t>0.57</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Gain</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S</a:t>
            </a:r>
            <a:r>
              <a:rPr lang="en-US" sz="2400">
                <a:solidFill>
                  <a:schemeClr val="dk1"/>
                </a:solidFill>
                <a:latin typeface="Arial"/>
                <a:ea typeface="Arial"/>
                <a:cs typeface="Arial"/>
                <a:sym typeface="Arial"/>
              </a:rPr>
              <a:t>sunny, </a:t>
            </a:r>
            <a:r>
              <a:rPr b="1" lang="en-US" sz="2400">
                <a:solidFill>
                  <a:schemeClr val="dk1"/>
                </a:solidFill>
                <a:latin typeface="Arial"/>
                <a:ea typeface="Arial"/>
                <a:cs typeface="Arial"/>
                <a:sym typeface="Arial"/>
              </a:rPr>
              <a:t>Humidity)=</a:t>
            </a:r>
            <a:r>
              <a:rPr lang="en-US" sz="2400">
                <a:solidFill>
                  <a:schemeClr val="dk1"/>
                </a:solidFill>
                <a:latin typeface="Arial"/>
                <a:ea typeface="Arial"/>
                <a:cs typeface="Arial"/>
                <a:sym typeface="Arial"/>
              </a:rPr>
              <a:t>0.97</a:t>
            </a:r>
            <a:endParaRPr/>
          </a:p>
          <a:p>
            <a:pPr indent="0" lvl="0" marL="0" marR="0" rtl="0" algn="l">
              <a:spcBef>
                <a:spcPts val="0"/>
              </a:spcBef>
              <a:spcAft>
                <a:spcPts val="0"/>
              </a:spcAft>
              <a:buNone/>
            </a:pPr>
            <a:r>
              <a:rPr b="1" lang="en-US" sz="2400">
                <a:solidFill>
                  <a:schemeClr val="dk1"/>
                </a:solidFill>
                <a:latin typeface="Arial"/>
                <a:ea typeface="Arial"/>
                <a:cs typeface="Arial"/>
                <a:sym typeface="Arial"/>
              </a:rPr>
              <a:t>Gain</a:t>
            </a:r>
            <a:r>
              <a:rPr lang="en-US" sz="2400">
                <a:solidFill>
                  <a:schemeClr val="dk1"/>
                </a:solidFill>
                <a:latin typeface="Arial"/>
                <a:ea typeface="Arial"/>
                <a:cs typeface="Arial"/>
                <a:sym typeface="Arial"/>
              </a:rPr>
              <a:t>(</a:t>
            </a:r>
            <a:r>
              <a:rPr b="1" lang="en-US" sz="2400">
                <a:solidFill>
                  <a:schemeClr val="dk1"/>
                </a:solidFill>
                <a:latin typeface="Arial"/>
                <a:ea typeface="Arial"/>
                <a:cs typeface="Arial"/>
                <a:sym typeface="Arial"/>
              </a:rPr>
              <a:t>S</a:t>
            </a:r>
            <a:r>
              <a:rPr lang="en-US" sz="2400">
                <a:solidFill>
                  <a:schemeClr val="dk1"/>
                </a:solidFill>
                <a:latin typeface="Arial"/>
                <a:ea typeface="Arial"/>
                <a:cs typeface="Arial"/>
                <a:sym typeface="Arial"/>
              </a:rPr>
              <a:t>sunny, </a:t>
            </a:r>
            <a:r>
              <a:rPr b="1" lang="en-US" sz="2400">
                <a:solidFill>
                  <a:schemeClr val="dk1"/>
                </a:solidFill>
                <a:latin typeface="Arial"/>
                <a:ea typeface="Arial"/>
                <a:cs typeface="Arial"/>
                <a:sym typeface="Arial"/>
              </a:rPr>
              <a:t>Wind)=</a:t>
            </a:r>
            <a:r>
              <a:rPr lang="en-US" sz="2400">
                <a:solidFill>
                  <a:schemeClr val="dk1"/>
                </a:solidFill>
                <a:latin typeface="Arial"/>
                <a:ea typeface="Arial"/>
                <a:cs typeface="Arial"/>
                <a:sym typeface="Arial"/>
              </a:rPr>
              <a:t>0.019</a:t>
            </a:r>
            <a:endParaRPr/>
          </a:p>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pic>
        <p:nvPicPr>
          <p:cNvPr descr="A diagram of a weather" id="10288" name="Google Shape;10288;p128"/>
          <p:cNvPicPr preferRelativeResize="0"/>
          <p:nvPr/>
        </p:nvPicPr>
        <p:blipFill rotWithShape="1">
          <a:blip r:embed="rId4">
            <a:alphaModFix/>
          </a:blip>
          <a:srcRect b="0" l="0" r="0" t="0"/>
          <a:stretch/>
        </p:blipFill>
        <p:spPr>
          <a:xfrm>
            <a:off x="6495069" y="2356815"/>
            <a:ext cx="5392132" cy="370461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92" name="Shape 10292"/>
        <p:cNvGrpSpPr/>
        <p:nvPr/>
      </p:nvGrpSpPr>
      <p:grpSpPr>
        <a:xfrm>
          <a:off x="0" y="0"/>
          <a:ext cx="0" cy="0"/>
          <a:chOff x="0" y="0"/>
          <a:chExt cx="0" cy="0"/>
        </a:xfrm>
      </p:grpSpPr>
      <p:sp>
        <p:nvSpPr>
          <p:cNvPr id="10293" name="Google Shape;10293;p129"/>
          <p:cNvSpPr/>
          <p:nvPr/>
        </p:nvSpPr>
        <p:spPr>
          <a:xfrm>
            <a:off x="321564" y="320040"/>
            <a:ext cx="11548800" cy="6217800"/>
          </a:xfrm>
          <a:prstGeom prst="rect">
            <a:avLst/>
          </a:prstGeom>
          <a:solidFill>
            <a:schemeClr val="dk1">
              <a:alpha val="14900"/>
            </a:schemeClr>
          </a:solidFill>
          <a:ln cap="sq" cmpd="thinThick" w="127000">
            <a:solidFill>
              <a:schemeClr val="dk1">
                <a:alpha val="98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94" name="Google Shape;10294;p129"/>
          <p:cNvSpPr txBox="1"/>
          <p:nvPr>
            <p:ph type="title"/>
          </p:nvPr>
        </p:nvSpPr>
        <p:spPr>
          <a:xfrm>
            <a:off x="607695" y="512064"/>
            <a:ext cx="10515600" cy="76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solidFill>
                  <a:schemeClr val="dk1"/>
                </a:solidFill>
                <a:latin typeface="Play"/>
                <a:ea typeface="Play"/>
                <a:cs typeface="Play"/>
                <a:sym typeface="Play"/>
              </a:rPr>
              <a:t>Scenario Based Question</a:t>
            </a:r>
            <a:endParaRPr/>
          </a:p>
        </p:txBody>
      </p:sp>
      <p:sp>
        <p:nvSpPr>
          <p:cNvPr id="10295" name="Google Shape;10295;p129"/>
          <p:cNvSpPr txBox="1"/>
          <p:nvPr>
            <p:ph idx="1" type="body"/>
          </p:nvPr>
        </p:nvSpPr>
        <p:spPr>
          <a:xfrm>
            <a:off x="607694" y="1281962"/>
            <a:ext cx="5857200" cy="50640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rPr lang="en-US" sz="1800"/>
              <a:t>You are a data scientist at a retail company, and you are tasked with predicting whether a customer will buy a product based on their browsing behavior. The dataset contains features like:</a:t>
            </a:r>
            <a:endParaRPr/>
          </a:p>
          <a:p>
            <a:pPr indent="-228600" lvl="0" marL="228600" rtl="0" algn="l">
              <a:lnSpc>
                <a:spcPct val="90000"/>
              </a:lnSpc>
              <a:spcBef>
                <a:spcPts val="1000"/>
              </a:spcBef>
              <a:spcAft>
                <a:spcPts val="0"/>
              </a:spcAft>
              <a:buClr>
                <a:schemeClr val="dk1"/>
              </a:buClr>
              <a:buSzPct val="100000"/>
              <a:buChar char="•"/>
            </a:pPr>
            <a:r>
              <a:rPr lang="en-US" sz="1800"/>
              <a:t>Time spent on the website</a:t>
            </a:r>
            <a:endParaRPr/>
          </a:p>
          <a:p>
            <a:pPr indent="-228600" lvl="0" marL="228600" rtl="0" algn="l">
              <a:lnSpc>
                <a:spcPct val="90000"/>
              </a:lnSpc>
              <a:spcBef>
                <a:spcPts val="1000"/>
              </a:spcBef>
              <a:spcAft>
                <a:spcPts val="0"/>
              </a:spcAft>
              <a:buClr>
                <a:schemeClr val="dk1"/>
              </a:buClr>
              <a:buSzPct val="100000"/>
              <a:buChar char="•"/>
            </a:pPr>
            <a:r>
              <a:rPr lang="en-US" sz="1800"/>
              <a:t>Number of pages visited</a:t>
            </a:r>
            <a:endParaRPr/>
          </a:p>
          <a:p>
            <a:pPr indent="-228600" lvl="0" marL="228600" rtl="0" algn="l">
              <a:lnSpc>
                <a:spcPct val="90000"/>
              </a:lnSpc>
              <a:spcBef>
                <a:spcPts val="1000"/>
              </a:spcBef>
              <a:spcAft>
                <a:spcPts val="0"/>
              </a:spcAft>
              <a:buClr>
                <a:schemeClr val="dk1"/>
              </a:buClr>
              <a:buSzPct val="100000"/>
              <a:buChar char="•"/>
            </a:pPr>
            <a:r>
              <a:rPr lang="en-US" sz="1800"/>
              <a:t>Whether the customer added items to the cart (Yes/No)</a:t>
            </a:r>
            <a:endParaRPr/>
          </a:p>
          <a:p>
            <a:pPr indent="-228600" lvl="0" marL="228600" rtl="0" algn="l">
              <a:lnSpc>
                <a:spcPct val="90000"/>
              </a:lnSpc>
              <a:spcBef>
                <a:spcPts val="1000"/>
              </a:spcBef>
              <a:spcAft>
                <a:spcPts val="0"/>
              </a:spcAft>
              <a:buClr>
                <a:schemeClr val="dk1"/>
              </a:buClr>
              <a:buSzPct val="100000"/>
              <a:buChar char="•"/>
            </a:pPr>
            <a:r>
              <a:rPr lang="en-US" sz="1800"/>
              <a:t>Previous purchase history (Yes/No)</a:t>
            </a:r>
            <a:endParaRPr/>
          </a:p>
          <a:p>
            <a:pPr indent="-228600" lvl="0" marL="228600" rtl="0" algn="l">
              <a:lnSpc>
                <a:spcPct val="90000"/>
              </a:lnSpc>
              <a:spcBef>
                <a:spcPts val="1000"/>
              </a:spcBef>
              <a:spcAft>
                <a:spcPts val="0"/>
              </a:spcAft>
              <a:buClr>
                <a:schemeClr val="dk1"/>
              </a:buClr>
              <a:buSzPct val="100000"/>
              <a:buChar char="•"/>
            </a:pPr>
            <a:r>
              <a:rPr lang="en-US" sz="1800"/>
              <a:t>You decide to use a decision tree classifier to make this prediction.</a:t>
            </a:r>
            <a:endParaRPr/>
          </a:p>
          <a:p>
            <a:pPr indent="0" lvl="0" marL="0" rtl="0" algn="l">
              <a:lnSpc>
                <a:spcPct val="90000"/>
              </a:lnSpc>
              <a:spcBef>
                <a:spcPts val="1000"/>
              </a:spcBef>
              <a:spcAft>
                <a:spcPts val="0"/>
              </a:spcAft>
              <a:buClr>
                <a:schemeClr val="dk1"/>
              </a:buClr>
              <a:buSzPct val="100000"/>
              <a:buNone/>
            </a:pPr>
            <a:r>
              <a:rPr b="1" lang="en-US" sz="1800"/>
              <a:t>Question:</a:t>
            </a:r>
            <a:endParaRPr/>
          </a:p>
          <a:p>
            <a:pPr indent="0" lvl="0" marL="0" rtl="0" algn="l">
              <a:lnSpc>
                <a:spcPct val="90000"/>
              </a:lnSpc>
              <a:spcBef>
                <a:spcPts val="1000"/>
              </a:spcBef>
              <a:spcAft>
                <a:spcPts val="0"/>
              </a:spcAft>
              <a:buClr>
                <a:schemeClr val="dk1"/>
              </a:buClr>
              <a:buSzPct val="100000"/>
              <a:buNone/>
            </a:pPr>
            <a:r>
              <a:rPr b="1" lang="en-US" sz="1800"/>
              <a:t>How would a decision tree help in predicting whether a customer will make a purchase or not based on this dataset?</a:t>
            </a:r>
            <a:endParaRPr sz="1800"/>
          </a:p>
          <a:p>
            <a:pPr indent="-228600" lvl="1" marL="742950" rtl="0" algn="l">
              <a:lnSpc>
                <a:spcPct val="90000"/>
              </a:lnSpc>
              <a:spcBef>
                <a:spcPts val="500"/>
              </a:spcBef>
              <a:spcAft>
                <a:spcPts val="0"/>
              </a:spcAft>
              <a:buClr>
                <a:schemeClr val="dk1"/>
              </a:buClr>
              <a:buSzPct val="100000"/>
              <a:buChar char="•"/>
            </a:pPr>
            <a:r>
              <a:rPr lang="en-US" sz="1800"/>
              <a:t>Explain how the decision tree would split the data and use the features to classify customers into "Buy" or "Not Buy" categories.</a:t>
            </a:r>
            <a:endParaRPr/>
          </a:p>
          <a:p>
            <a:pPr indent="-228600" lvl="1" marL="742950" rtl="0" algn="l">
              <a:lnSpc>
                <a:spcPct val="90000"/>
              </a:lnSpc>
              <a:spcBef>
                <a:spcPts val="500"/>
              </a:spcBef>
              <a:spcAft>
                <a:spcPts val="0"/>
              </a:spcAft>
              <a:buClr>
                <a:schemeClr val="dk1"/>
              </a:buClr>
              <a:buSzPct val="100000"/>
              <a:buChar char="•"/>
            </a:pPr>
            <a:r>
              <a:rPr lang="en-US" sz="1800"/>
              <a:t>What criteria would the decision tree use to decide which feature to split on at each node?</a:t>
            </a:r>
            <a:endParaRPr/>
          </a:p>
          <a:p>
            <a:pPr indent="0" lvl="1" marL="514350" rtl="0" algn="l">
              <a:lnSpc>
                <a:spcPct val="90000"/>
              </a:lnSpc>
              <a:spcBef>
                <a:spcPts val="500"/>
              </a:spcBef>
              <a:spcAft>
                <a:spcPts val="0"/>
              </a:spcAft>
              <a:buClr>
                <a:schemeClr val="dk1"/>
              </a:buClr>
              <a:buSzPct val="100000"/>
              <a:buNone/>
            </a:pPr>
            <a:r>
              <a:t/>
            </a:r>
            <a:endParaRPr sz="1000"/>
          </a:p>
        </p:txBody>
      </p:sp>
      <p:sp>
        <p:nvSpPr>
          <p:cNvPr id="10296" name="Google Shape;10296;p129"/>
          <p:cNvSpPr txBox="1"/>
          <p:nvPr/>
        </p:nvSpPr>
        <p:spPr>
          <a:xfrm>
            <a:off x="6464808" y="1281962"/>
            <a:ext cx="5279400" cy="5064000"/>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90000"/>
              </a:lnSpc>
              <a:spcBef>
                <a:spcPts val="0"/>
              </a:spcBef>
              <a:spcAft>
                <a:spcPts val="0"/>
              </a:spcAft>
              <a:buClr>
                <a:schemeClr val="dk1"/>
              </a:buClr>
              <a:buSzPct val="100000"/>
              <a:buFont typeface="Arial"/>
              <a:buNone/>
            </a:pPr>
            <a:r>
              <a:rPr b="1" lang="en-US" sz="2400">
                <a:solidFill>
                  <a:schemeClr val="dk1"/>
                </a:solidFill>
                <a:latin typeface="Arial"/>
                <a:ea typeface="Arial"/>
                <a:cs typeface="Arial"/>
                <a:sym typeface="Arial"/>
              </a:rPr>
              <a:t>Answer:</a:t>
            </a:r>
            <a:endParaRPr/>
          </a:p>
          <a:p>
            <a:pPr indent="0" lvl="0" marL="0" marR="0" rtl="0" algn="l">
              <a:lnSpc>
                <a:spcPct val="150000"/>
              </a:lnSpc>
              <a:spcBef>
                <a:spcPts val="1000"/>
              </a:spcBef>
              <a:spcAft>
                <a:spcPts val="0"/>
              </a:spcAft>
              <a:buClr>
                <a:schemeClr val="dk1"/>
              </a:buClr>
              <a:buSzPct val="100000"/>
              <a:buFont typeface="Arial"/>
              <a:buNone/>
            </a:pPr>
            <a:r>
              <a:rPr lang="en-US" sz="2000">
                <a:solidFill>
                  <a:schemeClr val="dk1"/>
                </a:solidFill>
                <a:latin typeface="Arial"/>
                <a:ea typeface="Arial"/>
                <a:cs typeface="Arial"/>
                <a:sym typeface="Arial"/>
              </a:rPr>
              <a:t>A decision tree would help by splitting the data based on the features like time spent on the website, number of pages visited, items added to the cart, and previous purchase history. At each decision node, it would choose the feature that best separates the data into "Buy" or "Not Buy" categories, using criteria like Gini Index or Information Gain. For example, it might first split on whether the customer added items to the cart (Yes/No), then further split on time spent or previous purchase history to refine the prediction. Each leaf node would then represent a final prediction of "Buy" or "Not Buy."</a:t>
            </a:r>
            <a:endParaRPr b="1" sz="2000">
              <a:solidFill>
                <a:schemeClr val="dk1"/>
              </a:solidFill>
              <a:latin typeface="Arial"/>
              <a:ea typeface="Arial"/>
              <a:cs typeface="Arial"/>
              <a:sym typeface="Arial"/>
            </a:endParaRPr>
          </a:p>
          <a:p>
            <a:pPr indent="-136842" lvl="0" marL="228600" marR="0" rtl="0" algn="l">
              <a:lnSpc>
                <a:spcPct val="90000"/>
              </a:lnSpc>
              <a:spcBef>
                <a:spcPts val="1000"/>
              </a:spcBef>
              <a:spcAft>
                <a:spcPts val="0"/>
              </a:spcAft>
              <a:buClr>
                <a:schemeClr val="dk1"/>
              </a:buClr>
              <a:buSzPct val="100000"/>
              <a:buFont typeface="Arial"/>
              <a:buNone/>
            </a:pPr>
            <a:r>
              <a:t/>
            </a:r>
            <a:endParaRPr sz="17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4" name="Shape 9444"/>
        <p:cNvGrpSpPr/>
        <p:nvPr/>
      </p:nvGrpSpPr>
      <p:grpSpPr>
        <a:xfrm>
          <a:off x="0" y="0"/>
          <a:ext cx="0" cy="0"/>
          <a:chOff x="0" y="0"/>
          <a:chExt cx="0" cy="0"/>
        </a:xfrm>
      </p:grpSpPr>
      <p:sp>
        <p:nvSpPr>
          <p:cNvPr id="9445" name="Google Shape;9445;p31"/>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3. Leave-p-Out Cross-Validation</a:t>
            </a:r>
            <a:endParaRPr/>
          </a:p>
        </p:txBody>
      </p:sp>
      <p:sp>
        <p:nvSpPr>
          <p:cNvPr id="9446" name="Google Shape;9446;p31"/>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Involves splitting the data such that p samples are left out as the test set &amp; remaining samples are used for training. </a:t>
            </a:r>
            <a:endParaRPr/>
          </a:p>
          <a:p>
            <a:pPr indent="-228600" lvl="0" marL="228600" rtl="0" algn="l">
              <a:lnSpc>
                <a:spcPct val="100000"/>
              </a:lnSpc>
              <a:spcBef>
                <a:spcPts val="1000"/>
              </a:spcBef>
              <a:spcAft>
                <a:spcPts val="0"/>
              </a:spcAft>
              <a:buSzPts val="2400"/>
              <a:buChar char="⬩"/>
            </a:pPr>
            <a:r>
              <a:rPr lang="en-US"/>
              <a:t>Process repeats possible combinations of p</a:t>
            </a:r>
            <a:endParaRPr/>
          </a:p>
          <a:p>
            <a:pPr indent="0" lvl="0" marL="0" rtl="0" algn="l">
              <a:lnSpc>
                <a:spcPct val="100000"/>
              </a:lnSpc>
              <a:spcBef>
                <a:spcPts val="1000"/>
              </a:spcBef>
              <a:spcAft>
                <a:spcPts val="0"/>
              </a:spcAft>
              <a:buSzPts val="2400"/>
              <a:buNone/>
            </a:pPr>
            <a:r>
              <a:rPr b="1" lang="en-US"/>
              <a:t>Advantages: </a:t>
            </a:r>
            <a:endParaRPr/>
          </a:p>
          <a:p>
            <a:pPr indent="-228600" lvl="0" marL="228600" rtl="0" algn="l">
              <a:lnSpc>
                <a:spcPct val="100000"/>
              </a:lnSpc>
              <a:spcBef>
                <a:spcPts val="1000"/>
              </a:spcBef>
              <a:spcAft>
                <a:spcPts val="0"/>
              </a:spcAft>
              <a:buSzPts val="2400"/>
              <a:buChar char="⬩"/>
            </a:pPr>
            <a:r>
              <a:rPr lang="en-US"/>
              <a:t>Comprehensive Evaluation of p samples, providing a thorough assessment of model performance. </a:t>
            </a:r>
            <a:endParaRPr/>
          </a:p>
          <a:p>
            <a:pPr indent="0" lvl="0" marL="0" rtl="0" algn="l">
              <a:lnSpc>
                <a:spcPct val="100000"/>
              </a:lnSpc>
              <a:spcBef>
                <a:spcPts val="1000"/>
              </a:spcBef>
              <a:spcAft>
                <a:spcPts val="0"/>
              </a:spcAft>
              <a:buSzPts val="2400"/>
              <a:buNone/>
            </a:pPr>
            <a:r>
              <a:rPr b="1" lang="en-US"/>
              <a:t>Disadvantages: </a:t>
            </a:r>
            <a:endParaRPr/>
          </a:p>
          <a:p>
            <a:pPr indent="-228600" lvl="0" marL="228600" rtl="0" algn="l">
              <a:lnSpc>
                <a:spcPct val="100000"/>
              </a:lnSpc>
              <a:spcBef>
                <a:spcPts val="1000"/>
              </a:spcBef>
              <a:spcAft>
                <a:spcPts val="0"/>
              </a:spcAft>
              <a:buSzPts val="2400"/>
              <a:buChar char="⬩"/>
            </a:pPr>
            <a:r>
              <a:rPr lang="en-US"/>
              <a:t>Computationally Intensive large datasets and when p </a:t>
            </a:r>
            <a:endParaRPr/>
          </a:p>
          <a:p>
            <a:pPr indent="-228600" lvl="0" marL="228600" rtl="0" algn="l">
              <a:lnSpc>
                <a:spcPct val="100000"/>
              </a:lnSpc>
              <a:spcBef>
                <a:spcPts val="1000"/>
              </a:spcBef>
              <a:spcAft>
                <a:spcPts val="0"/>
              </a:spcAft>
              <a:buSzPts val="2400"/>
              <a:buChar char="⬩"/>
            </a:pPr>
            <a:r>
              <a:rPr lang="en-US"/>
              <a:t>Test Set Overlap: Unlike LOOCV and K will overlap if p is greater than 1.</a:t>
            </a:r>
            <a:endParaRPr/>
          </a:p>
        </p:txBody>
      </p:sp>
      <p:sp>
        <p:nvSpPr>
          <p:cNvPr id="9447" name="Google Shape;9447;p3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00" name="Shape 10300"/>
        <p:cNvGrpSpPr/>
        <p:nvPr/>
      </p:nvGrpSpPr>
      <p:grpSpPr>
        <a:xfrm>
          <a:off x="0" y="0"/>
          <a:ext cx="0" cy="0"/>
          <a:chOff x="0" y="0"/>
          <a:chExt cx="0" cy="0"/>
        </a:xfrm>
      </p:grpSpPr>
      <p:sp>
        <p:nvSpPr>
          <p:cNvPr id="10301" name="Google Shape;10301;p130"/>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02" name="Google Shape;10302;p130"/>
          <p:cNvSpPr txBox="1"/>
          <p:nvPr>
            <p:ph type="title"/>
          </p:nvPr>
        </p:nvSpPr>
        <p:spPr>
          <a:xfrm>
            <a:off x="251791" y="186903"/>
            <a:ext cx="10515600" cy="76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Play"/>
              <a:buNone/>
            </a:pPr>
            <a:r>
              <a:rPr lang="en-US">
                <a:solidFill>
                  <a:schemeClr val="dk1"/>
                </a:solidFill>
                <a:latin typeface="Play"/>
                <a:ea typeface="Play"/>
                <a:cs typeface="Play"/>
                <a:sym typeface="Play"/>
              </a:rPr>
              <a:t>Python code </a:t>
            </a:r>
            <a:endParaRPr/>
          </a:p>
        </p:txBody>
      </p:sp>
      <p:pic>
        <p:nvPicPr>
          <p:cNvPr id="10303" name="Google Shape;10303;p130"/>
          <p:cNvPicPr preferRelativeResize="0"/>
          <p:nvPr/>
        </p:nvPicPr>
        <p:blipFill rotWithShape="1">
          <a:blip r:embed="rId3">
            <a:alphaModFix/>
          </a:blip>
          <a:srcRect b="0" l="0" r="0" t="0"/>
          <a:stretch/>
        </p:blipFill>
        <p:spPr>
          <a:xfrm>
            <a:off x="94019" y="1141742"/>
            <a:ext cx="4852561" cy="5529355"/>
          </a:xfrm>
          <a:prstGeom prst="rect">
            <a:avLst/>
          </a:prstGeom>
          <a:noFill/>
          <a:ln>
            <a:noFill/>
          </a:ln>
        </p:spPr>
      </p:pic>
      <p:pic>
        <p:nvPicPr>
          <p:cNvPr descr="A diagram of a company" id="10304" name="Google Shape;10304;p130"/>
          <p:cNvPicPr preferRelativeResize="0"/>
          <p:nvPr/>
        </p:nvPicPr>
        <p:blipFill rotWithShape="1">
          <a:blip r:embed="rId4">
            <a:alphaModFix/>
          </a:blip>
          <a:srcRect b="0" l="0" r="0" t="0"/>
          <a:stretch/>
        </p:blipFill>
        <p:spPr>
          <a:xfrm>
            <a:off x="5040599" y="1141742"/>
            <a:ext cx="7057384" cy="552935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08" name="Shape 10308"/>
        <p:cNvGrpSpPr/>
        <p:nvPr/>
      </p:nvGrpSpPr>
      <p:grpSpPr>
        <a:xfrm>
          <a:off x="0" y="0"/>
          <a:ext cx="0" cy="0"/>
          <a:chOff x="0" y="0"/>
          <a:chExt cx="0" cy="0"/>
        </a:xfrm>
      </p:grpSpPr>
      <p:sp>
        <p:nvSpPr>
          <p:cNvPr id="10309" name="Google Shape;10309;p131"/>
          <p:cNvSpPr/>
          <p:nvPr/>
        </p:nvSpPr>
        <p:spPr>
          <a:xfrm>
            <a:off x="10" y="-5705"/>
            <a:ext cx="12192000" cy="16944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0" name="Google Shape;10310;p131"/>
          <p:cNvSpPr txBox="1"/>
          <p:nvPr>
            <p:ph type="title"/>
          </p:nvPr>
        </p:nvSpPr>
        <p:spPr>
          <a:xfrm>
            <a:off x="952500" y="552450"/>
            <a:ext cx="10092900" cy="98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200"/>
              <a:buFont typeface="Play"/>
              <a:buNone/>
            </a:pPr>
            <a:r>
              <a:rPr lang="en-US" sz="4200">
                <a:solidFill>
                  <a:schemeClr val="lt1"/>
                </a:solidFill>
              </a:rPr>
              <a:t>Random Forest Algorithm</a:t>
            </a:r>
            <a:endParaRPr sz="4200">
              <a:solidFill>
                <a:schemeClr val="lt1"/>
              </a:solidFill>
            </a:endParaRPr>
          </a:p>
        </p:txBody>
      </p:sp>
      <p:sp>
        <p:nvSpPr>
          <p:cNvPr id="10311" name="Google Shape;10311;p131"/>
          <p:cNvSpPr/>
          <p:nvPr/>
        </p:nvSpPr>
        <p:spPr>
          <a:xfrm>
            <a:off x="0" y="1688641"/>
            <a:ext cx="12192000" cy="5169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2" name="Google Shape;10312;p131"/>
          <p:cNvSpPr/>
          <p:nvPr/>
        </p:nvSpPr>
        <p:spPr>
          <a:xfrm>
            <a:off x="1156851" y="2010758"/>
            <a:ext cx="457200" cy="45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3" name="Google Shape;10313;p131"/>
          <p:cNvSpPr txBox="1"/>
          <p:nvPr>
            <p:ph idx="1" type="body"/>
          </p:nvPr>
        </p:nvSpPr>
        <p:spPr>
          <a:xfrm>
            <a:off x="523875" y="2217343"/>
            <a:ext cx="11182200" cy="4497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600"/>
              <a:buChar char="•"/>
            </a:pPr>
            <a:r>
              <a:rPr lang="en-US" sz="2600"/>
              <a:t>The greater number of trees in the forest leads to higher accuracy and prevents the problem of overfitting.</a:t>
            </a:r>
            <a:endParaRPr/>
          </a:p>
          <a:p>
            <a:pPr indent="-228600" lvl="0" marL="228600" rtl="0" algn="l">
              <a:lnSpc>
                <a:spcPct val="90000"/>
              </a:lnSpc>
              <a:spcBef>
                <a:spcPts val="1000"/>
              </a:spcBef>
              <a:spcAft>
                <a:spcPts val="0"/>
              </a:spcAft>
              <a:buClr>
                <a:schemeClr val="dk1"/>
              </a:buClr>
              <a:buSzPts val="2600"/>
              <a:buChar char="•"/>
            </a:pPr>
            <a:r>
              <a:rPr lang="en-US" sz="2600"/>
              <a:t>It takes less training time as compared to other algorithms.</a:t>
            </a:r>
            <a:endParaRPr/>
          </a:p>
          <a:p>
            <a:pPr indent="-228600" lvl="0" marL="228600" rtl="0" algn="l">
              <a:lnSpc>
                <a:spcPct val="90000"/>
              </a:lnSpc>
              <a:spcBef>
                <a:spcPts val="1000"/>
              </a:spcBef>
              <a:spcAft>
                <a:spcPts val="0"/>
              </a:spcAft>
              <a:buClr>
                <a:schemeClr val="dk1"/>
              </a:buClr>
              <a:buSzPts val="2600"/>
              <a:buChar char="•"/>
            </a:pPr>
            <a:r>
              <a:rPr lang="en-US" sz="2600"/>
              <a:t>It predicts output with high accuracy, even for the large dataset it runs efficiently.</a:t>
            </a:r>
            <a:endParaRPr/>
          </a:p>
          <a:p>
            <a:pPr indent="-228600" lvl="0" marL="228600" rtl="0" algn="l">
              <a:lnSpc>
                <a:spcPct val="90000"/>
              </a:lnSpc>
              <a:spcBef>
                <a:spcPts val="1000"/>
              </a:spcBef>
              <a:spcAft>
                <a:spcPts val="0"/>
              </a:spcAft>
              <a:buClr>
                <a:schemeClr val="dk1"/>
              </a:buClr>
              <a:buSzPts val="2600"/>
              <a:buChar char="•"/>
            </a:pPr>
            <a:r>
              <a:rPr lang="en-US" sz="2600"/>
              <a:t>It can also maintain accuracy when a large proportion of data is missing.</a:t>
            </a:r>
            <a:endParaRPr/>
          </a:p>
          <a:p>
            <a:pPr indent="-228600" lvl="0" marL="228600" rtl="0" algn="l">
              <a:lnSpc>
                <a:spcPct val="90000"/>
              </a:lnSpc>
              <a:spcBef>
                <a:spcPts val="1000"/>
              </a:spcBef>
              <a:spcAft>
                <a:spcPts val="0"/>
              </a:spcAft>
              <a:buClr>
                <a:schemeClr val="dk1"/>
              </a:buClr>
              <a:buSzPts val="2600"/>
              <a:buChar char="•"/>
            </a:pPr>
            <a:r>
              <a:rPr lang="en-US" sz="2600"/>
              <a:t>There should be some actual values in the feature variable of the dataset so that the classifier can predict accurate results rather than a guessed result.</a:t>
            </a:r>
            <a:endParaRPr/>
          </a:p>
          <a:p>
            <a:pPr indent="-228600" lvl="0" marL="228600" rtl="0" algn="l">
              <a:lnSpc>
                <a:spcPct val="90000"/>
              </a:lnSpc>
              <a:spcBef>
                <a:spcPts val="1000"/>
              </a:spcBef>
              <a:spcAft>
                <a:spcPts val="0"/>
              </a:spcAft>
              <a:buClr>
                <a:schemeClr val="dk1"/>
              </a:buClr>
              <a:buSzPts val="2600"/>
              <a:buChar char="•"/>
            </a:pPr>
            <a:r>
              <a:rPr lang="en-US" sz="2600"/>
              <a:t>The predictions from each tree must have very low correlations.</a:t>
            </a:r>
            <a:endParaRPr sz="26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17" name="Shape 10317"/>
        <p:cNvGrpSpPr/>
        <p:nvPr/>
      </p:nvGrpSpPr>
      <p:grpSpPr>
        <a:xfrm>
          <a:off x="0" y="0"/>
          <a:ext cx="0" cy="0"/>
          <a:chOff x="0" y="0"/>
          <a:chExt cx="0" cy="0"/>
        </a:xfrm>
      </p:grpSpPr>
      <p:sp>
        <p:nvSpPr>
          <p:cNvPr id="10318" name="Google Shape;10318;p13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19" name="Google Shape;10319;p132"/>
          <p:cNvSpPr txBox="1"/>
          <p:nvPr>
            <p:ph type="title"/>
          </p:nvPr>
        </p:nvSpPr>
        <p:spPr>
          <a:xfrm>
            <a:off x="638881" y="457200"/>
            <a:ext cx="10909500" cy="1368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600"/>
              <a:buFont typeface="Play"/>
              <a:buNone/>
            </a:pPr>
            <a:r>
              <a:rPr lang="en-US" sz="6600"/>
              <a:t>Random Forest Algorithm </a:t>
            </a:r>
            <a:endParaRPr/>
          </a:p>
        </p:txBody>
      </p:sp>
      <p:sp>
        <p:nvSpPr>
          <p:cNvPr id="10320" name="Google Shape;10320;p132"/>
          <p:cNvSpPr/>
          <p:nvPr/>
        </p:nvSpPr>
        <p:spPr>
          <a:xfrm>
            <a:off x="4450080" y="1850683"/>
            <a:ext cx="3291840" cy="18288"/>
          </a:xfrm>
          <a:custGeom>
            <a:rect b="b" l="l" r="r" t="t"/>
            <a:pathLst>
              <a:path extrusionOk="0" fill="none" h="18288" w="329184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extrusionOk="0" h="18288" w="329184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Random Forest Algorithm" id="10321" name="Google Shape;10321;p132"/>
          <p:cNvPicPr preferRelativeResize="0"/>
          <p:nvPr/>
        </p:nvPicPr>
        <p:blipFill rotWithShape="1">
          <a:blip r:embed="rId3">
            <a:alphaModFix/>
          </a:blip>
          <a:srcRect b="0" l="0" r="0" t="0"/>
          <a:stretch/>
        </p:blipFill>
        <p:spPr>
          <a:xfrm>
            <a:off x="422910" y="2642616"/>
            <a:ext cx="5408676" cy="3605784"/>
          </a:xfrm>
          <a:prstGeom prst="rect">
            <a:avLst/>
          </a:prstGeom>
          <a:noFill/>
          <a:ln>
            <a:noFill/>
          </a:ln>
        </p:spPr>
      </p:pic>
      <p:pic>
        <p:nvPicPr>
          <p:cNvPr id="10322" name="Google Shape;10322;p132"/>
          <p:cNvPicPr preferRelativeResize="0"/>
          <p:nvPr/>
        </p:nvPicPr>
        <p:blipFill rotWithShape="1">
          <a:blip r:embed="rId4">
            <a:alphaModFix/>
          </a:blip>
          <a:srcRect b="0" l="0" r="0" t="0"/>
          <a:stretch/>
        </p:blipFill>
        <p:spPr>
          <a:xfrm>
            <a:off x="6254496" y="2922598"/>
            <a:ext cx="5614416" cy="304581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6" name="Shape 10326"/>
        <p:cNvGrpSpPr/>
        <p:nvPr/>
      </p:nvGrpSpPr>
      <p:grpSpPr>
        <a:xfrm>
          <a:off x="0" y="0"/>
          <a:ext cx="0" cy="0"/>
          <a:chOff x="0" y="0"/>
          <a:chExt cx="0" cy="0"/>
        </a:xfrm>
      </p:grpSpPr>
      <p:sp>
        <p:nvSpPr>
          <p:cNvPr id="10327" name="Google Shape;10327;p133"/>
          <p:cNvSpPr txBox="1"/>
          <p:nvPr>
            <p:ph type="title"/>
          </p:nvPr>
        </p:nvSpPr>
        <p:spPr>
          <a:xfrm>
            <a:off x="838200" y="203201"/>
            <a:ext cx="10515600" cy="901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Random Forest – Working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31" name="Shape 10331"/>
        <p:cNvGrpSpPr/>
        <p:nvPr/>
      </p:nvGrpSpPr>
      <p:grpSpPr>
        <a:xfrm>
          <a:off x="0" y="0"/>
          <a:ext cx="0" cy="0"/>
          <a:chOff x="0" y="0"/>
          <a:chExt cx="0" cy="0"/>
        </a:xfrm>
      </p:grpSpPr>
      <p:sp>
        <p:nvSpPr>
          <p:cNvPr id="10332" name="Google Shape;10332;p1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33" name="Google Shape;10333;p134"/>
          <p:cNvSpPr txBox="1"/>
          <p:nvPr>
            <p:ph type="title"/>
          </p:nvPr>
        </p:nvSpPr>
        <p:spPr>
          <a:xfrm>
            <a:off x="638882" y="639193"/>
            <a:ext cx="3571800" cy="3573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600"/>
              <a:buFont typeface="Play"/>
              <a:buNone/>
            </a:pPr>
            <a:r>
              <a:rPr lang="en-US" sz="5600">
                <a:solidFill>
                  <a:schemeClr val="dk1"/>
                </a:solidFill>
                <a:latin typeface="Play"/>
                <a:ea typeface="Play"/>
                <a:cs typeface="Play"/>
                <a:sym typeface="Play"/>
              </a:rPr>
              <a:t>Random Forest for Regression</a:t>
            </a:r>
            <a:endParaRPr/>
          </a:p>
        </p:txBody>
      </p:sp>
      <p:sp>
        <p:nvSpPr>
          <p:cNvPr id="10334" name="Google Shape;10334;p134"/>
          <p:cNvSpPr/>
          <p:nvPr/>
        </p:nvSpPr>
        <p:spPr>
          <a:xfrm>
            <a:off x="643278" y="4409267"/>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Random Forest Algorithm" id="10335" name="Google Shape;10335;p134"/>
          <p:cNvPicPr preferRelativeResize="0"/>
          <p:nvPr/>
        </p:nvPicPr>
        <p:blipFill rotWithShape="1">
          <a:blip r:embed="rId3">
            <a:alphaModFix/>
          </a:blip>
          <a:srcRect b="0" l="0" r="0" t="0"/>
          <a:stretch/>
        </p:blipFill>
        <p:spPr>
          <a:xfrm>
            <a:off x="4066648" y="760476"/>
            <a:ext cx="7963427" cy="57641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39" name="Shape 10339"/>
        <p:cNvGrpSpPr/>
        <p:nvPr/>
      </p:nvGrpSpPr>
      <p:grpSpPr>
        <a:xfrm>
          <a:off x="0" y="0"/>
          <a:ext cx="0" cy="0"/>
          <a:chOff x="0" y="0"/>
          <a:chExt cx="0" cy="0"/>
        </a:xfrm>
      </p:grpSpPr>
      <p:sp>
        <p:nvSpPr>
          <p:cNvPr id="10340" name="Google Shape;10340;p135"/>
          <p:cNvSpPr/>
          <p:nvPr/>
        </p:nvSpPr>
        <p:spPr>
          <a:xfrm rot="-5400000">
            <a:off x="800223" y="1491369"/>
            <a:ext cx="3333600" cy="3499200"/>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41" name="Google Shape;10341;p135"/>
          <p:cNvSpPr txBox="1"/>
          <p:nvPr>
            <p:ph type="title"/>
          </p:nvPr>
        </p:nvSpPr>
        <p:spPr>
          <a:xfrm>
            <a:off x="1028700" y="1967266"/>
            <a:ext cx="2628900" cy="2547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Play"/>
              <a:buNone/>
            </a:pPr>
            <a:r>
              <a:rPr lang="en-US" sz="3600">
                <a:solidFill>
                  <a:srgbClr val="FFFFFF"/>
                </a:solidFill>
                <a:latin typeface="Play"/>
                <a:ea typeface="Play"/>
                <a:cs typeface="Play"/>
                <a:sym typeface="Play"/>
              </a:rPr>
              <a:t>Random Forest Example</a:t>
            </a:r>
            <a:endParaRPr/>
          </a:p>
        </p:txBody>
      </p:sp>
      <p:pic>
        <p:nvPicPr>
          <p:cNvPr descr="Random Forest Algorithm" id="10342" name="Google Shape;10342;p135"/>
          <p:cNvPicPr preferRelativeResize="0"/>
          <p:nvPr/>
        </p:nvPicPr>
        <p:blipFill rotWithShape="1">
          <a:blip r:embed="rId3">
            <a:alphaModFix/>
          </a:blip>
          <a:srcRect b="0" l="0" r="0" t="0"/>
          <a:stretch/>
        </p:blipFill>
        <p:spPr>
          <a:xfrm>
            <a:off x="4216525" y="333375"/>
            <a:ext cx="7832600" cy="63341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6" name="Shape 10346"/>
        <p:cNvGrpSpPr/>
        <p:nvPr/>
      </p:nvGrpSpPr>
      <p:grpSpPr>
        <a:xfrm>
          <a:off x="0" y="0"/>
          <a:ext cx="0" cy="0"/>
          <a:chOff x="0" y="0"/>
          <a:chExt cx="0" cy="0"/>
        </a:xfrm>
      </p:grpSpPr>
      <p:sp>
        <p:nvSpPr>
          <p:cNvPr id="10347" name="Google Shape;10347;p136"/>
          <p:cNvSpPr txBox="1"/>
          <p:nvPr>
            <p:ph type="title"/>
          </p:nvPr>
        </p:nvSpPr>
        <p:spPr>
          <a:xfrm>
            <a:off x="838200" y="681037"/>
            <a:ext cx="10515600" cy="930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lang="en-US"/>
              <a:t>Applications of Random Forest</a:t>
            </a:r>
            <a:br>
              <a:rPr lang="en-US"/>
            </a:b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1" name="Shape 10351"/>
        <p:cNvGrpSpPr/>
        <p:nvPr/>
      </p:nvGrpSpPr>
      <p:grpSpPr>
        <a:xfrm>
          <a:off x="0" y="0"/>
          <a:ext cx="0" cy="0"/>
          <a:chOff x="0" y="0"/>
          <a:chExt cx="0" cy="0"/>
        </a:xfrm>
      </p:grpSpPr>
      <p:sp>
        <p:nvSpPr>
          <p:cNvPr id="10352" name="Google Shape;10352;p13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Advantages &amp; Disadvantages</a:t>
            </a:r>
            <a:endParaRPr/>
          </a:p>
        </p:txBody>
      </p:sp>
      <p:sp>
        <p:nvSpPr>
          <p:cNvPr id="10353" name="Google Shape;10353;p137"/>
          <p:cNvSpPr txBox="1"/>
          <p:nvPr>
            <p:ph idx="1" type="body"/>
          </p:nvPr>
        </p:nvSpPr>
        <p:spPr>
          <a:xfrm>
            <a:off x="839788" y="1681163"/>
            <a:ext cx="5157900" cy="75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Advantages</a:t>
            </a:r>
            <a:endParaRPr/>
          </a:p>
        </p:txBody>
      </p:sp>
      <p:sp>
        <p:nvSpPr>
          <p:cNvPr id="10354" name="Google Shape;10354;p13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Random Forest is capable of performing both Classification and Regression tasks.</a:t>
            </a:r>
            <a:endParaRPr/>
          </a:p>
          <a:p>
            <a:pPr indent="-228600" lvl="0" marL="228600" rtl="0" algn="l">
              <a:lnSpc>
                <a:spcPct val="90000"/>
              </a:lnSpc>
              <a:spcBef>
                <a:spcPts val="1000"/>
              </a:spcBef>
              <a:spcAft>
                <a:spcPts val="0"/>
              </a:spcAft>
              <a:buClr>
                <a:schemeClr val="dk1"/>
              </a:buClr>
              <a:buSzPts val="2800"/>
              <a:buChar char="•"/>
            </a:pPr>
            <a:r>
              <a:rPr lang="en-US"/>
              <a:t>It is capable of handling large datasets with high dimensionality.</a:t>
            </a:r>
            <a:endParaRPr/>
          </a:p>
          <a:p>
            <a:pPr indent="-228600" lvl="0" marL="228600" rtl="0" algn="l">
              <a:lnSpc>
                <a:spcPct val="90000"/>
              </a:lnSpc>
              <a:spcBef>
                <a:spcPts val="1000"/>
              </a:spcBef>
              <a:spcAft>
                <a:spcPts val="0"/>
              </a:spcAft>
              <a:buClr>
                <a:schemeClr val="dk1"/>
              </a:buClr>
              <a:buSzPts val="2800"/>
              <a:buChar char="•"/>
            </a:pPr>
            <a:r>
              <a:rPr lang="en-US"/>
              <a:t>It enhances the accuracy of the model and prevents the overfitting issue.</a:t>
            </a:r>
            <a:endParaRPr/>
          </a:p>
        </p:txBody>
      </p:sp>
      <p:sp>
        <p:nvSpPr>
          <p:cNvPr id="10355" name="Google Shape;10355;p137"/>
          <p:cNvSpPr txBox="1"/>
          <p:nvPr>
            <p:ph idx="3" type="body"/>
          </p:nvPr>
        </p:nvSpPr>
        <p:spPr>
          <a:xfrm>
            <a:off x="6172200" y="1681163"/>
            <a:ext cx="5183100" cy="757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Disadvantages</a:t>
            </a:r>
            <a:endParaRPr/>
          </a:p>
        </p:txBody>
      </p:sp>
      <p:sp>
        <p:nvSpPr>
          <p:cNvPr id="10356" name="Google Shape;10356;p13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US"/>
              <a:t>Although random forest can be used for both classification and regression tasks, it is not more suitable for Regression tasks.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60" name="Shape 10360"/>
        <p:cNvGrpSpPr/>
        <p:nvPr/>
      </p:nvGrpSpPr>
      <p:grpSpPr>
        <a:xfrm>
          <a:off x="0" y="0"/>
          <a:ext cx="0" cy="0"/>
          <a:chOff x="0" y="0"/>
          <a:chExt cx="0" cy="0"/>
        </a:xfrm>
      </p:grpSpPr>
      <p:sp>
        <p:nvSpPr>
          <p:cNvPr id="10361" name="Google Shape;10361;p1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2" name="Google Shape;10362;p138"/>
          <p:cNvSpPr/>
          <p:nvPr/>
        </p:nvSpPr>
        <p:spPr>
          <a:xfrm flipH="1" rot="10800000">
            <a:off x="2" y="55"/>
            <a:ext cx="12192000" cy="1575900"/>
          </a:xfrm>
          <a:prstGeom prst="rect">
            <a:avLst/>
          </a:prstGeom>
          <a:gradFill>
            <a:gsLst>
              <a:gs pos="0">
                <a:srgbClr val="000000">
                  <a:alpha val="95686"/>
                </a:srgbClr>
              </a:gs>
              <a:gs pos="100000">
                <a:srgbClr val="0F4861"/>
              </a:gs>
            </a:gsLst>
            <a:lin ang="59999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3" name="Google Shape;10363;p138"/>
          <p:cNvSpPr/>
          <p:nvPr/>
        </p:nvSpPr>
        <p:spPr>
          <a:xfrm>
            <a:off x="0" y="0"/>
            <a:ext cx="8128800" cy="1575600"/>
          </a:xfrm>
          <a:prstGeom prst="rect">
            <a:avLst/>
          </a:prstGeom>
          <a:gradFill>
            <a:gsLst>
              <a:gs pos="0">
                <a:srgbClr val="156082">
                  <a:alpha val="40784"/>
                </a:srgbClr>
              </a:gs>
              <a:gs pos="74000">
                <a:srgbClr val="43AFE2">
                  <a:alpha val="0"/>
                </a:srgbClr>
              </a:gs>
              <a:gs pos="100000">
                <a:srgbClr val="43AFE2">
                  <a:alpha val="0"/>
                </a:srgbClr>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4" name="Google Shape;10364;p138"/>
          <p:cNvSpPr/>
          <p:nvPr/>
        </p:nvSpPr>
        <p:spPr>
          <a:xfrm flipH="1">
            <a:off x="-1" y="-1"/>
            <a:ext cx="12192000" cy="1574400"/>
          </a:xfrm>
          <a:prstGeom prst="rect">
            <a:avLst/>
          </a:prstGeom>
          <a:gradFill>
            <a:gsLst>
              <a:gs pos="0">
                <a:srgbClr val="000000">
                  <a:alpha val="62745"/>
                </a:srgbClr>
              </a:gs>
              <a:gs pos="78000">
                <a:srgbClr val="156082">
                  <a:alpha val="14901"/>
                </a:srgbClr>
              </a:gs>
              <a:gs pos="100000">
                <a:srgbClr val="156082">
                  <a:alpha val="14901"/>
                </a:srgbClr>
              </a:gs>
            </a:gsLst>
            <a:lin ang="1560015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5" name="Google Shape;10365;p138"/>
          <p:cNvSpPr txBox="1"/>
          <p:nvPr>
            <p:ph type="title"/>
          </p:nvPr>
        </p:nvSpPr>
        <p:spPr>
          <a:xfrm>
            <a:off x="699713" y="248038"/>
            <a:ext cx="70638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lang="en-US" sz="4000">
                <a:solidFill>
                  <a:srgbClr val="FFFFFF"/>
                </a:solidFill>
                <a:latin typeface="Play"/>
                <a:ea typeface="Play"/>
                <a:cs typeface="Play"/>
                <a:sym typeface="Play"/>
              </a:rPr>
              <a:t>Decision Tree VS Random Forest</a:t>
            </a:r>
            <a:endParaRPr/>
          </a:p>
        </p:txBody>
      </p:sp>
      <p:pic>
        <p:nvPicPr>
          <p:cNvPr id="10366" name="Google Shape;10366;p138"/>
          <p:cNvPicPr preferRelativeResize="0"/>
          <p:nvPr/>
        </p:nvPicPr>
        <p:blipFill rotWithShape="1">
          <a:blip r:embed="rId3">
            <a:alphaModFix/>
          </a:blip>
          <a:srcRect b="0" l="0" r="0" t="0"/>
          <a:stretch/>
        </p:blipFill>
        <p:spPr>
          <a:xfrm>
            <a:off x="1343025" y="1822348"/>
            <a:ext cx="9944099" cy="478761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0" name="Shape 10370"/>
        <p:cNvGrpSpPr/>
        <p:nvPr/>
      </p:nvGrpSpPr>
      <p:grpSpPr>
        <a:xfrm>
          <a:off x="0" y="0"/>
          <a:ext cx="0" cy="0"/>
          <a:chOff x="0" y="0"/>
          <a:chExt cx="0" cy="0"/>
        </a:xfrm>
      </p:grpSpPr>
      <p:sp>
        <p:nvSpPr>
          <p:cNvPr id="10371" name="Google Shape;10371;p139"/>
          <p:cNvSpPr txBox="1"/>
          <p:nvPr>
            <p:ph type="title"/>
          </p:nvPr>
        </p:nvSpPr>
        <p:spPr>
          <a:xfrm>
            <a:off x="1037371" y="246888"/>
            <a:ext cx="10666800" cy="822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Naïve Bayes Classifier </a:t>
            </a:r>
            <a:endParaRPr/>
          </a:p>
        </p:txBody>
      </p:sp>
      <p:sp>
        <p:nvSpPr>
          <p:cNvPr id="10372" name="Google Shape;10372;p139">
            <a:hlinkClick r:id="rId3"/>
          </p:cNvPr>
          <p:cNvSpPr/>
          <p:nvPr/>
        </p:nvSpPr>
        <p:spPr>
          <a:xfrm>
            <a:off x="213360" y="6080760"/>
            <a:ext cx="11542800" cy="722400"/>
          </a:xfrm>
          <a:prstGeom prst="rect">
            <a:avLst/>
          </a:prstGeom>
          <a:solidFill>
            <a:schemeClr val="l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u="sng">
                <a:solidFill>
                  <a:schemeClr val="hlink"/>
                </a:solidFill>
                <a:latin typeface="Arial"/>
                <a:ea typeface="Arial"/>
                <a:cs typeface="Arial"/>
                <a:sym typeface="Arial"/>
                <a:hlinkClick r:id="rId4"/>
              </a:rPr>
              <a:t>Solved Problems:  https://drive.google.com/drive/folders/1HFksukQlH8kG7jxMkyxTqH6EmUe2FIX_?usp=sharing</a:t>
            </a:r>
            <a:endParaRPr sz="18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1" name="Shape 9451"/>
        <p:cNvGrpSpPr/>
        <p:nvPr/>
      </p:nvGrpSpPr>
      <p:grpSpPr>
        <a:xfrm>
          <a:off x="0" y="0"/>
          <a:ext cx="0" cy="0"/>
          <a:chOff x="0" y="0"/>
          <a:chExt cx="0" cy="0"/>
        </a:xfrm>
      </p:grpSpPr>
      <p:sp>
        <p:nvSpPr>
          <p:cNvPr id="9452" name="Google Shape;9452;p32"/>
          <p:cNvSpPr txBox="1"/>
          <p:nvPr>
            <p:ph type="title"/>
          </p:nvPr>
        </p:nvSpPr>
        <p:spPr>
          <a:xfrm>
            <a:off x="420624" y="324612"/>
            <a:ext cx="10512300" cy="1243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Arial"/>
              <a:buNone/>
            </a:pPr>
            <a:r>
              <a:rPr lang="en-US"/>
              <a:t>Working: LPOCV</a:t>
            </a:r>
            <a:endParaRPr/>
          </a:p>
        </p:txBody>
      </p:sp>
      <p:pic>
        <p:nvPicPr>
          <p:cNvPr id="9453" name="Google Shape;9453;p32"/>
          <p:cNvPicPr preferRelativeResize="0"/>
          <p:nvPr>
            <p:ph idx="1" type="body"/>
          </p:nvPr>
        </p:nvPicPr>
        <p:blipFill rotWithShape="1">
          <a:blip r:embed="rId3">
            <a:alphaModFix/>
          </a:blip>
          <a:srcRect b="0" l="0" r="0" t="0"/>
          <a:stretch/>
        </p:blipFill>
        <p:spPr>
          <a:xfrm>
            <a:off x="4783138" y="1801368"/>
            <a:ext cx="6720000" cy="4067700"/>
          </a:xfrm>
          <a:prstGeom prst="rect">
            <a:avLst/>
          </a:prstGeom>
          <a:noFill/>
          <a:ln>
            <a:noFill/>
          </a:ln>
        </p:spPr>
      </p:pic>
      <p:sp>
        <p:nvSpPr>
          <p:cNvPr id="9454" name="Google Shape;9454;p32"/>
          <p:cNvSpPr txBox="1"/>
          <p:nvPr>
            <p:ph idx="2" type="body"/>
          </p:nvPr>
        </p:nvSpPr>
        <p:spPr>
          <a:xfrm>
            <a:off x="420624" y="1801368"/>
            <a:ext cx="4362300" cy="40677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50000"/>
              </a:lnSpc>
              <a:spcBef>
                <a:spcPts val="0"/>
              </a:spcBef>
              <a:spcAft>
                <a:spcPts val="0"/>
              </a:spcAft>
              <a:buSzPct val="100000"/>
              <a:buNone/>
            </a:pPr>
            <a:r>
              <a:rPr b="1" lang="en-US"/>
              <a:t>Steps: </a:t>
            </a:r>
            <a:endParaRPr/>
          </a:p>
          <a:p>
            <a:pPr indent="-342900" lvl="0" marL="342900" rtl="0" algn="l">
              <a:lnSpc>
                <a:spcPct val="150000"/>
              </a:lnSpc>
              <a:spcBef>
                <a:spcPts val="1000"/>
              </a:spcBef>
              <a:spcAft>
                <a:spcPts val="0"/>
              </a:spcAft>
              <a:buSzPct val="100000"/>
              <a:buFont typeface="Arial"/>
              <a:buChar char="•"/>
            </a:pPr>
            <a:r>
              <a:rPr lang="en-US"/>
              <a:t>Divide Data: Create all possible combinations of </a:t>
            </a:r>
            <a:endParaRPr/>
          </a:p>
          <a:p>
            <a:pPr indent="-342900" lvl="0" marL="342900" rtl="0" algn="l">
              <a:lnSpc>
                <a:spcPct val="150000"/>
              </a:lnSpc>
              <a:spcBef>
                <a:spcPts val="1000"/>
              </a:spcBef>
              <a:spcAft>
                <a:spcPts val="0"/>
              </a:spcAft>
              <a:buSzPct val="100000"/>
              <a:buFont typeface="Arial"/>
              <a:buChar char="•"/>
            </a:pPr>
            <a:r>
              <a:rPr lang="en-US"/>
              <a:t>Train and Test: Train the mod p samples. </a:t>
            </a:r>
            <a:endParaRPr/>
          </a:p>
          <a:p>
            <a:pPr indent="-342900" lvl="0" marL="342900" rtl="0" algn="l">
              <a:lnSpc>
                <a:spcPct val="150000"/>
              </a:lnSpc>
              <a:spcBef>
                <a:spcPts val="1000"/>
              </a:spcBef>
              <a:spcAft>
                <a:spcPts val="0"/>
              </a:spcAft>
              <a:buSzPct val="100000"/>
              <a:buFont typeface="Arial"/>
              <a:buChar char="•"/>
            </a:pPr>
            <a:r>
              <a:rPr lang="en-US"/>
              <a:t>Repeat: This process is performed for every possible combination of samples</a:t>
            </a:r>
            <a:endParaRPr/>
          </a:p>
        </p:txBody>
      </p:sp>
      <p:sp>
        <p:nvSpPr>
          <p:cNvPr id="9455" name="Google Shape;9455;p3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76" name="Shape 10376"/>
        <p:cNvGrpSpPr/>
        <p:nvPr/>
      </p:nvGrpSpPr>
      <p:grpSpPr>
        <a:xfrm>
          <a:off x="0" y="0"/>
          <a:ext cx="0" cy="0"/>
          <a:chOff x="0" y="0"/>
          <a:chExt cx="0" cy="0"/>
        </a:xfrm>
      </p:grpSpPr>
      <p:sp>
        <p:nvSpPr>
          <p:cNvPr id="10377" name="Google Shape;10377;p140"/>
          <p:cNvSpPr/>
          <p:nvPr/>
        </p:nvSpPr>
        <p:spPr>
          <a:xfrm>
            <a:off x="-2"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78" name="Google Shape;10378;p140"/>
          <p:cNvSpPr/>
          <p:nvPr/>
        </p:nvSpPr>
        <p:spPr>
          <a:xfrm flipH="1">
            <a:off x="-3" y="5282344"/>
            <a:ext cx="12192000" cy="1590600"/>
          </a:xfrm>
          <a:prstGeom prst="rect">
            <a:avLst/>
          </a:prstGeom>
          <a:gradFill>
            <a:gsLst>
              <a:gs pos="0">
                <a:srgbClr val="000000">
                  <a:alpha val="95686"/>
                </a:srgbClr>
              </a:gs>
              <a:gs pos="34000">
                <a:srgbClr val="000000">
                  <a:alpha val="95686"/>
                </a:srgbClr>
              </a:gs>
              <a:gs pos="100000">
                <a:schemeClr val="accent1"/>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79" name="Google Shape;10379;p140"/>
          <p:cNvSpPr/>
          <p:nvPr/>
        </p:nvSpPr>
        <p:spPr>
          <a:xfrm flipH="1">
            <a:off x="-4" y="5282344"/>
            <a:ext cx="8115300" cy="1590600"/>
          </a:xfrm>
          <a:prstGeom prst="rect">
            <a:avLst/>
          </a:prstGeom>
          <a:gradFill>
            <a:gsLst>
              <a:gs pos="0">
                <a:srgbClr val="0F4861">
                  <a:alpha val="58823"/>
                </a:srgbClr>
              </a:gs>
              <a:gs pos="28000">
                <a:srgbClr val="0F4861">
                  <a:alpha val="58823"/>
                </a:srgbClr>
              </a:gs>
              <a:gs pos="100000">
                <a:srgbClr val="000000">
                  <a:alpha val="69803"/>
                </a:srgbClr>
              </a:gs>
            </a:gsLst>
            <a:lin ang="113999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80" name="Google Shape;10380;p140"/>
          <p:cNvSpPr/>
          <p:nvPr/>
        </p:nvSpPr>
        <p:spPr>
          <a:xfrm flipH="1">
            <a:off x="-6" y="5282344"/>
            <a:ext cx="12192000" cy="1590600"/>
          </a:xfrm>
          <a:prstGeom prst="rect">
            <a:avLst/>
          </a:prstGeom>
          <a:gradFill>
            <a:gsLst>
              <a:gs pos="0">
                <a:srgbClr val="000000">
                  <a:alpha val="71764"/>
                </a:srgbClr>
              </a:gs>
              <a:gs pos="100000">
                <a:srgbClr val="156082">
                  <a:alpha val="0"/>
                </a:srgbClr>
              </a:gs>
            </a:gsLst>
            <a:lin ang="1560015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81" name="Google Shape;10381;p140"/>
          <p:cNvSpPr txBox="1"/>
          <p:nvPr>
            <p:ph type="title"/>
          </p:nvPr>
        </p:nvSpPr>
        <p:spPr>
          <a:xfrm>
            <a:off x="699714" y="5490971"/>
            <a:ext cx="69621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i="1" lang="en-US" sz="4000">
                <a:solidFill>
                  <a:srgbClr val="FFFFFF"/>
                </a:solidFill>
                <a:latin typeface="Play"/>
                <a:ea typeface="Play"/>
                <a:cs typeface="Play"/>
                <a:sym typeface="Play"/>
              </a:rPr>
              <a:t>Shopping Example </a:t>
            </a:r>
            <a:endParaRPr/>
          </a:p>
        </p:txBody>
      </p:sp>
      <p:pic>
        <p:nvPicPr>
          <p:cNvPr descr="shopping example" id="10382" name="Google Shape;10382;p140"/>
          <p:cNvPicPr preferRelativeResize="0"/>
          <p:nvPr/>
        </p:nvPicPr>
        <p:blipFill rotWithShape="1">
          <a:blip r:embed="rId3">
            <a:alphaModFix/>
          </a:blip>
          <a:srcRect b="0" l="0" r="0" t="0"/>
          <a:stretch/>
        </p:blipFill>
        <p:spPr>
          <a:xfrm>
            <a:off x="1230229" y="390832"/>
            <a:ext cx="9824160" cy="451911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86" name="Shape 10386"/>
        <p:cNvGrpSpPr/>
        <p:nvPr/>
      </p:nvGrpSpPr>
      <p:grpSpPr>
        <a:xfrm>
          <a:off x="0" y="0"/>
          <a:ext cx="0" cy="0"/>
          <a:chOff x="0" y="0"/>
          <a:chExt cx="0" cy="0"/>
        </a:xfrm>
      </p:grpSpPr>
      <p:sp>
        <p:nvSpPr>
          <p:cNvPr id="10387" name="Google Shape;10387;p1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88" name="Google Shape;10388;p141"/>
          <p:cNvSpPr/>
          <p:nvPr/>
        </p:nvSpPr>
        <p:spPr>
          <a:xfrm flipH="1" rot="5400000">
            <a:off x="-1417458" y="1417619"/>
            <a:ext cx="6875700" cy="4040700"/>
          </a:xfrm>
          <a:prstGeom prst="rect">
            <a:avLst/>
          </a:prstGeom>
          <a:gradFill>
            <a:gsLst>
              <a:gs pos="0">
                <a:srgbClr val="000000"/>
              </a:gs>
              <a:gs pos="100000">
                <a:srgbClr val="0F4861"/>
              </a:gs>
            </a:gsLst>
            <a:lin ang="1859992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89" name="Google Shape;10389;p141"/>
          <p:cNvSpPr/>
          <p:nvPr/>
        </p:nvSpPr>
        <p:spPr>
          <a:xfrm rot="-5400000">
            <a:off x="-158549" y="2660421"/>
            <a:ext cx="4355700" cy="4038600"/>
          </a:xfrm>
          <a:prstGeom prst="rect">
            <a:avLst/>
          </a:prstGeom>
          <a:gradFill>
            <a:gsLst>
              <a:gs pos="0">
                <a:srgbClr val="156082">
                  <a:alpha val="49803"/>
                </a:srgbClr>
              </a:gs>
              <a:gs pos="100000">
                <a:srgbClr val="0A3041">
                  <a:alpha val="0"/>
                </a:srgbClr>
              </a:gs>
            </a:gsLst>
            <a:lin ang="113999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90" name="Google Shape;10390;p141"/>
          <p:cNvSpPr/>
          <p:nvPr/>
        </p:nvSpPr>
        <p:spPr>
          <a:xfrm flipH="1" rot="-5400000">
            <a:off x="-1180946" y="1638150"/>
            <a:ext cx="6857700" cy="3581400"/>
          </a:xfrm>
          <a:prstGeom prst="rect">
            <a:avLst/>
          </a:prstGeom>
          <a:gradFill>
            <a:gsLst>
              <a:gs pos="0">
                <a:srgbClr val="000000">
                  <a:alpha val="58823"/>
                </a:srgbClr>
              </a:gs>
              <a:gs pos="69000">
                <a:srgbClr val="156082">
                  <a:alpha val="0"/>
                </a:srgbClr>
              </a:gs>
              <a:gs pos="100000">
                <a:srgbClr val="156082">
                  <a:alpha val="0"/>
                </a:srgbClr>
              </a:gs>
            </a:gsLst>
            <a:lin ang="1319991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91" name="Google Shape;10391;p141"/>
          <p:cNvSpPr/>
          <p:nvPr/>
        </p:nvSpPr>
        <p:spPr>
          <a:xfrm rot="6100492">
            <a:off x="-752289" y="1199324"/>
            <a:ext cx="4811682" cy="409154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43AFE2">
                  <a:alpha val="0"/>
                </a:srgbClr>
              </a:gs>
              <a:gs pos="39000">
                <a:srgbClr val="43AFE2">
                  <a:alpha val="0"/>
                </a:srgbClr>
              </a:gs>
              <a:gs pos="100000">
                <a:srgbClr val="0F4861">
                  <a:alpha val="25882"/>
                </a:srgbClr>
              </a:gs>
            </a:gsLst>
            <a:lin ang="1859992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92" name="Google Shape;10392;p141"/>
          <p:cNvSpPr txBox="1"/>
          <p:nvPr>
            <p:ph type="title"/>
          </p:nvPr>
        </p:nvSpPr>
        <p:spPr>
          <a:xfrm>
            <a:off x="660041" y="2767106"/>
            <a:ext cx="2880900" cy="307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i="1" lang="en-US" sz="4000">
                <a:solidFill>
                  <a:srgbClr val="FFFFFF"/>
                </a:solidFill>
                <a:latin typeface="Play"/>
                <a:ea typeface="Play"/>
                <a:cs typeface="Play"/>
                <a:sym typeface="Play"/>
              </a:rPr>
              <a:t>Bayes Theorem</a:t>
            </a:r>
            <a:endParaRPr/>
          </a:p>
        </p:txBody>
      </p:sp>
      <p:pic>
        <p:nvPicPr>
          <p:cNvPr descr="Bayes" id="10393" name="Google Shape;10393;p141"/>
          <p:cNvPicPr preferRelativeResize="0"/>
          <p:nvPr>
            <p:ph idx="1" type="body"/>
          </p:nvPr>
        </p:nvPicPr>
        <p:blipFill rotWithShape="1">
          <a:blip r:embed="rId3">
            <a:alphaModFix/>
          </a:blip>
          <a:srcRect b="0" l="0" r="0" t="0"/>
          <a:stretch/>
        </p:blipFill>
        <p:spPr>
          <a:xfrm>
            <a:off x="4502428" y="529397"/>
            <a:ext cx="7225800" cy="57993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97" name="Shape 10397"/>
        <p:cNvGrpSpPr/>
        <p:nvPr/>
      </p:nvGrpSpPr>
      <p:grpSpPr>
        <a:xfrm>
          <a:off x="0" y="0"/>
          <a:ext cx="0" cy="0"/>
          <a:chOff x="0" y="0"/>
          <a:chExt cx="0" cy="0"/>
        </a:xfrm>
      </p:grpSpPr>
      <p:sp>
        <p:nvSpPr>
          <p:cNvPr id="10398" name="Google Shape;10398;p1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99" name="Google Shape;10399;p142"/>
          <p:cNvSpPr txBox="1"/>
          <p:nvPr>
            <p:ph type="title"/>
          </p:nvPr>
        </p:nvSpPr>
        <p:spPr>
          <a:xfrm>
            <a:off x="841248" y="256032"/>
            <a:ext cx="10506600" cy="1014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Assumptions of Naïve Bayes </a:t>
            </a:r>
            <a:endParaRPr/>
          </a:p>
        </p:txBody>
      </p:sp>
      <p:sp>
        <p:nvSpPr>
          <p:cNvPr id="10400" name="Google Shape;10400;p142"/>
          <p:cNvSpPr/>
          <p:nvPr/>
        </p:nvSpPr>
        <p:spPr>
          <a:xfrm>
            <a:off x="865953" y="1634502"/>
            <a:ext cx="10451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01" name="Google Shape;10401;p142"/>
          <p:cNvSpPr/>
          <p:nvPr/>
        </p:nvSpPr>
        <p:spPr>
          <a:xfrm flipH="1" rot="10800000">
            <a:off x="841248" y="1538190"/>
            <a:ext cx="1873500" cy="109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05" name="Shape 10405"/>
        <p:cNvGrpSpPr/>
        <p:nvPr/>
      </p:nvGrpSpPr>
      <p:grpSpPr>
        <a:xfrm>
          <a:off x="0" y="0"/>
          <a:ext cx="0" cy="0"/>
          <a:chOff x="0" y="0"/>
          <a:chExt cx="0" cy="0"/>
        </a:xfrm>
      </p:grpSpPr>
      <p:sp>
        <p:nvSpPr>
          <p:cNvPr id="10406" name="Google Shape;10406;p143"/>
          <p:cNvSpPr/>
          <p:nvPr/>
        </p:nvSpPr>
        <p:spPr>
          <a:xfrm>
            <a:off x="10" y="0"/>
            <a:ext cx="60834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07" name="Google Shape;10407;p143"/>
          <p:cNvSpPr txBox="1"/>
          <p:nvPr>
            <p:ph type="title"/>
          </p:nvPr>
        </p:nvSpPr>
        <p:spPr>
          <a:xfrm>
            <a:off x="419100" y="5706735"/>
            <a:ext cx="5581800" cy="878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i="1" lang="en-US" sz="4800">
                <a:solidFill>
                  <a:schemeClr val="lt1"/>
                </a:solidFill>
              </a:rPr>
              <a:t>Working of Algorithm</a:t>
            </a:r>
            <a:endParaRPr/>
          </a:p>
        </p:txBody>
      </p:sp>
      <p:sp>
        <p:nvSpPr>
          <p:cNvPr id="10408" name="Google Shape;10408;p143"/>
          <p:cNvSpPr/>
          <p:nvPr/>
        </p:nvSpPr>
        <p:spPr>
          <a:xfrm>
            <a:off x="6096000" y="0"/>
            <a:ext cx="6096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09" name="Google Shape;10409;p143"/>
          <p:cNvSpPr txBox="1"/>
          <p:nvPr>
            <p:ph idx="1" type="body"/>
          </p:nvPr>
        </p:nvSpPr>
        <p:spPr>
          <a:xfrm>
            <a:off x="6083457" y="5200469"/>
            <a:ext cx="3960300" cy="1461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solidFill>
                  <a:schemeClr val="dk1"/>
                </a:solidFill>
              </a:rPr>
              <a:t>Create a Likelihood table by finding the probabilities</a:t>
            </a:r>
            <a:endParaRPr/>
          </a:p>
          <a:p>
            <a:pPr indent="0" lvl="0" marL="0" rtl="0" algn="l">
              <a:lnSpc>
                <a:spcPct val="90000"/>
              </a:lnSpc>
              <a:spcBef>
                <a:spcPts val="1000"/>
              </a:spcBef>
              <a:spcAft>
                <a:spcPts val="0"/>
              </a:spcAft>
              <a:buClr>
                <a:srgbClr val="757575"/>
              </a:buClr>
              <a:buSzPts val="2400"/>
              <a:buNone/>
            </a:pPr>
            <a:r>
              <a:t/>
            </a:r>
            <a:endParaRPr>
              <a:solidFill>
                <a:schemeClr val="dk1"/>
              </a:solidFill>
            </a:endParaRPr>
          </a:p>
          <a:p>
            <a:pPr indent="0" lvl="0" marL="0" rtl="0" algn="l">
              <a:lnSpc>
                <a:spcPct val="90000"/>
              </a:lnSpc>
              <a:spcBef>
                <a:spcPts val="1000"/>
              </a:spcBef>
              <a:spcAft>
                <a:spcPts val="0"/>
              </a:spcAft>
              <a:buClr>
                <a:srgbClr val="757575"/>
              </a:buClr>
              <a:buSzPts val="2400"/>
              <a:buNone/>
            </a:pPr>
            <a:r>
              <a:t/>
            </a:r>
            <a:endParaRPr>
              <a:solidFill>
                <a:schemeClr val="dk1"/>
              </a:solidFill>
            </a:endParaRPr>
          </a:p>
          <a:p>
            <a:pPr indent="0" lvl="0" marL="0" rtl="0" algn="l">
              <a:lnSpc>
                <a:spcPct val="90000"/>
              </a:lnSpc>
              <a:spcBef>
                <a:spcPts val="1000"/>
              </a:spcBef>
              <a:spcAft>
                <a:spcPts val="0"/>
              </a:spcAft>
              <a:buClr>
                <a:srgbClr val="757575"/>
              </a:buClr>
              <a:buSzPts val="2400"/>
              <a:buNone/>
            </a:pPr>
            <a:r>
              <a:t/>
            </a:r>
            <a:endParaRPr>
              <a:solidFill>
                <a:schemeClr val="dk1"/>
              </a:solidFill>
            </a:endParaRPr>
          </a:p>
          <a:p>
            <a:pPr indent="0" lvl="0" marL="0" rtl="0" algn="l">
              <a:lnSpc>
                <a:spcPct val="90000"/>
              </a:lnSpc>
              <a:spcBef>
                <a:spcPts val="1000"/>
              </a:spcBef>
              <a:spcAft>
                <a:spcPts val="0"/>
              </a:spcAft>
              <a:buClr>
                <a:srgbClr val="757575"/>
              </a:buClr>
              <a:buSzPts val="2400"/>
              <a:buNone/>
            </a:pPr>
            <a:r>
              <a:t/>
            </a:r>
            <a:endParaRPr>
              <a:solidFill>
                <a:schemeClr val="dk1"/>
              </a:solidFill>
            </a:endParaRPr>
          </a:p>
        </p:txBody>
      </p:sp>
      <p:pic>
        <p:nvPicPr>
          <p:cNvPr descr="Naive bayes" id="10410" name="Google Shape;10410;p143"/>
          <p:cNvPicPr preferRelativeResize="0"/>
          <p:nvPr/>
        </p:nvPicPr>
        <p:blipFill rotWithShape="1">
          <a:blip r:embed="rId3">
            <a:alphaModFix/>
          </a:blip>
          <a:srcRect b="159" l="0" r="0" t="0"/>
          <a:stretch/>
        </p:blipFill>
        <p:spPr>
          <a:xfrm>
            <a:off x="176455" y="45721"/>
            <a:ext cx="11834570" cy="4366259"/>
          </a:xfrm>
          <a:prstGeom prst="rect">
            <a:avLst/>
          </a:prstGeom>
          <a:noFill/>
          <a:ln>
            <a:noFill/>
          </a:ln>
        </p:spPr>
      </p:pic>
      <p:sp>
        <p:nvSpPr>
          <p:cNvPr id="10411" name="Google Shape;10411;p143"/>
          <p:cNvSpPr/>
          <p:nvPr/>
        </p:nvSpPr>
        <p:spPr>
          <a:xfrm>
            <a:off x="6734420" y="4549143"/>
            <a:ext cx="457200" cy="45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5" name="Shape 10415"/>
        <p:cNvGrpSpPr/>
        <p:nvPr/>
      </p:nvGrpSpPr>
      <p:grpSpPr>
        <a:xfrm>
          <a:off x="0" y="0"/>
          <a:ext cx="0" cy="0"/>
          <a:chOff x="0" y="0"/>
          <a:chExt cx="0" cy="0"/>
        </a:xfrm>
      </p:grpSpPr>
      <p:sp>
        <p:nvSpPr>
          <p:cNvPr id="10416" name="Google Shape;10416;p144"/>
          <p:cNvSpPr txBox="1"/>
          <p:nvPr>
            <p:ph type="title"/>
          </p:nvPr>
        </p:nvSpPr>
        <p:spPr>
          <a:xfrm>
            <a:off x="996696" y="530352"/>
            <a:ext cx="10666800" cy="978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Applications of naïve bayes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0" name="Shape 10420"/>
        <p:cNvGrpSpPr/>
        <p:nvPr/>
      </p:nvGrpSpPr>
      <p:grpSpPr>
        <a:xfrm>
          <a:off x="0" y="0"/>
          <a:ext cx="0" cy="0"/>
          <a:chOff x="0" y="0"/>
          <a:chExt cx="0" cy="0"/>
        </a:xfrm>
      </p:grpSpPr>
      <p:sp>
        <p:nvSpPr>
          <p:cNvPr id="10421" name="Google Shape;10421;p145"/>
          <p:cNvSpPr txBox="1"/>
          <p:nvPr>
            <p:ph type="title"/>
          </p:nvPr>
        </p:nvSpPr>
        <p:spPr>
          <a:xfrm>
            <a:off x="1068497" y="1063255"/>
            <a:ext cx="3122100" cy="4807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Types of Naïve Bayes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40"/>
        </a:solidFill>
      </p:bgPr>
    </p:bg>
    <p:spTree>
      <p:nvGrpSpPr>
        <p:cNvPr id="10425" name="Shape 10425"/>
        <p:cNvGrpSpPr/>
        <p:nvPr/>
      </p:nvGrpSpPr>
      <p:grpSpPr>
        <a:xfrm>
          <a:off x="0" y="0"/>
          <a:ext cx="0" cy="0"/>
          <a:chOff x="0" y="0"/>
          <a:chExt cx="0" cy="0"/>
        </a:xfrm>
      </p:grpSpPr>
      <p:sp>
        <p:nvSpPr>
          <p:cNvPr id="10426" name="Google Shape;10426;p146"/>
          <p:cNvSpPr/>
          <p:nvPr/>
        </p:nvSpPr>
        <p:spPr>
          <a:xfrm>
            <a:off x="0" y="-3324"/>
            <a:ext cx="12192000" cy="68613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27" name="Google Shape;10427;p146"/>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28" name="Google Shape;10428;p146"/>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29" name="Google Shape;10429;p146"/>
          <p:cNvSpPr txBox="1"/>
          <p:nvPr>
            <p:ph idx="1" type="body"/>
          </p:nvPr>
        </p:nvSpPr>
        <p:spPr>
          <a:xfrm>
            <a:off x="838200" y="762000"/>
            <a:ext cx="5097000" cy="5415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t>1. Gaussian Naive Bayes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When to Use:</a:t>
            </a:r>
            <a:r>
              <a:rPr lang="en-US" sz="2400"/>
              <a:t> When your feature variables are continuous and assumed to follow a normal (Gaussian) distribution.</a:t>
            </a:r>
            <a:endParaRPr/>
          </a:p>
          <a:p>
            <a:pPr indent="-228600" lvl="0" marL="228600" rtl="0" algn="l">
              <a:lnSpc>
                <a:spcPct val="90000"/>
              </a:lnSpc>
              <a:spcBef>
                <a:spcPts val="1000"/>
              </a:spcBef>
              <a:spcAft>
                <a:spcPts val="0"/>
              </a:spcAft>
              <a:buClr>
                <a:schemeClr val="lt1"/>
              </a:buClr>
              <a:buSzPts val="2400"/>
              <a:buFont typeface="Arial"/>
              <a:buChar char="•"/>
            </a:pPr>
            <a:r>
              <a:rPr b="1" lang="en-US" sz="2400"/>
              <a:t>How It Works:</a:t>
            </a:r>
            <a:r>
              <a:rPr lang="en-US" sz="2400"/>
              <a:t> It calculates the mean and variance of each feature for each class and uses these parameters to compute the probability of a feature value given a class.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Example:</a:t>
            </a:r>
            <a:r>
              <a:rPr lang="en-US" sz="2400"/>
              <a:t> Predicting whether a flower is a certain species based on continuous measurements like petal length and width.</a:t>
            </a:r>
            <a:endParaRPr/>
          </a:p>
          <a:p>
            <a:pPr indent="-76200" lvl="0" marL="228600" rtl="0" algn="l">
              <a:lnSpc>
                <a:spcPct val="90000"/>
              </a:lnSpc>
              <a:spcBef>
                <a:spcPts val="1000"/>
              </a:spcBef>
              <a:spcAft>
                <a:spcPts val="0"/>
              </a:spcAft>
              <a:buClr>
                <a:schemeClr val="lt1"/>
              </a:buClr>
              <a:buSzPts val="2400"/>
              <a:buNone/>
            </a:pPr>
            <a:r>
              <a:t/>
            </a:r>
            <a:endParaRPr sz="2400"/>
          </a:p>
        </p:txBody>
      </p:sp>
      <p:sp>
        <p:nvSpPr>
          <p:cNvPr id="10430" name="Google Shape;10430;p146"/>
          <p:cNvSpPr txBox="1"/>
          <p:nvPr>
            <p:ph idx="2" type="body"/>
          </p:nvPr>
        </p:nvSpPr>
        <p:spPr>
          <a:xfrm>
            <a:off x="6256866" y="762000"/>
            <a:ext cx="5097000" cy="5415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t>2. Multinomial Naive Bayes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When to Use:</a:t>
            </a:r>
            <a:r>
              <a:rPr lang="en-US" sz="2400"/>
              <a:t> Best for discrete count data, often used in text classification where features represent word counts or frequencies.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How It Works:</a:t>
            </a:r>
            <a:r>
              <a:rPr lang="en-US" sz="2400"/>
              <a:t> It models the distribution of features as multinomial distributions, making it suitable for features that are counts or frequencies.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Example:</a:t>
            </a:r>
            <a:r>
              <a:rPr lang="en-US" sz="2400"/>
              <a:t> Spam detection in emails by counting the frequency of specific words.</a:t>
            </a:r>
            <a:endParaRPr/>
          </a:p>
          <a:p>
            <a:pPr indent="-76200" lvl="0" marL="228600" rtl="0" algn="l">
              <a:lnSpc>
                <a:spcPct val="90000"/>
              </a:lnSpc>
              <a:spcBef>
                <a:spcPts val="1000"/>
              </a:spcBef>
              <a:spcAft>
                <a:spcPts val="0"/>
              </a:spcAft>
              <a:buClr>
                <a:schemeClr val="lt1"/>
              </a:buClr>
              <a:buSzPts val="2400"/>
              <a:buNone/>
            </a:pPr>
            <a:r>
              <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40"/>
        </a:solidFill>
      </p:bgPr>
    </p:bg>
    <p:spTree>
      <p:nvGrpSpPr>
        <p:cNvPr id="10434" name="Shape 10434"/>
        <p:cNvGrpSpPr/>
        <p:nvPr/>
      </p:nvGrpSpPr>
      <p:grpSpPr>
        <a:xfrm>
          <a:off x="0" y="0"/>
          <a:ext cx="0" cy="0"/>
          <a:chOff x="0" y="0"/>
          <a:chExt cx="0" cy="0"/>
        </a:xfrm>
      </p:grpSpPr>
      <p:sp>
        <p:nvSpPr>
          <p:cNvPr id="10435" name="Google Shape;10435;p147"/>
          <p:cNvSpPr/>
          <p:nvPr/>
        </p:nvSpPr>
        <p:spPr>
          <a:xfrm>
            <a:off x="0" y="-3324"/>
            <a:ext cx="12192000" cy="68613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6" name="Google Shape;10436;p147"/>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7" name="Google Shape;10437;p147"/>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8" name="Google Shape;10438;p147"/>
          <p:cNvSpPr txBox="1"/>
          <p:nvPr>
            <p:ph idx="1" type="body"/>
          </p:nvPr>
        </p:nvSpPr>
        <p:spPr>
          <a:xfrm>
            <a:off x="838200" y="942975"/>
            <a:ext cx="5097000" cy="5234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t>3. Bernoulli Naive Bayes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When to Use:</a:t>
            </a:r>
            <a:r>
              <a:rPr lang="en-US" sz="2400"/>
              <a:t> Suitable for binary/boolean features, where features are present or absent.</a:t>
            </a:r>
            <a:endParaRPr/>
          </a:p>
          <a:p>
            <a:pPr indent="-228600" lvl="0" marL="228600" rtl="0" algn="l">
              <a:lnSpc>
                <a:spcPct val="90000"/>
              </a:lnSpc>
              <a:spcBef>
                <a:spcPts val="1000"/>
              </a:spcBef>
              <a:spcAft>
                <a:spcPts val="0"/>
              </a:spcAft>
              <a:buClr>
                <a:schemeClr val="lt1"/>
              </a:buClr>
              <a:buSzPts val="2400"/>
              <a:buFont typeface="Arial"/>
              <a:buChar char="•"/>
            </a:pPr>
            <a:r>
              <a:rPr b="1" lang="en-US" sz="2400"/>
              <a:t>How It Works:</a:t>
            </a:r>
            <a:r>
              <a:rPr lang="en-US" sz="2400"/>
              <a:t> It assumes that each feature is a binary indicator (0 or 1) and models the presence or absence of a feature for each class.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Example:</a:t>
            </a:r>
            <a:r>
              <a:rPr lang="en-US" sz="2400"/>
              <a:t> Document classification based on the presence or absence of specific words, regardless of how many times they appear.</a:t>
            </a:r>
            <a:endParaRPr/>
          </a:p>
        </p:txBody>
      </p:sp>
      <p:sp>
        <p:nvSpPr>
          <p:cNvPr id="10439" name="Google Shape;10439;p147"/>
          <p:cNvSpPr txBox="1"/>
          <p:nvPr>
            <p:ph idx="2" type="body"/>
          </p:nvPr>
        </p:nvSpPr>
        <p:spPr>
          <a:xfrm>
            <a:off x="6256866" y="942975"/>
            <a:ext cx="5097000" cy="5234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n-US" sz="2400"/>
              <a:t>5. Categorical Naive Bayes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When to Use:</a:t>
            </a:r>
            <a:r>
              <a:rPr lang="en-US" sz="2400"/>
              <a:t> When features are categorical (i.e., they take on a limited, fixed number of possible values).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How It Works:</a:t>
            </a:r>
            <a:r>
              <a:rPr lang="en-US" sz="2400"/>
              <a:t> It models each feature with a categorical distribution, calculating the probability of each category within each class.</a:t>
            </a:r>
            <a:endParaRPr/>
          </a:p>
          <a:p>
            <a:pPr indent="-228600" lvl="0" marL="228600" rtl="0" algn="l">
              <a:lnSpc>
                <a:spcPct val="90000"/>
              </a:lnSpc>
              <a:spcBef>
                <a:spcPts val="1000"/>
              </a:spcBef>
              <a:spcAft>
                <a:spcPts val="0"/>
              </a:spcAft>
              <a:buClr>
                <a:schemeClr val="lt1"/>
              </a:buClr>
              <a:buSzPts val="2400"/>
              <a:buFont typeface="Arial"/>
              <a:buChar char="•"/>
            </a:pPr>
            <a:r>
              <a:rPr b="1" lang="en-US" sz="2400"/>
              <a:t>Example:</a:t>
            </a:r>
            <a:r>
              <a:rPr lang="en-US" sz="2400"/>
              <a:t> Predicting user preferences based on categorical data like color choices or brand preferences.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3" name="Shape 10443"/>
        <p:cNvGrpSpPr/>
        <p:nvPr/>
      </p:nvGrpSpPr>
      <p:grpSpPr>
        <a:xfrm>
          <a:off x="0" y="0"/>
          <a:ext cx="0" cy="0"/>
          <a:chOff x="0" y="0"/>
          <a:chExt cx="0" cy="0"/>
        </a:xfrm>
      </p:grpSpPr>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7" name="Shape 10447"/>
        <p:cNvGrpSpPr/>
        <p:nvPr/>
      </p:nvGrpSpPr>
      <p:grpSpPr>
        <a:xfrm>
          <a:off x="0" y="0"/>
          <a:ext cx="0" cy="0"/>
          <a:chOff x="0" y="0"/>
          <a:chExt cx="0" cy="0"/>
        </a:xfrm>
      </p:grpSpPr>
      <p:sp>
        <p:nvSpPr>
          <p:cNvPr id="10448" name="Google Shape;10448;p149"/>
          <p:cNvSpPr txBox="1"/>
          <p:nvPr>
            <p:ph idx="1" type="body"/>
          </p:nvPr>
        </p:nvSpPr>
        <p:spPr>
          <a:xfrm>
            <a:off x="448056" y="1938528"/>
            <a:ext cx="5647800" cy="459930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50000"/>
              </a:lnSpc>
              <a:spcBef>
                <a:spcPts val="0"/>
              </a:spcBef>
              <a:spcAft>
                <a:spcPts val="0"/>
              </a:spcAft>
              <a:buClr>
                <a:srgbClr val="383838"/>
              </a:buClr>
              <a:buSzPct val="100000"/>
              <a:buChar char="•"/>
            </a:pPr>
            <a:r>
              <a:rPr b="0" i="0" lang="en-US">
                <a:solidFill>
                  <a:srgbClr val="383838"/>
                </a:solidFill>
                <a:latin typeface="Inter"/>
                <a:ea typeface="Inter"/>
                <a:cs typeface="Inter"/>
                <a:sym typeface="Inter"/>
              </a:rPr>
              <a:t>It is easy and fast to predict the class of test data set. It also performs well in multi-class prediction</a:t>
            </a:r>
            <a:endParaRPr/>
          </a:p>
          <a:p>
            <a:pPr indent="-228600" lvl="0" marL="228600" rtl="0" algn="l">
              <a:lnSpc>
                <a:spcPct val="150000"/>
              </a:lnSpc>
              <a:spcBef>
                <a:spcPts val="1000"/>
              </a:spcBef>
              <a:spcAft>
                <a:spcPts val="0"/>
              </a:spcAft>
              <a:buClr>
                <a:srgbClr val="383838"/>
              </a:buClr>
              <a:buSzPct val="100000"/>
              <a:buChar char="•"/>
            </a:pPr>
            <a:r>
              <a:rPr b="0" i="0" lang="en-US">
                <a:solidFill>
                  <a:srgbClr val="383838"/>
                </a:solidFill>
                <a:latin typeface="Inter"/>
                <a:ea typeface="Inter"/>
                <a:cs typeface="Inter"/>
                <a:sym typeface="Inter"/>
              </a:rPr>
              <a:t>When the assumption of independence holds, the classifier performs better than other machine learning models, requiring less training data.</a:t>
            </a:r>
            <a:endParaRPr/>
          </a:p>
          <a:p>
            <a:pPr indent="-228600" lvl="0" marL="228600" rtl="0" algn="l">
              <a:lnSpc>
                <a:spcPct val="150000"/>
              </a:lnSpc>
              <a:spcBef>
                <a:spcPts val="1000"/>
              </a:spcBef>
              <a:spcAft>
                <a:spcPts val="0"/>
              </a:spcAft>
              <a:buClr>
                <a:srgbClr val="383838"/>
              </a:buClr>
              <a:buSzPct val="100000"/>
              <a:buChar char="•"/>
            </a:pPr>
            <a:r>
              <a:rPr b="0" i="0" lang="en-US">
                <a:solidFill>
                  <a:srgbClr val="383838"/>
                </a:solidFill>
                <a:latin typeface="Inter"/>
                <a:ea typeface="Inter"/>
                <a:cs typeface="Inter"/>
                <a:sym typeface="Inter"/>
              </a:rPr>
              <a:t>It perform well in case of categorical input variables compared to numerical variable(s). For numerical variable, normal distribution is assumed</a:t>
            </a:r>
            <a:endParaRPr/>
          </a:p>
          <a:p>
            <a:pPr indent="-104140" lvl="0" marL="228600" rtl="0" algn="l">
              <a:lnSpc>
                <a:spcPct val="90000"/>
              </a:lnSpc>
              <a:spcBef>
                <a:spcPts val="1000"/>
              </a:spcBef>
              <a:spcAft>
                <a:spcPts val="0"/>
              </a:spcAft>
              <a:buClr>
                <a:schemeClr val="dk1"/>
              </a:buClr>
              <a:buSzPct val="100000"/>
              <a:buNone/>
            </a:pPr>
            <a:r>
              <a:t/>
            </a:r>
            <a:endParaRPr/>
          </a:p>
        </p:txBody>
      </p:sp>
      <p:sp>
        <p:nvSpPr>
          <p:cNvPr id="10449" name="Google Shape;10449;p149"/>
          <p:cNvSpPr txBox="1"/>
          <p:nvPr>
            <p:ph idx="2" type="body"/>
          </p:nvPr>
        </p:nvSpPr>
        <p:spPr>
          <a:xfrm>
            <a:off x="6096001" y="1938528"/>
            <a:ext cx="5928300" cy="459930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150000"/>
              </a:lnSpc>
              <a:spcBef>
                <a:spcPts val="0"/>
              </a:spcBef>
              <a:spcAft>
                <a:spcPts val="0"/>
              </a:spcAft>
              <a:buClr>
                <a:srgbClr val="383838"/>
              </a:buClr>
              <a:buSzPct val="100000"/>
              <a:buChar char="•"/>
            </a:pPr>
            <a:r>
              <a:rPr b="0" i="0" lang="en-US">
                <a:solidFill>
                  <a:srgbClr val="383838"/>
                </a:solidFill>
                <a:latin typeface="Inter"/>
                <a:ea typeface="Inter"/>
                <a:cs typeface="Inter"/>
                <a:sym typeface="Inter"/>
              </a:rPr>
              <a:t>Zero Frequency Problem: Feature present in Test data but not available in Training data</a:t>
            </a:r>
            <a:endParaRPr/>
          </a:p>
          <a:p>
            <a:pPr indent="-228600" lvl="0" marL="228600" rtl="0" algn="l">
              <a:lnSpc>
                <a:spcPct val="150000"/>
              </a:lnSpc>
              <a:spcBef>
                <a:spcPts val="1000"/>
              </a:spcBef>
              <a:spcAft>
                <a:spcPts val="0"/>
              </a:spcAft>
              <a:buClr>
                <a:schemeClr val="dk1"/>
              </a:buClr>
              <a:buSzPct val="100000"/>
              <a:buChar char="•"/>
            </a:pPr>
            <a:r>
              <a:rPr b="0" i="0" lang="en-US">
                <a:latin typeface="Inter"/>
                <a:ea typeface="Inter"/>
                <a:cs typeface="Inter"/>
                <a:sym typeface="Inter"/>
              </a:rPr>
              <a:t>Naïve Bayes </a:t>
            </a:r>
            <a:r>
              <a:rPr b="0" i="0" lang="en-US">
                <a:solidFill>
                  <a:srgbClr val="383838"/>
                </a:solidFill>
                <a:latin typeface="Inter"/>
                <a:ea typeface="Inter"/>
                <a:cs typeface="Inter"/>
                <a:sym typeface="Inter"/>
              </a:rPr>
              <a:t>is also known as a bad estimator, so the probability outputs from predict_proba should not be taken too seriously.</a:t>
            </a:r>
            <a:endParaRPr/>
          </a:p>
          <a:p>
            <a:pPr indent="-104140" lvl="0" marL="228600" rtl="0" algn="l">
              <a:lnSpc>
                <a:spcPct val="90000"/>
              </a:lnSpc>
              <a:spcBef>
                <a:spcPts val="1000"/>
              </a:spcBef>
              <a:spcAft>
                <a:spcPts val="0"/>
              </a:spcAft>
              <a:buClr>
                <a:schemeClr val="dk1"/>
              </a:buClr>
              <a:buSzPct val="100000"/>
              <a:buNone/>
            </a:pPr>
            <a:r>
              <a:t/>
            </a:r>
            <a:endParaRPr/>
          </a:p>
        </p:txBody>
      </p:sp>
      <p:sp>
        <p:nvSpPr>
          <p:cNvPr id="10450" name="Google Shape;10450;p149"/>
          <p:cNvSpPr txBox="1"/>
          <p:nvPr>
            <p:ph type="title"/>
          </p:nvPr>
        </p:nvSpPr>
        <p:spPr>
          <a:xfrm>
            <a:off x="758952" y="758952"/>
            <a:ext cx="11137500" cy="106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Pro’s                                &amp;          Con’s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59" name="Shape 9459"/>
        <p:cNvGrpSpPr/>
        <p:nvPr/>
      </p:nvGrpSpPr>
      <p:grpSpPr>
        <a:xfrm>
          <a:off x="0" y="0"/>
          <a:ext cx="0" cy="0"/>
          <a:chOff x="0" y="0"/>
          <a:chExt cx="0" cy="0"/>
        </a:xfrm>
      </p:grpSpPr>
      <p:sp>
        <p:nvSpPr>
          <p:cNvPr id="9460" name="Google Shape;9460;p33"/>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61" name="Google Shape;9461;p3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62" name="Google Shape;9462;p33"/>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63" name="Google Shape;9463;p33"/>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64" name="Google Shape;9464;p33"/>
          <p:cNvSpPr txBox="1"/>
          <p:nvPr>
            <p:ph type="title"/>
          </p:nvPr>
        </p:nvSpPr>
        <p:spPr>
          <a:xfrm>
            <a:off x="912567" y="2536679"/>
            <a:ext cx="5181300" cy="1098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Bayesian Method</a:t>
            </a:r>
            <a:endParaRPr/>
          </a:p>
        </p:txBody>
      </p:sp>
      <p:sp>
        <p:nvSpPr>
          <p:cNvPr id="9465" name="Google Shape;9465;p33"/>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sp>
        <p:nvSpPr>
          <p:cNvPr id="9466" name="Google Shape;9466;p33"/>
          <p:cNvSpPr/>
          <p:nvPr/>
        </p:nvSpPr>
        <p:spPr>
          <a:xfrm rot="10800000">
            <a:off x="6109939" y="685705"/>
            <a:ext cx="5391600" cy="5492100"/>
          </a:xfrm>
          <a:prstGeom prst="rect">
            <a:avLst/>
          </a:prstGeom>
          <a:solidFill>
            <a:schemeClr val="accent1">
              <a:alpha val="2000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Checkmark" id="9467" name="Google Shape;9467;p33"/>
          <p:cNvPicPr preferRelativeResize="0"/>
          <p:nvPr/>
        </p:nvPicPr>
        <p:blipFill rotWithShape="1">
          <a:blip r:embed="rId3">
            <a:alphaModFix/>
          </a:blip>
          <a:srcRect b="0" l="0" r="0" t="0"/>
          <a:stretch/>
        </p:blipFill>
        <p:spPr>
          <a:xfrm>
            <a:off x="6832230" y="1432821"/>
            <a:ext cx="4035283" cy="4035283"/>
          </a:xfrm>
          <a:prstGeom prst="rect">
            <a:avLst/>
          </a:prstGeom>
          <a:noFill/>
          <a:ln>
            <a:noFill/>
          </a:ln>
        </p:spPr>
      </p:pic>
      <p:cxnSp>
        <p:nvCxnSpPr>
          <p:cNvPr id="9468" name="Google Shape;9468;p33"/>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9469" name="Google Shape;9469;p33"/>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54" name="Shape 10454"/>
        <p:cNvGrpSpPr/>
        <p:nvPr/>
      </p:nvGrpSpPr>
      <p:grpSpPr>
        <a:xfrm>
          <a:off x="0" y="0"/>
          <a:ext cx="0" cy="0"/>
          <a:chOff x="0" y="0"/>
          <a:chExt cx="0" cy="0"/>
        </a:xfrm>
      </p:grpSpPr>
      <p:sp>
        <p:nvSpPr>
          <p:cNvPr id="10455" name="Google Shape;10455;p150"/>
          <p:cNvSpPr/>
          <p:nvPr/>
        </p:nvSpPr>
        <p:spPr>
          <a:xfrm>
            <a:off x="0" y="0"/>
            <a:ext cx="12192000" cy="6858000"/>
          </a:xfrm>
          <a:prstGeom prst="rect">
            <a:avLst/>
          </a:prstGeom>
          <a:solidFill>
            <a:srgbClr val="4E4E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56" name="Google Shape;10456;p150"/>
          <p:cNvSpPr/>
          <p:nvPr/>
        </p:nvSpPr>
        <p:spPr>
          <a:xfrm>
            <a:off x="6256866"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ghbj" id="10457" name="Google Shape;10457;p150"/>
          <p:cNvPicPr preferRelativeResize="0"/>
          <p:nvPr/>
        </p:nvPicPr>
        <p:blipFill rotWithShape="1">
          <a:blip r:embed="rId3">
            <a:alphaModFix/>
          </a:blip>
          <a:srcRect b="0" l="0" r="0" t="0"/>
          <a:stretch/>
        </p:blipFill>
        <p:spPr>
          <a:xfrm>
            <a:off x="6256865" y="480060"/>
            <a:ext cx="5458121" cy="5897880"/>
          </a:xfrm>
          <a:prstGeom prst="rect">
            <a:avLst/>
          </a:prstGeom>
          <a:noFill/>
          <a:ln>
            <a:noFill/>
          </a:ln>
        </p:spPr>
      </p:pic>
      <p:sp>
        <p:nvSpPr>
          <p:cNvPr id="10458" name="Google Shape;10458;p150"/>
          <p:cNvSpPr/>
          <p:nvPr/>
        </p:nvSpPr>
        <p:spPr>
          <a:xfrm>
            <a:off x="477012"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screenshot of a weather forecast&#10;&#10;Description automatically generated" id="10459" name="Google Shape;10459;p150"/>
          <p:cNvPicPr preferRelativeResize="0"/>
          <p:nvPr/>
        </p:nvPicPr>
        <p:blipFill rotWithShape="1">
          <a:blip r:embed="rId4">
            <a:alphaModFix/>
          </a:blip>
          <a:srcRect b="0" l="0" r="0" t="0"/>
          <a:stretch/>
        </p:blipFill>
        <p:spPr>
          <a:xfrm>
            <a:off x="477012" y="493368"/>
            <a:ext cx="5458121" cy="5884573"/>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3" name="Shape 10463"/>
        <p:cNvGrpSpPr/>
        <p:nvPr/>
      </p:nvGrpSpPr>
      <p:grpSpPr>
        <a:xfrm>
          <a:off x="0" y="0"/>
          <a:ext cx="0" cy="0"/>
          <a:chOff x="0" y="0"/>
          <a:chExt cx="0" cy="0"/>
        </a:xfrm>
      </p:grpSpPr>
      <p:sp>
        <p:nvSpPr>
          <p:cNvPr id="10464" name="Google Shape;10464;p151"/>
          <p:cNvSpPr/>
          <p:nvPr/>
        </p:nvSpPr>
        <p:spPr>
          <a:xfrm>
            <a:off x="0" y="0"/>
            <a:ext cx="11993400" cy="651600"/>
          </a:xfrm>
          <a:prstGeom prst="rect">
            <a:avLst/>
          </a:prstGeom>
          <a:solidFill>
            <a:schemeClr val="l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company wants to predict whether a customer will buy a product (Yes or No) based on two features: </a:t>
            </a:r>
            <a:r>
              <a:rPr b="1" lang="en-US" sz="1800">
                <a:solidFill>
                  <a:schemeClr val="dk1"/>
                </a:solidFill>
                <a:latin typeface="Arial"/>
                <a:ea typeface="Arial"/>
                <a:cs typeface="Arial"/>
                <a:sym typeface="Arial"/>
              </a:rPr>
              <a:t>Age (Young, Middle-aged, Senior)</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Income (Low, Medium, High)</a:t>
            </a:r>
            <a:r>
              <a:rPr lang="en-US" sz="1800">
                <a:solidFill>
                  <a:schemeClr val="dk1"/>
                </a:solidFill>
                <a:latin typeface="Arial"/>
                <a:ea typeface="Arial"/>
                <a:cs typeface="Arial"/>
                <a:sym typeface="Arial"/>
              </a:rPr>
              <a:t>.</a:t>
            </a:r>
            <a:endParaRPr/>
          </a:p>
        </p:txBody>
      </p:sp>
      <p:pic>
        <p:nvPicPr>
          <p:cNvPr id="10465" name="Google Shape;10465;p151"/>
          <p:cNvPicPr preferRelativeResize="0"/>
          <p:nvPr/>
        </p:nvPicPr>
        <p:blipFill rotWithShape="1">
          <a:blip r:embed="rId3">
            <a:alphaModFix/>
          </a:blip>
          <a:srcRect b="0" l="0" r="0" t="0"/>
          <a:stretch/>
        </p:blipFill>
        <p:spPr>
          <a:xfrm>
            <a:off x="2" y="651679"/>
            <a:ext cx="6401591" cy="2676899"/>
          </a:xfrm>
          <a:prstGeom prst="rect">
            <a:avLst/>
          </a:prstGeom>
          <a:noFill/>
          <a:ln>
            <a:noFill/>
          </a:ln>
        </p:spPr>
      </p:pic>
      <p:pic>
        <p:nvPicPr>
          <p:cNvPr id="10466" name="Google Shape;10466;p151"/>
          <p:cNvPicPr preferRelativeResize="0"/>
          <p:nvPr/>
        </p:nvPicPr>
        <p:blipFill rotWithShape="1">
          <a:blip r:embed="rId4">
            <a:alphaModFix/>
          </a:blip>
          <a:srcRect b="0" l="0" r="0" t="0"/>
          <a:stretch/>
        </p:blipFill>
        <p:spPr>
          <a:xfrm>
            <a:off x="0" y="3429000"/>
            <a:ext cx="6401593" cy="3429000"/>
          </a:xfrm>
          <a:prstGeom prst="rect">
            <a:avLst/>
          </a:prstGeom>
          <a:noFill/>
          <a:ln>
            <a:noFill/>
          </a:ln>
        </p:spPr>
      </p:pic>
      <p:pic>
        <p:nvPicPr>
          <p:cNvPr id="10467" name="Google Shape;10467;p151"/>
          <p:cNvPicPr preferRelativeResize="0"/>
          <p:nvPr/>
        </p:nvPicPr>
        <p:blipFill rotWithShape="1">
          <a:blip r:embed="rId5">
            <a:alphaModFix/>
          </a:blip>
          <a:srcRect b="0" l="0" r="0" t="0"/>
          <a:stretch/>
        </p:blipFill>
        <p:spPr>
          <a:xfrm>
            <a:off x="6401592" y="651680"/>
            <a:ext cx="5790407" cy="4635938"/>
          </a:xfrm>
          <a:prstGeom prst="rect">
            <a:avLst/>
          </a:prstGeom>
          <a:noFill/>
          <a:ln>
            <a:noFill/>
          </a:ln>
        </p:spPr>
      </p:pic>
      <p:pic>
        <p:nvPicPr>
          <p:cNvPr id="10468" name="Google Shape;10468;p151"/>
          <p:cNvPicPr preferRelativeResize="0"/>
          <p:nvPr/>
        </p:nvPicPr>
        <p:blipFill rotWithShape="1">
          <a:blip r:embed="rId6">
            <a:alphaModFix/>
          </a:blip>
          <a:srcRect b="0" l="0" r="0" t="0"/>
          <a:stretch/>
        </p:blipFill>
        <p:spPr>
          <a:xfrm>
            <a:off x="6401592" y="5287619"/>
            <a:ext cx="5790407" cy="157038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2" name="Shape 10472"/>
        <p:cNvGrpSpPr/>
        <p:nvPr/>
      </p:nvGrpSpPr>
      <p:grpSpPr>
        <a:xfrm>
          <a:off x="0" y="0"/>
          <a:ext cx="0" cy="0"/>
          <a:chOff x="0" y="0"/>
          <a:chExt cx="0" cy="0"/>
        </a:xfrm>
      </p:grpSpPr>
      <p:sp>
        <p:nvSpPr>
          <p:cNvPr id="10473" name="Google Shape;10473;p152"/>
          <p:cNvSpPr/>
          <p:nvPr/>
        </p:nvSpPr>
        <p:spPr>
          <a:xfrm>
            <a:off x="0" y="0"/>
            <a:ext cx="11993400" cy="651600"/>
          </a:xfrm>
          <a:prstGeom prst="rect">
            <a:avLst/>
          </a:prstGeom>
          <a:solidFill>
            <a:schemeClr val="l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 school wants to predict whether a student will </a:t>
            </a:r>
            <a:r>
              <a:rPr b="1" lang="en-US" sz="1800">
                <a:solidFill>
                  <a:schemeClr val="dk1"/>
                </a:solidFill>
                <a:latin typeface="Arial"/>
                <a:ea typeface="Arial"/>
                <a:cs typeface="Arial"/>
                <a:sym typeface="Arial"/>
              </a:rPr>
              <a:t>Pass</a:t>
            </a:r>
            <a:r>
              <a:rPr lang="en-US" sz="1800">
                <a:solidFill>
                  <a:schemeClr val="dk1"/>
                </a:solidFill>
                <a:latin typeface="Arial"/>
                <a:ea typeface="Arial"/>
                <a:cs typeface="Arial"/>
                <a:sym typeface="Arial"/>
              </a:rPr>
              <a:t> or </a:t>
            </a:r>
            <a:r>
              <a:rPr b="1" lang="en-US" sz="1800">
                <a:solidFill>
                  <a:schemeClr val="dk1"/>
                </a:solidFill>
                <a:latin typeface="Arial"/>
                <a:ea typeface="Arial"/>
                <a:cs typeface="Arial"/>
                <a:sym typeface="Arial"/>
              </a:rPr>
              <a:t>Fail</a:t>
            </a:r>
            <a:r>
              <a:rPr lang="en-US" sz="1800">
                <a:solidFill>
                  <a:schemeClr val="dk1"/>
                </a:solidFill>
                <a:latin typeface="Arial"/>
                <a:ea typeface="Arial"/>
                <a:cs typeface="Arial"/>
                <a:sym typeface="Arial"/>
              </a:rPr>
              <a:t> an exam based on two features: </a:t>
            </a:r>
            <a:r>
              <a:rPr b="1" lang="en-US" sz="1800">
                <a:solidFill>
                  <a:schemeClr val="dk1"/>
                </a:solidFill>
                <a:latin typeface="Arial"/>
                <a:ea typeface="Arial"/>
                <a:cs typeface="Arial"/>
                <a:sym typeface="Arial"/>
              </a:rPr>
              <a:t>Study Hours (Low, Medium, High)</a:t>
            </a:r>
            <a:r>
              <a:rPr lang="en-US" sz="1800">
                <a:solidFill>
                  <a:schemeClr val="dk1"/>
                </a:solidFill>
                <a:latin typeface="Arial"/>
                <a:ea typeface="Arial"/>
                <a:cs typeface="Arial"/>
                <a:sym typeface="Arial"/>
              </a:rPr>
              <a:t> and </a:t>
            </a:r>
            <a:r>
              <a:rPr b="1" lang="en-US" sz="1800">
                <a:solidFill>
                  <a:schemeClr val="dk1"/>
                </a:solidFill>
                <a:latin typeface="Arial"/>
                <a:ea typeface="Arial"/>
                <a:cs typeface="Arial"/>
                <a:sym typeface="Arial"/>
              </a:rPr>
              <a:t>Sleep Hours (Low, Medium, High)</a:t>
            </a:r>
            <a:r>
              <a:rPr lang="en-US" sz="1800">
                <a:solidFill>
                  <a:schemeClr val="dk1"/>
                </a:solidFill>
                <a:latin typeface="Arial"/>
                <a:ea typeface="Arial"/>
                <a:cs typeface="Arial"/>
                <a:sym typeface="Arial"/>
              </a:rPr>
              <a:t>.</a:t>
            </a:r>
            <a:endParaRPr/>
          </a:p>
        </p:txBody>
      </p:sp>
      <p:pic>
        <p:nvPicPr>
          <p:cNvPr id="10474" name="Google Shape;10474;p152"/>
          <p:cNvPicPr preferRelativeResize="0"/>
          <p:nvPr/>
        </p:nvPicPr>
        <p:blipFill rotWithShape="1">
          <a:blip r:embed="rId3">
            <a:alphaModFix/>
          </a:blip>
          <a:srcRect b="0" l="0" r="0" t="0"/>
          <a:stretch/>
        </p:blipFill>
        <p:spPr>
          <a:xfrm>
            <a:off x="1" y="780026"/>
            <a:ext cx="6241772" cy="2715004"/>
          </a:xfrm>
          <a:prstGeom prst="rect">
            <a:avLst/>
          </a:prstGeom>
          <a:noFill/>
          <a:ln>
            <a:noFill/>
          </a:ln>
        </p:spPr>
      </p:pic>
      <p:pic>
        <p:nvPicPr>
          <p:cNvPr id="10475" name="Google Shape;10475;p152"/>
          <p:cNvPicPr preferRelativeResize="0"/>
          <p:nvPr/>
        </p:nvPicPr>
        <p:blipFill rotWithShape="1">
          <a:blip r:embed="rId4">
            <a:alphaModFix/>
          </a:blip>
          <a:srcRect b="0" l="0" r="0" t="0"/>
          <a:stretch/>
        </p:blipFill>
        <p:spPr>
          <a:xfrm>
            <a:off x="155793" y="3837171"/>
            <a:ext cx="6085980" cy="2324424"/>
          </a:xfrm>
          <a:prstGeom prst="rect">
            <a:avLst/>
          </a:prstGeom>
          <a:noFill/>
          <a:ln>
            <a:noFill/>
          </a:ln>
        </p:spPr>
      </p:pic>
      <p:pic>
        <p:nvPicPr>
          <p:cNvPr id="10476" name="Google Shape;10476;p152"/>
          <p:cNvPicPr preferRelativeResize="0"/>
          <p:nvPr/>
        </p:nvPicPr>
        <p:blipFill rotWithShape="1">
          <a:blip r:embed="rId5">
            <a:alphaModFix/>
          </a:blip>
          <a:srcRect b="0" l="0" r="0" t="0"/>
          <a:stretch/>
        </p:blipFill>
        <p:spPr>
          <a:xfrm>
            <a:off x="6241774" y="780026"/>
            <a:ext cx="5864087" cy="597858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80" name="Shape 10480"/>
        <p:cNvGrpSpPr/>
        <p:nvPr/>
      </p:nvGrpSpPr>
      <p:grpSpPr>
        <a:xfrm>
          <a:off x="0" y="0"/>
          <a:ext cx="0" cy="0"/>
          <a:chOff x="0" y="0"/>
          <a:chExt cx="0" cy="0"/>
        </a:xfrm>
      </p:grpSpPr>
      <p:sp>
        <p:nvSpPr>
          <p:cNvPr id="10481" name="Google Shape;10481;p153"/>
          <p:cNvSpPr/>
          <p:nvPr/>
        </p:nvSpPr>
        <p:spPr>
          <a:xfrm>
            <a:off x="321564" y="320040"/>
            <a:ext cx="11548800" cy="6217800"/>
          </a:xfrm>
          <a:prstGeom prst="rect">
            <a:avLst/>
          </a:prstGeom>
          <a:solidFill>
            <a:schemeClr val="dk1">
              <a:alpha val="14900"/>
            </a:schemeClr>
          </a:solidFill>
          <a:ln cap="sq" cmpd="thinThick" w="127000">
            <a:solidFill>
              <a:schemeClr val="dk1">
                <a:alpha val="98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82" name="Google Shape;10482;p153"/>
          <p:cNvSpPr txBox="1"/>
          <p:nvPr>
            <p:ph type="title"/>
          </p:nvPr>
        </p:nvSpPr>
        <p:spPr>
          <a:xfrm>
            <a:off x="466725" y="449303"/>
            <a:ext cx="10515600" cy="65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lang="en-US" sz="3600">
                <a:solidFill>
                  <a:schemeClr val="dk1"/>
                </a:solidFill>
                <a:latin typeface="Play"/>
                <a:ea typeface="Play"/>
                <a:cs typeface="Play"/>
                <a:sym typeface="Play"/>
              </a:rPr>
              <a:t>Scenario Based Question</a:t>
            </a:r>
            <a:endParaRPr/>
          </a:p>
        </p:txBody>
      </p:sp>
      <p:sp>
        <p:nvSpPr>
          <p:cNvPr id="10483" name="Google Shape;10483;p153"/>
          <p:cNvSpPr txBox="1"/>
          <p:nvPr>
            <p:ph idx="1" type="body"/>
          </p:nvPr>
        </p:nvSpPr>
        <p:spPr>
          <a:xfrm>
            <a:off x="581025" y="1234164"/>
            <a:ext cx="5355000" cy="50523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Char char="•"/>
            </a:pPr>
            <a:r>
              <a:rPr b="1" lang="en-US" sz="1400"/>
              <a:t>Questions</a:t>
            </a:r>
            <a:r>
              <a:rPr lang="en-US" sz="1400"/>
              <a:t>: You are part of a team building a spam email detector for an email service provider. The goal is to classify emails as "Spam" or "Not Spam" using the Naive Bayes classifier.</a:t>
            </a:r>
            <a:endParaRPr/>
          </a:p>
          <a:p>
            <a:pPr indent="0" lvl="0" marL="0" rtl="0" algn="l">
              <a:lnSpc>
                <a:spcPct val="90000"/>
              </a:lnSpc>
              <a:spcBef>
                <a:spcPts val="1000"/>
              </a:spcBef>
              <a:spcAft>
                <a:spcPts val="0"/>
              </a:spcAft>
              <a:buClr>
                <a:schemeClr val="dk1"/>
              </a:buClr>
              <a:buSzPct val="100000"/>
              <a:buNone/>
            </a:pPr>
            <a:r>
              <a:rPr b="1" lang="en-US" sz="1400"/>
              <a:t>a) Explain how the Naive Bayes classifier can be applied to classify emails as spam or not spam. What type of features would you extract from the email data?</a:t>
            </a:r>
            <a:endParaRPr/>
          </a:p>
          <a:p>
            <a:pPr indent="0" lvl="0" marL="0" rtl="0" algn="l">
              <a:lnSpc>
                <a:spcPct val="90000"/>
              </a:lnSpc>
              <a:spcBef>
                <a:spcPts val="1000"/>
              </a:spcBef>
              <a:spcAft>
                <a:spcPts val="0"/>
              </a:spcAft>
              <a:buClr>
                <a:schemeClr val="dk1"/>
              </a:buClr>
              <a:buSzPct val="100000"/>
              <a:buNone/>
            </a:pPr>
            <a:r>
              <a:rPr b="1" lang="en-US" sz="1400"/>
              <a:t>b) In this case, what are the challenges associated with applying the Naive Bayes classifier to detect spam? How would you handle these challenges?</a:t>
            </a:r>
            <a:endParaRPr/>
          </a:p>
          <a:p>
            <a:pPr indent="0" lvl="0" marL="0" rtl="0" algn="l">
              <a:lnSpc>
                <a:spcPct val="90000"/>
              </a:lnSpc>
              <a:spcBef>
                <a:spcPts val="1000"/>
              </a:spcBef>
              <a:spcAft>
                <a:spcPts val="0"/>
              </a:spcAft>
              <a:buClr>
                <a:schemeClr val="dk1"/>
              </a:buClr>
              <a:buSzPct val="100000"/>
              <a:buNone/>
            </a:pPr>
            <a:r>
              <a:rPr b="1" lang="en-US" sz="1400"/>
              <a:t>c) How can you improve the performance of the Naive Bayes classifier for spam detection if it starts misclassifying certain emails?</a:t>
            </a:r>
            <a:endParaRPr/>
          </a:p>
          <a:p>
            <a:pPr indent="0" lvl="0" marL="0" rtl="0" algn="l">
              <a:lnSpc>
                <a:spcPct val="90000"/>
              </a:lnSpc>
              <a:spcBef>
                <a:spcPts val="1000"/>
              </a:spcBef>
              <a:spcAft>
                <a:spcPts val="0"/>
              </a:spcAft>
              <a:buClr>
                <a:schemeClr val="dk1"/>
              </a:buClr>
              <a:buSzPct val="100000"/>
              <a:buChar char="•"/>
            </a:pPr>
            <a:r>
              <a:rPr b="1" lang="en-US" sz="1400"/>
              <a:t>Answer:</a:t>
            </a:r>
            <a:endParaRPr/>
          </a:p>
          <a:p>
            <a:pPr indent="-228600" lvl="0" marL="228600" rtl="0" algn="l">
              <a:lnSpc>
                <a:spcPct val="90000"/>
              </a:lnSpc>
              <a:spcBef>
                <a:spcPts val="1000"/>
              </a:spcBef>
              <a:spcAft>
                <a:spcPts val="0"/>
              </a:spcAft>
              <a:buClr>
                <a:schemeClr val="dk1"/>
              </a:buClr>
              <a:buSzPct val="100000"/>
              <a:buChar char="•"/>
            </a:pPr>
            <a:r>
              <a:rPr b="1" lang="en-US" sz="1400"/>
              <a:t>a) Applying Naive Bayes to Spam Detection:</a:t>
            </a:r>
            <a:endParaRPr sz="1400"/>
          </a:p>
          <a:p>
            <a:pPr indent="0" lvl="0" marL="0" rtl="0" algn="l">
              <a:lnSpc>
                <a:spcPct val="90000"/>
              </a:lnSpc>
              <a:spcBef>
                <a:spcPts val="1000"/>
              </a:spcBef>
              <a:spcAft>
                <a:spcPts val="0"/>
              </a:spcAft>
              <a:buClr>
                <a:schemeClr val="dk1"/>
              </a:buClr>
              <a:buSzPct val="100000"/>
              <a:buNone/>
            </a:pPr>
            <a:r>
              <a:rPr b="1" lang="en-US" sz="1400"/>
              <a:t>Text Features:</a:t>
            </a:r>
            <a:r>
              <a:rPr lang="en-US" sz="1400"/>
              <a:t> Extract features such as the frequency of specific words, phrases, or symbols commonly found in spam (e.g., "free," "buy now," "win").</a:t>
            </a:r>
            <a:endParaRPr/>
          </a:p>
          <a:p>
            <a:pPr indent="0" lvl="0" marL="0" rtl="0" algn="l">
              <a:lnSpc>
                <a:spcPct val="90000"/>
              </a:lnSpc>
              <a:spcBef>
                <a:spcPts val="1000"/>
              </a:spcBef>
              <a:spcAft>
                <a:spcPts val="0"/>
              </a:spcAft>
              <a:buClr>
                <a:schemeClr val="dk1"/>
              </a:buClr>
              <a:buSzPct val="100000"/>
              <a:buNone/>
            </a:pPr>
            <a:r>
              <a:rPr b="1" lang="en-US" sz="1400"/>
              <a:t>Training:</a:t>
            </a:r>
            <a:r>
              <a:rPr lang="en-US" sz="1400"/>
              <a:t> Train the model using labeled emails, where each email is labeled as "Spam" or "Not Spam."</a:t>
            </a:r>
            <a:endParaRPr/>
          </a:p>
          <a:p>
            <a:pPr indent="0" lvl="0" marL="0" rtl="0" algn="l">
              <a:lnSpc>
                <a:spcPct val="90000"/>
              </a:lnSpc>
              <a:spcBef>
                <a:spcPts val="1000"/>
              </a:spcBef>
              <a:spcAft>
                <a:spcPts val="0"/>
              </a:spcAft>
              <a:buClr>
                <a:schemeClr val="dk1"/>
              </a:buClr>
              <a:buSzPct val="100000"/>
              <a:buNone/>
            </a:pPr>
            <a:r>
              <a:rPr b="1" lang="en-US" sz="1400"/>
              <a:t>Probabilities:</a:t>
            </a:r>
            <a:r>
              <a:rPr lang="en-US" sz="1400"/>
              <a:t> The classifier computes the probability of an email being spam based on the occurrence of certain words. For each new email, it calculates the likelihood that the email belongs to each class (spam or not spam) and selects the one with the highest probability.</a:t>
            </a:r>
            <a:endParaRPr/>
          </a:p>
          <a:p>
            <a:pPr indent="58737" lvl="0" marL="0" rtl="0" algn="l">
              <a:lnSpc>
                <a:spcPct val="90000"/>
              </a:lnSpc>
              <a:spcBef>
                <a:spcPts val="1000"/>
              </a:spcBef>
              <a:spcAft>
                <a:spcPts val="0"/>
              </a:spcAft>
              <a:buClr>
                <a:schemeClr val="dk1"/>
              </a:buClr>
              <a:buSzPct val="100000"/>
              <a:buNone/>
            </a:pPr>
            <a:r>
              <a:t/>
            </a:r>
            <a:endParaRPr b="1" sz="1000"/>
          </a:p>
        </p:txBody>
      </p:sp>
      <p:sp>
        <p:nvSpPr>
          <p:cNvPr id="10484" name="Google Shape;10484;p153"/>
          <p:cNvSpPr txBox="1"/>
          <p:nvPr/>
        </p:nvSpPr>
        <p:spPr>
          <a:xfrm>
            <a:off x="6096000" y="1234164"/>
            <a:ext cx="5619900" cy="50523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chemeClr val="dk1"/>
              </a:buClr>
              <a:buSzPct val="100000"/>
              <a:buFont typeface="Arial"/>
              <a:buChar char="•"/>
            </a:pPr>
            <a:r>
              <a:rPr b="1" lang="en-US" sz="1400">
                <a:solidFill>
                  <a:schemeClr val="dk1"/>
                </a:solidFill>
                <a:latin typeface="Arial"/>
                <a:ea typeface="Arial"/>
                <a:cs typeface="Arial"/>
                <a:sym typeface="Arial"/>
              </a:rPr>
              <a:t>b) Challenges:</a:t>
            </a:r>
            <a:endParaRPr sz="1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Word Context:</a:t>
            </a:r>
            <a:r>
              <a:rPr lang="en-US" sz="1400">
                <a:solidFill>
                  <a:schemeClr val="dk1"/>
                </a:solidFill>
                <a:latin typeface="Arial"/>
                <a:ea typeface="Arial"/>
                <a:cs typeface="Arial"/>
                <a:sym typeface="Arial"/>
              </a:rPr>
              <a:t> Words used in spam emails can also appear in non-spam emails, leading to potential misclassification.</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Changing Patterns:</a:t>
            </a:r>
            <a:r>
              <a:rPr lang="en-US" sz="1400">
                <a:solidFill>
                  <a:schemeClr val="dk1"/>
                </a:solidFill>
                <a:latin typeface="Arial"/>
                <a:ea typeface="Arial"/>
                <a:cs typeface="Arial"/>
                <a:sym typeface="Arial"/>
              </a:rPr>
              <a:t> Spammers may frequently change their tactics, using new words and structures.</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Handling Rare Words:</a:t>
            </a:r>
            <a:r>
              <a:rPr lang="en-US" sz="1400">
                <a:solidFill>
                  <a:schemeClr val="dk1"/>
                </a:solidFill>
                <a:latin typeface="Arial"/>
                <a:ea typeface="Arial"/>
                <a:cs typeface="Arial"/>
                <a:sym typeface="Arial"/>
              </a:rPr>
              <a:t> Words that are rare in the training set may not provide strong evidence for classification.</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Handling Challenges:</a:t>
            </a:r>
            <a:endParaRPr sz="1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Update Model Regularly:</a:t>
            </a:r>
            <a:r>
              <a:rPr lang="en-US" sz="1400">
                <a:solidFill>
                  <a:schemeClr val="dk1"/>
                </a:solidFill>
                <a:latin typeface="Arial"/>
                <a:ea typeface="Arial"/>
                <a:cs typeface="Arial"/>
                <a:sym typeface="Arial"/>
              </a:rPr>
              <a:t> Continuously update the model with recent data to capture new spam patterns.</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Smoothing Techniques:</a:t>
            </a:r>
            <a:r>
              <a:rPr lang="en-US" sz="1400">
                <a:solidFill>
                  <a:schemeClr val="dk1"/>
                </a:solidFill>
                <a:latin typeface="Arial"/>
                <a:ea typeface="Arial"/>
                <a:cs typeface="Arial"/>
                <a:sym typeface="Arial"/>
              </a:rPr>
              <a:t> Apply Laplace smoothing to handle unseen or rare words.</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Feature Selection:</a:t>
            </a:r>
            <a:r>
              <a:rPr lang="en-US" sz="1400">
                <a:solidFill>
                  <a:schemeClr val="dk1"/>
                </a:solidFill>
                <a:latin typeface="Arial"/>
                <a:ea typeface="Arial"/>
                <a:cs typeface="Arial"/>
                <a:sym typeface="Arial"/>
              </a:rPr>
              <a:t> Focus on features that strongly distinguish between spam and not spam (e.g., unusual word combinations).</a:t>
            </a:r>
            <a:endParaRPr/>
          </a:p>
          <a:p>
            <a:pPr indent="-228600" lvl="0" marL="228600" marR="0" rtl="0" algn="l">
              <a:lnSpc>
                <a:spcPct val="90000"/>
              </a:lnSpc>
              <a:spcBef>
                <a:spcPts val="1000"/>
              </a:spcBef>
              <a:spcAft>
                <a:spcPts val="0"/>
              </a:spcAft>
              <a:buClr>
                <a:schemeClr val="dk1"/>
              </a:buClr>
              <a:buSzPct val="100000"/>
              <a:buFont typeface="Arial"/>
              <a:buChar char="•"/>
            </a:pPr>
            <a:r>
              <a:rPr b="1" lang="en-US" sz="1400">
                <a:solidFill>
                  <a:schemeClr val="dk1"/>
                </a:solidFill>
                <a:latin typeface="Arial"/>
                <a:ea typeface="Arial"/>
                <a:cs typeface="Arial"/>
                <a:sym typeface="Arial"/>
              </a:rPr>
              <a:t>c) Improving Performance:</a:t>
            </a:r>
            <a:endParaRPr sz="1400">
              <a:solidFill>
                <a:schemeClr val="dk1"/>
              </a:solidFill>
              <a:latin typeface="Arial"/>
              <a:ea typeface="Arial"/>
              <a:cs typeface="Arial"/>
              <a:sym typeface="Arial"/>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Use Bi-Grams:</a:t>
            </a:r>
            <a:r>
              <a:rPr lang="en-US" sz="1400">
                <a:solidFill>
                  <a:schemeClr val="dk1"/>
                </a:solidFill>
                <a:latin typeface="Arial"/>
                <a:ea typeface="Arial"/>
                <a:cs typeface="Arial"/>
                <a:sym typeface="Arial"/>
              </a:rPr>
              <a:t> Instead of individual words, consider pairs of words (bi-grams) to capture important word sequences (e.g., "win now").</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Filter Common Words:</a:t>
            </a:r>
            <a:r>
              <a:rPr lang="en-US" sz="1400">
                <a:solidFill>
                  <a:schemeClr val="dk1"/>
                </a:solidFill>
                <a:latin typeface="Arial"/>
                <a:ea typeface="Arial"/>
                <a:cs typeface="Arial"/>
                <a:sym typeface="Arial"/>
              </a:rPr>
              <a:t> Remove common but uninformative words like "and" or "the" using stopword removal.</a:t>
            </a:r>
            <a:endParaRPr/>
          </a:p>
          <a:p>
            <a:pPr indent="0" lvl="0" marL="0" marR="0" rtl="0" algn="l">
              <a:lnSpc>
                <a:spcPct val="90000"/>
              </a:lnSpc>
              <a:spcBef>
                <a:spcPts val="1000"/>
              </a:spcBef>
              <a:spcAft>
                <a:spcPts val="0"/>
              </a:spcAft>
              <a:buClr>
                <a:schemeClr val="dk1"/>
              </a:buClr>
              <a:buSzPct val="100000"/>
              <a:buFont typeface="Arial"/>
              <a:buNone/>
            </a:pPr>
            <a:r>
              <a:rPr b="1" lang="en-US" sz="1400">
                <a:solidFill>
                  <a:schemeClr val="dk1"/>
                </a:solidFill>
                <a:latin typeface="Arial"/>
                <a:ea typeface="Arial"/>
                <a:cs typeface="Arial"/>
                <a:sym typeface="Arial"/>
              </a:rPr>
              <a:t>Regularization:</a:t>
            </a:r>
            <a:r>
              <a:rPr lang="en-US" sz="1400">
                <a:solidFill>
                  <a:schemeClr val="dk1"/>
                </a:solidFill>
                <a:latin typeface="Arial"/>
                <a:ea typeface="Arial"/>
                <a:cs typeface="Arial"/>
                <a:sym typeface="Arial"/>
              </a:rPr>
              <a:t> Penalize certain features that might cause overfitting, like specific keywords that are over-represented in training but not indicative in general.</a:t>
            </a:r>
            <a:endParaRPr/>
          </a:p>
          <a:p>
            <a:pPr indent="-146367" lvl="0" marL="228600" marR="0" rtl="0" algn="l">
              <a:lnSpc>
                <a:spcPct val="90000"/>
              </a:lnSpc>
              <a:spcBef>
                <a:spcPts val="1000"/>
              </a:spcBef>
              <a:spcAft>
                <a:spcPts val="0"/>
              </a:spcAft>
              <a:buClr>
                <a:schemeClr val="dk1"/>
              </a:buClr>
              <a:buSzPct val="100000"/>
              <a:buFont typeface="Arial"/>
              <a:buNone/>
            </a:pPr>
            <a:r>
              <a:t/>
            </a:r>
            <a:endParaRPr sz="1400">
              <a:solidFill>
                <a:schemeClr val="dk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88" name="Shape 10488"/>
        <p:cNvGrpSpPr/>
        <p:nvPr/>
      </p:nvGrpSpPr>
      <p:grpSpPr>
        <a:xfrm>
          <a:off x="0" y="0"/>
          <a:ext cx="0" cy="0"/>
          <a:chOff x="0" y="0"/>
          <a:chExt cx="0" cy="0"/>
        </a:xfrm>
      </p:grpSpPr>
      <p:sp>
        <p:nvSpPr>
          <p:cNvPr id="10489" name="Google Shape;10489;p15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90" name="Google Shape;10490;p154"/>
          <p:cNvSpPr/>
          <p:nvPr/>
        </p:nvSpPr>
        <p:spPr>
          <a:xfrm>
            <a:off x="558209" y="0"/>
            <a:ext cx="11167500" cy="2018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91" name="Google Shape;10491;p154"/>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92" name="Google Shape;10492;p15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Support Vector Machine </a:t>
            </a:r>
            <a:endParaRPr/>
          </a:p>
        </p:txBody>
      </p:sp>
      <p:sp>
        <p:nvSpPr>
          <p:cNvPr id="10493" name="Google Shape;10493;p154"/>
          <p:cNvSpPr/>
          <p:nvPr/>
        </p:nvSpPr>
        <p:spPr>
          <a:xfrm>
            <a:off x="498834" y="758952"/>
            <a:ext cx="1281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94" name="Google Shape;10494;p154"/>
          <p:cNvSpPr txBox="1"/>
          <p:nvPr>
            <p:ph idx="1" type="body"/>
          </p:nvPr>
        </p:nvSpPr>
        <p:spPr>
          <a:xfrm>
            <a:off x="1115568" y="2481943"/>
            <a:ext cx="10168200" cy="3695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A Support Vector Machine (SVM) is a supervised machine learning algorithm primarily used for classification tasks, but it can also be employed for regression and outlier detection. The core idea behind SVM is to find the optimal boundary (or hyperplane) that best separates data points of different classes in a high-dimensional space.</a:t>
            </a:r>
            <a:endParaRPr/>
          </a:p>
          <a:p>
            <a:pPr indent="-228600" lvl="0" marL="228600" rtl="0" algn="l">
              <a:lnSpc>
                <a:spcPct val="90000"/>
              </a:lnSpc>
              <a:spcBef>
                <a:spcPts val="1000"/>
              </a:spcBef>
              <a:spcAft>
                <a:spcPts val="0"/>
              </a:spcAft>
              <a:buClr>
                <a:schemeClr val="dk1"/>
              </a:buClr>
              <a:buSzPts val="2000"/>
              <a:buChar char="•"/>
            </a:pPr>
            <a:r>
              <a:rPr b="1" lang="en-US" sz="2000"/>
              <a:t>Hard Margin: </a:t>
            </a:r>
            <a:r>
              <a:rPr lang="en-US" sz="2000"/>
              <a:t>A hard margin refers to the maximum-margin hyperplane that perfectly separates the data points of different classes without any misclassifications.</a:t>
            </a:r>
            <a:endParaRPr/>
          </a:p>
          <a:p>
            <a:pPr indent="-228600" lvl="0" marL="228600" rtl="0" algn="l">
              <a:lnSpc>
                <a:spcPct val="90000"/>
              </a:lnSpc>
              <a:spcBef>
                <a:spcPts val="1000"/>
              </a:spcBef>
              <a:spcAft>
                <a:spcPts val="0"/>
              </a:spcAft>
              <a:buClr>
                <a:schemeClr val="dk1"/>
              </a:buClr>
              <a:buSzPts val="2000"/>
              <a:buChar char="•"/>
            </a:pPr>
            <a:r>
              <a:rPr b="1" lang="en-US" sz="2000"/>
              <a:t>Soft Margin: </a:t>
            </a:r>
            <a:r>
              <a:rPr lang="en-US" sz="2000"/>
              <a:t>When data contains outliers or is not perfectly separable, SVM uses the soft margin technique. This method introduces a slack variable for each data point to allow some misclassifications while balancing between maximizing the margin and minimizing violations.</a:t>
            </a:r>
            <a:endParaRPr sz="20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98" name="Shape 10498"/>
        <p:cNvGrpSpPr/>
        <p:nvPr/>
      </p:nvGrpSpPr>
      <p:grpSpPr>
        <a:xfrm>
          <a:off x="0" y="0"/>
          <a:ext cx="0" cy="0"/>
          <a:chOff x="0" y="0"/>
          <a:chExt cx="0" cy="0"/>
        </a:xfrm>
      </p:grpSpPr>
      <p:sp>
        <p:nvSpPr>
          <p:cNvPr id="10499" name="Google Shape;10499;p155"/>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0" name="Google Shape;10500;p155"/>
          <p:cNvSpPr/>
          <p:nvPr/>
        </p:nvSpPr>
        <p:spPr>
          <a:xfrm>
            <a:off x="0" y="0"/>
            <a:ext cx="2013600"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1" name="Google Shape;10501;p155"/>
          <p:cNvSpPr/>
          <p:nvPr>
            <p:ph type="title"/>
          </p:nvPr>
        </p:nvSpPr>
        <p:spPr>
          <a:xfrm>
            <a:off x="640080" y="2074363"/>
            <a:ext cx="2752500" cy="27093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Play"/>
              <a:buNone/>
            </a:pPr>
            <a:r>
              <a:rPr lang="en-US" sz="2600">
                <a:solidFill>
                  <a:srgbClr val="FFFFFF"/>
                </a:solidFill>
                <a:latin typeface="Play"/>
                <a:ea typeface="Play"/>
                <a:cs typeface="Play"/>
                <a:sym typeface="Play"/>
              </a:rPr>
              <a:t>Support Vector Machine </a:t>
            </a:r>
            <a:endParaRPr/>
          </a:p>
        </p:txBody>
      </p:sp>
      <p:pic>
        <p:nvPicPr>
          <p:cNvPr descr="Support Vector Machine Algorithm" id="10502" name="Google Shape;10502;p155"/>
          <p:cNvPicPr preferRelativeResize="0"/>
          <p:nvPr>
            <p:ph idx="1" type="body"/>
          </p:nvPr>
        </p:nvPicPr>
        <p:blipFill rotWithShape="1">
          <a:blip r:embed="rId3">
            <a:alphaModFix/>
          </a:blip>
          <a:srcRect b="0" l="0" r="685" t="0"/>
          <a:stretch/>
        </p:blipFill>
        <p:spPr>
          <a:xfrm>
            <a:off x="4038600" y="1014737"/>
            <a:ext cx="7188300" cy="48252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06" name="Shape 10506"/>
        <p:cNvGrpSpPr/>
        <p:nvPr/>
      </p:nvGrpSpPr>
      <p:grpSpPr>
        <a:xfrm>
          <a:off x="0" y="0"/>
          <a:ext cx="0" cy="0"/>
          <a:chOff x="0" y="0"/>
          <a:chExt cx="0" cy="0"/>
        </a:xfrm>
      </p:grpSpPr>
      <p:sp>
        <p:nvSpPr>
          <p:cNvPr id="10507" name="Google Shape;10507;p15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8" name="Google Shape;10508;p156"/>
          <p:cNvSpPr/>
          <p:nvPr/>
        </p:nvSpPr>
        <p:spPr>
          <a:xfrm>
            <a:off x="1903615" y="221673"/>
            <a:ext cx="8384700" cy="1332600"/>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5C5">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09" name="Google Shape;10509;p156"/>
          <p:cNvSpPr txBox="1"/>
          <p:nvPr>
            <p:ph type="title"/>
          </p:nvPr>
        </p:nvSpPr>
        <p:spPr>
          <a:xfrm>
            <a:off x="2103121" y="310343"/>
            <a:ext cx="7985700" cy="868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Play"/>
              <a:buNone/>
            </a:pPr>
            <a:r>
              <a:rPr lang="en-US" sz="4000"/>
              <a:t>Identify Right Hyper Plane</a:t>
            </a:r>
            <a:endParaRPr/>
          </a:p>
        </p:txBody>
      </p:sp>
      <p:sp>
        <p:nvSpPr>
          <p:cNvPr id="10510" name="Google Shape;10510;p156"/>
          <p:cNvSpPr/>
          <p:nvPr/>
        </p:nvSpPr>
        <p:spPr>
          <a:xfrm>
            <a:off x="2483110" y="1211407"/>
            <a:ext cx="7225800" cy="685800"/>
          </a:xfrm>
          <a:prstGeom prst="roundRect">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venir"/>
              <a:ea typeface="Avenir"/>
              <a:cs typeface="Avenir"/>
              <a:sym typeface="Avenir"/>
            </a:endParaRPr>
          </a:p>
        </p:txBody>
      </p:sp>
      <p:pic>
        <p:nvPicPr>
          <p:cNvPr descr="Identify the right hyper-plane (Scenario-2) " id="10511" name="Google Shape;10511;p156"/>
          <p:cNvPicPr preferRelativeResize="0"/>
          <p:nvPr/>
        </p:nvPicPr>
        <p:blipFill rotWithShape="1">
          <a:blip r:embed="rId3">
            <a:alphaModFix/>
          </a:blip>
          <a:srcRect b="0" l="0" r="0" t="0"/>
          <a:stretch/>
        </p:blipFill>
        <p:spPr>
          <a:xfrm>
            <a:off x="385572" y="2145154"/>
            <a:ext cx="5596129" cy="4085172"/>
          </a:xfrm>
          <a:prstGeom prst="rect">
            <a:avLst/>
          </a:prstGeom>
          <a:noFill/>
          <a:ln>
            <a:noFill/>
          </a:ln>
        </p:spPr>
      </p:pic>
      <p:pic>
        <p:nvPicPr>
          <p:cNvPr descr="three hyper planes_1 | svm" id="10512" name="Google Shape;10512;p156"/>
          <p:cNvPicPr preferRelativeResize="0"/>
          <p:nvPr>
            <p:ph idx="1" type="body"/>
          </p:nvPr>
        </p:nvPicPr>
        <p:blipFill rotWithShape="1">
          <a:blip r:embed="rId4">
            <a:alphaModFix/>
          </a:blip>
          <a:srcRect b="0" l="0" r="0" t="0"/>
          <a:stretch/>
        </p:blipFill>
        <p:spPr>
          <a:xfrm>
            <a:off x="6210302" y="2208110"/>
            <a:ext cx="5596200" cy="3959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6" name="Shape 10516"/>
        <p:cNvGrpSpPr/>
        <p:nvPr/>
      </p:nvGrpSpPr>
      <p:grpSpPr>
        <a:xfrm>
          <a:off x="0" y="0"/>
          <a:ext cx="0" cy="0"/>
          <a:chOff x="0" y="0"/>
          <a:chExt cx="0" cy="0"/>
        </a:xfrm>
      </p:grpSpPr>
      <p:sp>
        <p:nvSpPr>
          <p:cNvPr id="10517" name="Google Shape;10517;p1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Non-Linear SVM</a:t>
            </a:r>
            <a:endParaRPr/>
          </a:p>
        </p:txBody>
      </p:sp>
      <p:pic>
        <p:nvPicPr>
          <p:cNvPr descr="linear hyper plane | svm" id="10518" name="Google Shape;10518;p157"/>
          <p:cNvPicPr preferRelativeResize="0"/>
          <p:nvPr/>
        </p:nvPicPr>
        <p:blipFill rotWithShape="1">
          <a:blip r:embed="rId3">
            <a:alphaModFix/>
          </a:blip>
          <a:srcRect b="0" l="0" r="0" t="0"/>
          <a:stretch/>
        </p:blipFill>
        <p:spPr>
          <a:xfrm>
            <a:off x="152400" y="1690688"/>
            <a:ext cx="4143375" cy="3581561"/>
          </a:xfrm>
          <a:prstGeom prst="rect">
            <a:avLst/>
          </a:prstGeom>
          <a:noFill/>
          <a:ln>
            <a:noFill/>
          </a:ln>
        </p:spPr>
      </p:pic>
      <p:pic>
        <p:nvPicPr>
          <p:cNvPr descr="SVM_9" id="10519" name="Google Shape;10519;p157"/>
          <p:cNvPicPr preferRelativeResize="0"/>
          <p:nvPr/>
        </p:nvPicPr>
        <p:blipFill rotWithShape="1">
          <a:blip r:embed="rId4">
            <a:alphaModFix/>
          </a:blip>
          <a:srcRect b="0" l="0" r="0" t="0"/>
          <a:stretch/>
        </p:blipFill>
        <p:spPr>
          <a:xfrm>
            <a:off x="4085642" y="2595400"/>
            <a:ext cx="4020716" cy="3429162"/>
          </a:xfrm>
          <a:prstGeom prst="rect">
            <a:avLst/>
          </a:prstGeom>
          <a:noFill/>
          <a:ln>
            <a:noFill/>
          </a:ln>
        </p:spPr>
      </p:pic>
      <p:pic>
        <p:nvPicPr>
          <p:cNvPr descr="svm" id="10520" name="Google Shape;10520;p157"/>
          <p:cNvPicPr preferRelativeResize="0"/>
          <p:nvPr/>
        </p:nvPicPr>
        <p:blipFill rotWithShape="1">
          <a:blip r:embed="rId5">
            <a:alphaModFix/>
          </a:blip>
          <a:srcRect b="0" l="0" r="0" t="0"/>
          <a:stretch/>
        </p:blipFill>
        <p:spPr>
          <a:xfrm>
            <a:off x="8010344" y="1690688"/>
            <a:ext cx="4029256" cy="3581561"/>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24" name="Shape 10524"/>
        <p:cNvGrpSpPr/>
        <p:nvPr/>
      </p:nvGrpSpPr>
      <p:grpSpPr>
        <a:xfrm>
          <a:off x="0" y="0"/>
          <a:ext cx="0" cy="0"/>
          <a:chOff x="0" y="0"/>
          <a:chExt cx="0" cy="0"/>
        </a:xfrm>
      </p:grpSpPr>
      <p:sp>
        <p:nvSpPr>
          <p:cNvPr id="10525" name="Google Shape;10525;p1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26" name="Google Shape;10526;p158"/>
          <p:cNvSpPr/>
          <p:nvPr/>
        </p:nvSpPr>
        <p:spPr>
          <a:xfrm>
            <a:off x="558209" y="0"/>
            <a:ext cx="11167500" cy="2018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27" name="Google Shape;10527;p158"/>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28" name="Google Shape;10528;p158"/>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Kernels in SVM</a:t>
            </a:r>
            <a:endParaRPr/>
          </a:p>
        </p:txBody>
      </p:sp>
      <p:sp>
        <p:nvSpPr>
          <p:cNvPr id="10529" name="Google Shape;10529;p158"/>
          <p:cNvSpPr/>
          <p:nvPr/>
        </p:nvSpPr>
        <p:spPr>
          <a:xfrm>
            <a:off x="498834" y="758952"/>
            <a:ext cx="128100" cy="704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530" name="Google Shape;10530;p158"/>
          <p:cNvSpPr txBox="1"/>
          <p:nvPr>
            <p:ph idx="1" type="body"/>
          </p:nvPr>
        </p:nvSpPr>
        <p:spPr>
          <a:xfrm>
            <a:off x="1115568" y="2276856"/>
            <a:ext cx="10168200" cy="3900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0" i="0" lang="en-US" sz="2200">
                <a:latin typeface="Inter"/>
                <a:ea typeface="Inter"/>
                <a:cs typeface="Inter"/>
                <a:sym typeface="Inter"/>
              </a:rPr>
              <a:t>the SVM  algorithm has a technique called the </a:t>
            </a:r>
            <a:r>
              <a:rPr b="1" i="0" lang="en-US" sz="2200" u="sng">
                <a:solidFill>
                  <a:schemeClr val="hlink"/>
                </a:solidFill>
                <a:latin typeface="Inter"/>
                <a:ea typeface="Inter"/>
                <a:cs typeface="Inter"/>
                <a:sym typeface="Inter"/>
                <a:hlinkClick r:id="rId3"/>
              </a:rPr>
              <a:t>kernel</a:t>
            </a:r>
            <a:r>
              <a:rPr b="1" i="0" lang="en-US" sz="2200">
                <a:latin typeface="Inter"/>
                <a:ea typeface="Inter"/>
                <a:cs typeface="Inter"/>
                <a:sym typeface="Inter"/>
              </a:rPr>
              <a:t> trick</a:t>
            </a:r>
            <a:r>
              <a:rPr b="0" i="0" lang="en-US" sz="2200">
                <a:latin typeface="Inter"/>
                <a:ea typeface="Inter"/>
                <a:cs typeface="Inter"/>
                <a:sym typeface="Inter"/>
              </a:rPr>
              <a:t>. The SVM kernel transforms low-dimensional input space to a higher dimensional space, making non-separable problems separable, useful for non-linear data separation by applying complex data transformations based on labels.</a:t>
            </a:r>
            <a:endParaRPr/>
          </a:p>
          <a:p>
            <a:pPr indent="-228600" lvl="0" marL="228600" rtl="0" algn="l">
              <a:lnSpc>
                <a:spcPct val="90000"/>
              </a:lnSpc>
              <a:spcBef>
                <a:spcPts val="1000"/>
              </a:spcBef>
              <a:spcAft>
                <a:spcPts val="0"/>
              </a:spcAft>
              <a:buClr>
                <a:schemeClr val="dk1"/>
              </a:buClr>
              <a:buSzPts val="2200"/>
              <a:buChar char="•"/>
            </a:pPr>
            <a:r>
              <a:rPr b="0" i="0" lang="en-US" sz="2200">
                <a:latin typeface="Inter"/>
                <a:ea typeface="Inter"/>
                <a:cs typeface="Inter"/>
                <a:sym typeface="Inter"/>
              </a:rPr>
              <a:t>Linear Kernel</a:t>
            </a:r>
            <a:endParaRPr/>
          </a:p>
          <a:p>
            <a:pPr indent="-228600" lvl="0" marL="228600" rtl="0" algn="l">
              <a:lnSpc>
                <a:spcPct val="90000"/>
              </a:lnSpc>
              <a:spcBef>
                <a:spcPts val="1000"/>
              </a:spcBef>
              <a:spcAft>
                <a:spcPts val="0"/>
              </a:spcAft>
              <a:buClr>
                <a:schemeClr val="dk1"/>
              </a:buClr>
              <a:buSzPts val="2200"/>
              <a:buChar char="•"/>
            </a:pPr>
            <a:r>
              <a:rPr b="0" i="0" lang="en-US" sz="2200">
                <a:latin typeface="Inter"/>
                <a:ea typeface="Inter"/>
                <a:cs typeface="Inter"/>
                <a:sym typeface="Inter"/>
              </a:rPr>
              <a:t>Polynomial Kernel</a:t>
            </a:r>
            <a:endParaRPr/>
          </a:p>
          <a:p>
            <a:pPr indent="-228600" lvl="0" marL="228600" rtl="0" algn="l">
              <a:lnSpc>
                <a:spcPct val="90000"/>
              </a:lnSpc>
              <a:spcBef>
                <a:spcPts val="1000"/>
              </a:spcBef>
              <a:spcAft>
                <a:spcPts val="0"/>
              </a:spcAft>
              <a:buClr>
                <a:schemeClr val="dk1"/>
              </a:buClr>
              <a:buSzPts val="2200"/>
              <a:buChar char="•"/>
            </a:pPr>
            <a:r>
              <a:rPr b="0" i="0" lang="en-US" sz="2200">
                <a:latin typeface="Inter"/>
                <a:ea typeface="Inter"/>
                <a:cs typeface="Inter"/>
                <a:sym typeface="Inter"/>
              </a:rPr>
              <a:t>Radial Basis Function (RBF) Kernel / Gaussian Kernel</a:t>
            </a:r>
            <a:endParaRPr/>
          </a:p>
          <a:p>
            <a:pPr indent="-228600" lvl="0" marL="228600" rtl="0" algn="l">
              <a:lnSpc>
                <a:spcPct val="90000"/>
              </a:lnSpc>
              <a:spcBef>
                <a:spcPts val="1000"/>
              </a:spcBef>
              <a:spcAft>
                <a:spcPts val="0"/>
              </a:spcAft>
              <a:buClr>
                <a:schemeClr val="dk1"/>
              </a:buClr>
              <a:buSzPts val="2200"/>
              <a:buChar char="•"/>
            </a:pPr>
            <a:r>
              <a:rPr b="0" i="0" lang="en-US" sz="2200">
                <a:latin typeface="Inter"/>
                <a:ea typeface="Inter"/>
                <a:cs typeface="Inter"/>
                <a:sym typeface="Inter"/>
              </a:rPr>
              <a:t>Sigmoid Kernel</a:t>
            </a:r>
            <a:br>
              <a:rPr lang="en-US" sz="2200"/>
            </a:br>
            <a:br>
              <a:rPr lang="en-US" sz="2200"/>
            </a:br>
            <a:endParaRPr b="0" i="0" sz="2200">
              <a:latin typeface="Inter"/>
              <a:ea typeface="Inter"/>
              <a:cs typeface="Inter"/>
              <a:sym typeface="Inte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34" name="Shape 10534"/>
        <p:cNvGrpSpPr/>
        <p:nvPr/>
      </p:nvGrpSpPr>
      <p:grpSpPr>
        <a:xfrm>
          <a:off x="0" y="0"/>
          <a:ext cx="0" cy="0"/>
          <a:chOff x="0" y="0"/>
          <a:chExt cx="0" cy="0"/>
        </a:xfrm>
      </p:grpSpPr>
      <p:sp>
        <p:nvSpPr>
          <p:cNvPr id="10535" name="Google Shape;10535;p159"/>
          <p:cNvSpPr/>
          <p:nvPr/>
        </p:nvSpPr>
        <p:spPr>
          <a:xfrm>
            <a:off x="0" y="-11256"/>
            <a:ext cx="12192000" cy="6869400"/>
          </a:xfrm>
          <a:prstGeom prst="rect">
            <a:avLst/>
          </a:prstGeom>
          <a:solidFill>
            <a:srgbClr val="D8D8D8">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36" name="Google Shape;10536;p1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solidFill>
                  <a:schemeClr val="dk1"/>
                </a:solidFill>
                <a:latin typeface="Play"/>
                <a:ea typeface="Play"/>
                <a:cs typeface="Play"/>
                <a:sym typeface="Play"/>
              </a:rPr>
              <a:t>Apply Kernel on Non-Linear</a:t>
            </a:r>
            <a:endParaRPr/>
          </a:p>
        </p:txBody>
      </p:sp>
      <p:sp>
        <p:nvSpPr>
          <p:cNvPr id="10537" name="Google Shape;10537;p159"/>
          <p:cNvSpPr/>
          <p:nvPr/>
        </p:nvSpPr>
        <p:spPr>
          <a:xfrm>
            <a:off x="838200" y="1828801"/>
            <a:ext cx="10515600" cy="43626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538" name="Google Shape;10538;p159"/>
          <p:cNvPicPr preferRelativeResize="0"/>
          <p:nvPr/>
        </p:nvPicPr>
        <p:blipFill rotWithShape="1">
          <a:blip r:embed="rId3">
            <a:alphaModFix/>
          </a:blip>
          <a:srcRect b="0" l="0" r="0" t="0"/>
          <a:stretch/>
        </p:blipFill>
        <p:spPr>
          <a:xfrm>
            <a:off x="1414731" y="2149222"/>
            <a:ext cx="9362538" cy="372160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3" name="Shape 9473"/>
        <p:cNvGrpSpPr/>
        <p:nvPr/>
      </p:nvGrpSpPr>
      <p:grpSpPr>
        <a:xfrm>
          <a:off x="0" y="0"/>
          <a:ext cx="0" cy="0"/>
          <a:chOff x="0" y="0"/>
          <a:chExt cx="0" cy="0"/>
        </a:xfrm>
      </p:grpSpPr>
      <p:sp>
        <p:nvSpPr>
          <p:cNvPr id="9474" name="Google Shape;9474;p34"/>
          <p:cNvSpPr txBox="1"/>
          <p:nvPr>
            <p:ph type="title"/>
          </p:nvPr>
        </p:nvSpPr>
        <p:spPr>
          <a:xfrm>
            <a:off x="448056" y="457962"/>
            <a:ext cx="10515600" cy="775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a:t>Bayesian Method</a:t>
            </a:r>
            <a:endParaRPr/>
          </a:p>
        </p:txBody>
      </p:sp>
      <p:sp>
        <p:nvSpPr>
          <p:cNvPr id="9475" name="Google Shape;9475;p34"/>
          <p:cNvSpPr txBox="1"/>
          <p:nvPr>
            <p:ph idx="1" type="body"/>
          </p:nvPr>
        </p:nvSpPr>
        <p:spPr>
          <a:xfrm>
            <a:off x="448056" y="1233397"/>
            <a:ext cx="10515600" cy="4957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60000"/>
              </a:lnSpc>
              <a:spcBef>
                <a:spcPts val="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The Bayesian method is based on Bayes' Theorem, which describes the probability of an event based on prior knowledge of conditions related to the event. </a:t>
            </a:r>
            <a:endParaRPr/>
          </a:p>
          <a:p>
            <a:pPr indent="-342900" lvl="0" marL="342900" rtl="0" algn="l">
              <a:lnSpc>
                <a:spcPct val="160000"/>
              </a:lnSpc>
              <a:spcBef>
                <a:spcPts val="100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In machine learning, it involves updating the probability estimate for a hypothesis as more evidence or data becomes available.</a:t>
            </a:r>
            <a:endParaRPr/>
          </a:p>
          <a:p>
            <a:pPr indent="0" lvl="0" marL="0" rtl="0" algn="l">
              <a:lnSpc>
                <a:spcPct val="100000"/>
              </a:lnSpc>
              <a:spcBef>
                <a:spcPts val="1000"/>
              </a:spcBef>
              <a:spcAft>
                <a:spcPts val="0"/>
              </a:spcAft>
              <a:buSzPct val="100000"/>
              <a:buNone/>
            </a:pPr>
            <a:r>
              <a:t/>
            </a:r>
            <a:endParaRPr>
              <a:solidFill>
                <a:srgbClr val="101010"/>
              </a:solidFill>
              <a:latin typeface="Atkinson Hyperlegible"/>
              <a:ea typeface="Atkinson Hyperlegible"/>
              <a:cs typeface="Atkinson Hyperlegible"/>
              <a:sym typeface="Atkinson Hyperlegible"/>
            </a:endParaRPr>
          </a:p>
          <a:p>
            <a:pPr indent="0" lvl="0" marL="0" rtl="0" algn="l">
              <a:lnSpc>
                <a:spcPct val="100000"/>
              </a:lnSpc>
              <a:spcBef>
                <a:spcPts val="1000"/>
              </a:spcBef>
              <a:spcAft>
                <a:spcPts val="0"/>
              </a:spcAft>
              <a:buSzPct val="100000"/>
              <a:buNone/>
            </a:pPr>
            <a:r>
              <a:rPr b="0" i="0" lang="en-US">
                <a:solidFill>
                  <a:srgbClr val="101010"/>
                </a:solidFill>
                <a:latin typeface="Atkinson Hyperlegible"/>
                <a:ea typeface="Atkinson Hyperlegible"/>
                <a:cs typeface="Atkinson Hyperlegible"/>
                <a:sym typeface="Atkinson Hyperlegible"/>
              </a:rPr>
              <a:t>P(A|B) = (P(B|A) * P(A)) / P(B)</a:t>
            </a:r>
            <a:endParaRPr/>
          </a:p>
          <a:p>
            <a:pPr indent="0" lvl="0" marL="0" rtl="0" algn="l">
              <a:lnSpc>
                <a:spcPct val="100000"/>
              </a:lnSpc>
              <a:spcBef>
                <a:spcPts val="1000"/>
              </a:spcBef>
              <a:spcAft>
                <a:spcPts val="0"/>
              </a:spcAft>
              <a:buSzPct val="100000"/>
              <a:buNone/>
            </a:pPr>
            <a:r>
              <a:rPr b="0" i="0" lang="en-US">
                <a:solidFill>
                  <a:srgbClr val="101010"/>
                </a:solidFill>
                <a:latin typeface="Atkinson Hyperlegible"/>
                <a:ea typeface="Atkinson Hyperlegible"/>
                <a:cs typeface="Atkinson Hyperlegible"/>
                <a:sym typeface="Atkinson Hyperlegible"/>
              </a:rPr>
              <a:t>where:</a:t>
            </a:r>
            <a:endParaRPr/>
          </a:p>
          <a:p>
            <a:pPr indent="-129222" lvl="0" marL="0" rtl="0" algn="l">
              <a:lnSpc>
                <a:spcPct val="100000"/>
              </a:lnSpc>
              <a:spcBef>
                <a:spcPts val="100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 P(A|B) is the probability of event A occurring given that B is true.</a:t>
            </a:r>
            <a:endParaRPr/>
          </a:p>
          <a:p>
            <a:pPr indent="-129222" lvl="0" marL="0" rtl="0" algn="l">
              <a:lnSpc>
                <a:spcPct val="100000"/>
              </a:lnSpc>
              <a:spcBef>
                <a:spcPts val="100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 P(B|A) is the probability of event B occurring given that A is true.</a:t>
            </a:r>
            <a:endParaRPr/>
          </a:p>
          <a:p>
            <a:pPr indent="-129222" lvl="0" marL="0" rtl="0" algn="l">
              <a:lnSpc>
                <a:spcPct val="100000"/>
              </a:lnSpc>
              <a:spcBef>
                <a:spcPts val="100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 P(A) is the probability of event A.</a:t>
            </a:r>
            <a:endParaRPr/>
          </a:p>
          <a:p>
            <a:pPr indent="-129222" lvl="0" marL="0" rtl="0" algn="l">
              <a:lnSpc>
                <a:spcPct val="100000"/>
              </a:lnSpc>
              <a:spcBef>
                <a:spcPts val="1000"/>
              </a:spcBef>
              <a:spcAft>
                <a:spcPts val="0"/>
              </a:spcAft>
              <a:buSzPct val="100000"/>
              <a:buFont typeface="Arial"/>
              <a:buChar char="•"/>
            </a:pPr>
            <a:r>
              <a:rPr b="0" i="0" lang="en-US">
                <a:solidFill>
                  <a:srgbClr val="101010"/>
                </a:solidFill>
                <a:latin typeface="Atkinson Hyperlegible"/>
                <a:ea typeface="Atkinson Hyperlegible"/>
                <a:cs typeface="Atkinson Hyperlegible"/>
                <a:sym typeface="Atkinson Hyperlegible"/>
              </a:rPr>
              <a:t> P(B) is the probability of event B.</a:t>
            </a:r>
            <a:endParaRPr/>
          </a:p>
          <a:p>
            <a:pPr indent="0" lvl="0" marL="0" rtl="0" algn="l">
              <a:lnSpc>
                <a:spcPct val="100000"/>
              </a:lnSpc>
              <a:spcBef>
                <a:spcPts val="1000"/>
              </a:spcBef>
              <a:spcAft>
                <a:spcPts val="0"/>
              </a:spcAft>
              <a:buSzPct val="100000"/>
              <a:buNone/>
            </a:pPr>
            <a:r>
              <a:t/>
            </a:r>
            <a:endParaRPr/>
          </a:p>
        </p:txBody>
      </p:sp>
      <p:sp>
        <p:nvSpPr>
          <p:cNvPr id="9476" name="Google Shape;9476;p3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42" name="Shape 10542"/>
        <p:cNvGrpSpPr/>
        <p:nvPr/>
      </p:nvGrpSpPr>
      <p:grpSpPr>
        <a:xfrm>
          <a:off x="0" y="0"/>
          <a:ext cx="0" cy="0"/>
          <a:chOff x="0" y="0"/>
          <a:chExt cx="0" cy="0"/>
        </a:xfrm>
      </p:grpSpPr>
      <p:sp>
        <p:nvSpPr>
          <p:cNvPr id="10543" name="Google Shape;10543;p160"/>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544" name="Google Shape;10544;p160"/>
          <p:cNvGrpSpPr/>
          <p:nvPr/>
        </p:nvGrpSpPr>
        <p:grpSpPr>
          <a:xfrm>
            <a:off x="82" y="1216597"/>
            <a:ext cx="731548" cy="673456"/>
            <a:chOff x="3940602" y="308034"/>
            <a:chExt cx="2116748" cy="3429000"/>
          </a:xfrm>
        </p:grpSpPr>
        <p:sp>
          <p:nvSpPr>
            <p:cNvPr id="10545" name="Google Shape;10545;p160"/>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46" name="Google Shape;10546;p160"/>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47" name="Google Shape;10547;p160"/>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548" name="Google Shape;10548;p160"/>
          <p:cNvSpPr/>
          <p:nvPr/>
        </p:nvSpPr>
        <p:spPr>
          <a:xfrm>
            <a:off x="640079" y="613954"/>
            <a:ext cx="10907400" cy="18942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49" name="Google Shape;10549;p160"/>
          <p:cNvSpPr txBox="1"/>
          <p:nvPr>
            <p:ph type="title"/>
          </p:nvPr>
        </p:nvSpPr>
        <p:spPr>
          <a:xfrm>
            <a:off x="1043631" y="809898"/>
            <a:ext cx="9942600" cy="1554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Types of SVM</a:t>
            </a:r>
            <a:endParaRPr/>
          </a:p>
        </p:txBody>
      </p:sp>
      <p:sp>
        <p:nvSpPr>
          <p:cNvPr id="10550" name="Google Shape;10550;p160"/>
          <p:cNvSpPr txBox="1"/>
          <p:nvPr>
            <p:ph idx="1" type="body"/>
          </p:nvPr>
        </p:nvSpPr>
        <p:spPr>
          <a:xfrm>
            <a:off x="838200" y="2790837"/>
            <a:ext cx="10709400" cy="35508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Arial"/>
              <a:buChar char="•"/>
            </a:pPr>
            <a:r>
              <a:rPr b="1" i="0" lang="en-US" sz="2400">
                <a:latin typeface="Inter"/>
                <a:ea typeface="Inter"/>
                <a:cs typeface="Inter"/>
                <a:sym typeface="Inter"/>
              </a:rPr>
              <a:t>Linear SVM</a:t>
            </a:r>
            <a:r>
              <a:rPr b="0" i="0" lang="en-US" sz="2400">
                <a:latin typeface="Inter"/>
                <a:ea typeface="Inter"/>
                <a:cs typeface="Inter"/>
                <a:sym typeface="Inter"/>
              </a:rPr>
              <a:t>: When the data is perfectly linearly separable only then we can use Linear SVM. Perfectly linearly separable means that the data points can be classified into 2 classes by using a single straight line(if 2D).</a:t>
            </a:r>
            <a:endParaRPr/>
          </a:p>
          <a:p>
            <a:pPr indent="-228600" lvl="0" marL="228600" rtl="0" algn="l">
              <a:lnSpc>
                <a:spcPct val="90000"/>
              </a:lnSpc>
              <a:spcBef>
                <a:spcPts val="1000"/>
              </a:spcBef>
              <a:spcAft>
                <a:spcPts val="0"/>
              </a:spcAft>
              <a:buClr>
                <a:schemeClr val="dk1"/>
              </a:buClr>
              <a:buSzPts val="2400"/>
              <a:buFont typeface="Arial"/>
              <a:buChar char="•"/>
            </a:pPr>
            <a:r>
              <a:rPr b="1" i="0" lang="en-US" sz="2400">
                <a:latin typeface="Inter"/>
                <a:ea typeface="Inter"/>
                <a:cs typeface="Inter"/>
                <a:sym typeface="Inter"/>
              </a:rPr>
              <a:t>Non-Linear SVM</a:t>
            </a:r>
            <a:r>
              <a:rPr b="0" i="0" lang="en-US" sz="2400">
                <a:latin typeface="Inter"/>
                <a:ea typeface="Inter"/>
                <a:cs typeface="Inter"/>
                <a:sym typeface="Inter"/>
              </a:rPr>
              <a:t>: When the data is not linearly separable then we can use Non-Linear SVM, which means when the data points cannot be separated into 2 classes by using a straight line (if 2D) then we use some advanced techniques like kernel tricks to classify them. In most real-world applications we do not find linearly separable data points hence we use kernel tricks to solve them.</a:t>
            </a:r>
            <a:endParaRPr/>
          </a:p>
          <a:p>
            <a:pPr indent="-88900" lvl="0" marL="228600" rtl="0" algn="l">
              <a:lnSpc>
                <a:spcPct val="90000"/>
              </a:lnSpc>
              <a:spcBef>
                <a:spcPts val="1000"/>
              </a:spcBef>
              <a:spcAft>
                <a:spcPts val="0"/>
              </a:spcAft>
              <a:buClr>
                <a:schemeClr val="dk1"/>
              </a:buClr>
              <a:buSzPts val="2200"/>
              <a:buNone/>
            </a:pPr>
            <a:r>
              <a:t/>
            </a:r>
            <a:endParaRPr sz="2200"/>
          </a:p>
        </p:txBody>
      </p:sp>
      <p:cxnSp>
        <p:nvCxnSpPr>
          <p:cNvPr id="10551" name="Google Shape;10551;p160"/>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55" name="Shape 10555"/>
        <p:cNvGrpSpPr/>
        <p:nvPr/>
      </p:nvGrpSpPr>
      <p:grpSpPr>
        <a:xfrm>
          <a:off x="0" y="0"/>
          <a:ext cx="0" cy="0"/>
          <a:chOff x="0" y="0"/>
          <a:chExt cx="0" cy="0"/>
        </a:xfrm>
      </p:grpSpPr>
      <p:sp>
        <p:nvSpPr>
          <p:cNvPr id="10556" name="Google Shape;10556;p16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57" name="Google Shape;10557;p16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58" name="Google Shape;10558;p161"/>
          <p:cNvSpPr/>
          <p:nvPr/>
        </p:nvSpPr>
        <p:spPr>
          <a:xfrm flipH="1" rot="5400000">
            <a:off x="-1410016" y="1410150"/>
            <a:ext cx="6858000" cy="4037700"/>
          </a:xfrm>
          <a:prstGeom prst="rect">
            <a:avLst/>
          </a:prstGeom>
          <a:gradFill>
            <a:gsLst>
              <a:gs pos="0">
                <a:srgbClr val="000000"/>
              </a:gs>
              <a:gs pos="8000">
                <a:srgbClr val="000000"/>
              </a:gs>
              <a:gs pos="100000">
                <a:srgbClr val="0F4861"/>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59" name="Google Shape;10559;p161"/>
          <p:cNvSpPr/>
          <p:nvPr/>
        </p:nvSpPr>
        <p:spPr>
          <a:xfrm flipH="1" rot="5400000">
            <a:off x="-1410016" y="1420288"/>
            <a:ext cx="6858000" cy="4037700"/>
          </a:xfrm>
          <a:prstGeom prst="rect">
            <a:avLst/>
          </a:prstGeom>
          <a:gradFill>
            <a:gsLst>
              <a:gs pos="0">
                <a:srgbClr val="000000">
                  <a:alpha val="0"/>
                </a:srgbClr>
              </a:gs>
              <a:gs pos="99000">
                <a:srgbClr val="156082">
                  <a:alpha val="45882"/>
                </a:srgbClr>
              </a:gs>
              <a:gs pos="100000">
                <a:srgbClr val="156082">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60" name="Google Shape;10560;p161"/>
          <p:cNvSpPr/>
          <p:nvPr/>
        </p:nvSpPr>
        <p:spPr>
          <a:xfrm flipH="1" rot="5400000">
            <a:off x="767983" y="3588145"/>
            <a:ext cx="2502000" cy="4037700"/>
          </a:xfrm>
          <a:prstGeom prst="rect">
            <a:avLst/>
          </a:prstGeom>
          <a:gradFill>
            <a:gsLst>
              <a:gs pos="0">
                <a:srgbClr val="156082">
                  <a:alpha val="28627"/>
                </a:srgbClr>
              </a:gs>
              <a:gs pos="2000">
                <a:srgbClr val="156082">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61" name="Google Shape;10561;p161"/>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156082">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62" name="Google Shape;10562;p161"/>
          <p:cNvSpPr/>
          <p:nvPr/>
        </p:nvSpPr>
        <p:spPr>
          <a:xfrm flipH="1" rot="5400000">
            <a:off x="-1410024" y="1400012"/>
            <a:ext cx="6858000" cy="4037700"/>
          </a:xfrm>
          <a:prstGeom prst="rect">
            <a:avLst/>
          </a:prstGeom>
          <a:gradFill>
            <a:gsLst>
              <a:gs pos="0">
                <a:srgbClr val="000000">
                  <a:alpha val="0"/>
                </a:srgbClr>
              </a:gs>
              <a:gs pos="99000">
                <a:srgbClr val="43AFE2">
                  <a:alpha val="10980"/>
                </a:srgbClr>
              </a:gs>
              <a:gs pos="100000">
                <a:srgbClr val="43AFE2">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63" name="Google Shape;10563;p161"/>
          <p:cNvSpPr txBox="1"/>
          <p:nvPr>
            <p:ph type="title"/>
          </p:nvPr>
        </p:nvSpPr>
        <p:spPr>
          <a:xfrm>
            <a:off x="466722" y="586855"/>
            <a:ext cx="3201300" cy="33876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Play"/>
              <a:buNone/>
            </a:pPr>
            <a:r>
              <a:rPr lang="en-US" sz="4000">
                <a:solidFill>
                  <a:srgbClr val="FFFFFF"/>
                </a:solidFill>
              </a:rPr>
              <a:t>Advantages</a:t>
            </a:r>
            <a:endParaRPr/>
          </a:p>
        </p:txBody>
      </p:sp>
      <p:sp>
        <p:nvSpPr>
          <p:cNvPr id="10564" name="Google Shape;10564;p161"/>
          <p:cNvSpPr txBox="1"/>
          <p:nvPr>
            <p:ph idx="1" type="body"/>
          </p:nvPr>
        </p:nvSpPr>
        <p:spPr>
          <a:xfrm>
            <a:off x="4367695" y="511388"/>
            <a:ext cx="7243200" cy="61467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High-Dimensional Performance: </a:t>
            </a:r>
            <a:r>
              <a:rPr lang="en-US" sz="2400"/>
              <a:t>SVM excels in high-dimensional spaces, making it suitable for image classification and gene expression analysis.</a:t>
            </a:r>
            <a:endParaRPr/>
          </a:p>
          <a:p>
            <a:pPr indent="-228600" lvl="0" marL="228600" rtl="0" algn="l">
              <a:lnSpc>
                <a:spcPct val="90000"/>
              </a:lnSpc>
              <a:spcBef>
                <a:spcPts val="1000"/>
              </a:spcBef>
              <a:spcAft>
                <a:spcPts val="0"/>
              </a:spcAft>
              <a:buClr>
                <a:schemeClr val="dk1"/>
              </a:buClr>
              <a:buSzPts val="2400"/>
              <a:buChar char="•"/>
            </a:pPr>
            <a:r>
              <a:rPr b="1" lang="en-US" sz="2400"/>
              <a:t>Nonlinear Capability: </a:t>
            </a:r>
            <a:r>
              <a:rPr lang="en-US" sz="2400"/>
              <a:t>Utilizing kernel functions like RBF and polynomial, SVM effectively handles nonlinear relationships.</a:t>
            </a:r>
            <a:endParaRPr/>
          </a:p>
          <a:p>
            <a:pPr indent="-228600" lvl="0" marL="228600" rtl="0" algn="l">
              <a:lnSpc>
                <a:spcPct val="90000"/>
              </a:lnSpc>
              <a:spcBef>
                <a:spcPts val="1000"/>
              </a:spcBef>
              <a:spcAft>
                <a:spcPts val="0"/>
              </a:spcAft>
              <a:buClr>
                <a:schemeClr val="dk1"/>
              </a:buClr>
              <a:buSzPts val="2400"/>
              <a:buChar char="•"/>
            </a:pPr>
            <a:r>
              <a:rPr b="1" lang="en-US" sz="2400"/>
              <a:t>Outlier Resilience: </a:t>
            </a:r>
            <a:r>
              <a:rPr lang="en-US" sz="2400"/>
              <a:t>The soft margin feature allows SVM to ignore outliers, enhancing robustness in spam detection and anomaly detection.</a:t>
            </a:r>
            <a:endParaRPr/>
          </a:p>
          <a:p>
            <a:pPr indent="-228600" lvl="0" marL="228600" rtl="0" algn="l">
              <a:lnSpc>
                <a:spcPct val="90000"/>
              </a:lnSpc>
              <a:spcBef>
                <a:spcPts val="1000"/>
              </a:spcBef>
              <a:spcAft>
                <a:spcPts val="0"/>
              </a:spcAft>
              <a:buClr>
                <a:schemeClr val="dk1"/>
              </a:buClr>
              <a:buSzPts val="2400"/>
              <a:buChar char="•"/>
            </a:pPr>
            <a:r>
              <a:rPr b="1" lang="en-US" sz="2400"/>
              <a:t>Binary and Multiclass Support: </a:t>
            </a:r>
            <a:r>
              <a:rPr lang="en-US" sz="2400"/>
              <a:t>SVM is effective for both binary classification and multiclass classification, suitable for applications in text classification.</a:t>
            </a:r>
            <a:endParaRPr/>
          </a:p>
          <a:p>
            <a:pPr indent="-228600" lvl="0" marL="228600" rtl="0" algn="l">
              <a:lnSpc>
                <a:spcPct val="90000"/>
              </a:lnSpc>
              <a:spcBef>
                <a:spcPts val="1000"/>
              </a:spcBef>
              <a:spcAft>
                <a:spcPts val="0"/>
              </a:spcAft>
              <a:buClr>
                <a:schemeClr val="dk1"/>
              </a:buClr>
              <a:buSzPts val="2400"/>
              <a:buChar char="•"/>
            </a:pPr>
            <a:r>
              <a:rPr b="1" lang="en-US" sz="2400"/>
              <a:t>Memory Efficiency: </a:t>
            </a:r>
            <a:r>
              <a:rPr lang="en-US" sz="2400"/>
              <a:t>SVM focuses on support vectors, making it memory efficient compared to other algorithms.</a:t>
            </a:r>
            <a:endParaRPr sz="24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68" name="Shape 10568"/>
        <p:cNvGrpSpPr/>
        <p:nvPr/>
      </p:nvGrpSpPr>
      <p:grpSpPr>
        <a:xfrm>
          <a:off x="0" y="0"/>
          <a:ext cx="0" cy="0"/>
          <a:chOff x="0" y="0"/>
          <a:chExt cx="0" cy="0"/>
        </a:xfrm>
      </p:grpSpPr>
      <p:sp>
        <p:nvSpPr>
          <p:cNvPr id="10569" name="Google Shape;10569;p162"/>
          <p:cNvSpPr/>
          <p:nvPr/>
        </p:nvSpPr>
        <p:spPr>
          <a:xfrm>
            <a:off x="10" y="-5705"/>
            <a:ext cx="12192000" cy="16944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70" name="Google Shape;10570;p162"/>
          <p:cNvSpPr txBox="1"/>
          <p:nvPr>
            <p:ph type="title"/>
          </p:nvPr>
        </p:nvSpPr>
        <p:spPr>
          <a:xfrm>
            <a:off x="1156851" y="637762"/>
            <a:ext cx="9888600" cy="90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Disadvantages</a:t>
            </a:r>
            <a:endParaRPr/>
          </a:p>
        </p:txBody>
      </p:sp>
      <p:sp>
        <p:nvSpPr>
          <p:cNvPr id="10571" name="Google Shape;10571;p162"/>
          <p:cNvSpPr/>
          <p:nvPr/>
        </p:nvSpPr>
        <p:spPr>
          <a:xfrm>
            <a:off x="0" y="1688641"/>
            <a:ext cx="12192000" cy="5169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72" name="Google Shape;10572;p162"/>
          <p:cNvSpPr/>
          <p:nvPr/>
        </p:nvSpPr>
        <p:spPr>
          <a:xfrm>
            <a:off x="1156851" y="2010758"/>
            <a:ext cx="457200" cy="45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73" name="Google Shape;10573;p162"/>
          <p:cNvSpPr txBox="1"/>
          <p:nvPr>
            <p:ph idx="1" type="body"/>
          </p:nvPr>
        </p:nvSpPr>
        <p:spPr>
          <a:xfrm>
            <a:off x="1156851" y="2217343"/>
            <a:ext cx="10530300" cy="435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en-US" sz="2400"/>
              <a:t>Slow Training: </a:t>
            </a:r>
            <a:r>
              <a:rPr lang="en-US" sz="2400"/>
              <a:t>SVM can be slow for large datasets, affecting performance in SVM in data mining tasks.</a:t>
            </a:r>
            <a:endParaRPr/>
          </a:p>
          <a:p>
            <a:pPr indent="-228600" lvl="0" marL="228600" rtl="0" algn="l">
              <a:lnSpc>
                <a:spcPct val="90000"/>
              </a:lnSpc>
              <a:spcBef>
                <a:spcPts val="1000"/>
              </a:spcBef>
              <a:spcAft>
                <a:spcPts val="0"/>
              </a:spcAft>
              <a:buClr>
                <a:schemeClr val="dk1"/>
              </a:buClr>
              <a:buSzPts val="2400"/>
              <a:buChar char="•"/>
            </a:pPr>
            <a:r>
              <a:rPr b="1" lang="en-US" sz="2400"/>
              <a:t>Parameter Tuning Difficulty: </a:t>
            </a:r>
            <a:r>
              <a:rPr lang="en-US" sz="2400"/>
              <a:t>Selecting the right kernel and adjusting parameters like C requires careful tuning, impacting SVM algorithms.</a:t>
            </a:r>
            <a:endParaRPr/>
          </a:p>
          <a:p>
            <a:pPr indent="-228600" lvl="0" marL="228600" rtl="0" algn="l">
              <a:lnSpc>
                <a:spcPct val="90000"/>
              </a:lnSpc>
              <a:spcBef>
                <a:spcPts val="1000"/>
              </a:spcBef>
              <a:spcAft>
                <a:spcPts val="0"/>
              </a:spcAft>
              <a:buClr>
                <a:schemeClr val="dk1"/>
              </a:buClr>
              <a:buSzPts val="2400"/>
              <a:buChar char="•"/>
            </a:pPr>
            <a:r>
              <a:rPr b="1" lang="en-US" sz="2400"/>
              <a:t>Noise Sensitivity: </a:t>
            </a:r>
            <a:r>
              <a:rPr lang="en-US" sz="2400"/>
              <a:t>SVM struggles with noisy datasets and overlapping classes, limiting effectiveness in real-world scenarios.</a:t>
            </a:r>
            <a:endParaRPr/>
          </a:p>
          <a:p>
            <a:pPr indent="-228600" lvl="0" marL="228600" rtl="0" algn="l">
              <a:lnSpc>
                <a:spcPct val="90000"/>
              </a:lnSpc>
              <a:spcBef>
                <a:spcPts val="1000"/>
              </a:spcBef>
              <a:spcAft>
                <a:spcPts val="0"/>
              </a:spcAft>
              <a:buClr>
                <a:schemeClr val="dk1"/>
              </a:buClr>
              <a:buSzPts val="2400"/>
              <a:buChar char="•"/>
            </a:pPr>
            <a:r>
              <a:rPr b="1" lang="en-US" sz="2400"/>
              <a:t>Limited Interpretability: </a:t>
            </a:r>
            <a:r>
              <a:rPr lang="en-US" sz="2400"/>
              <a:t>The complexity of the hyperplane in higher dimensions makes SVM less interpretable than other models.</a:t>
            </a:r>
            <a:endParaRPr/>
          </a:p>
          <a:p>
            <a:pPr indent="-228600" lvl="0" marL="228600" rtl="0" algn="l">
              <a:lnSpc>
                <a:spcPct val="90000"/>
              </a:lnSpc>
              <a:spcBef>
                <a:spcPts val="1000"/>
              </a:spcBef>
              <a:spcAft>
                <a:spcPts val="0"/>
              </a:spcAft>
              <a:buClr>
                <a:schemeClr val="dk1"/>
              </a:buClr>
              <a:buSzPts val="2400"/>
              <a:buChar char="•"/>
            </a:pPr>
            <a:r>
              <a:rPr b="1" lang="en-US" sz="2400"/>
              <a:t>Feature Scaling Sensitivity: </a:t>
            </a:r>
            <a:r>
              <a:rPr lang="en-US" sz="2400"/>
              <a:t>Proper feature scaling is essential; otherwise, SVM models may perform poorly.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7" name="Shape 10577"/>
        <p:cNvGrpSpPr/>
        <p:nvPr/>
      </p:nvGrpSpPr>
      <p:grpSpPr>
        <a:xfrm>
          <a:off x="0" y="0"/>
          <a:ext cx="0" cy="0"/>
          <a:chOff x="0" y="0"/>
          <a:chExt cx="0" cy="0"/>
        </a:xfrm>
      </p:grpSpPr>
      <p:sp>
        <p:nvSpPr>
          <p:cNvPr id="10578" name="Google Shape;10578;p163"/>
          <p:cNvSpPr txBox="1"/>
          <p:nvPr>
            <p:ph type="title"/>
          </p:nvPr>
        </p:nvSpPr>
        <p:spPr>
          <a:xfrm>
            <a:off x="6857391" y="433070"/>
            <a:ext cx="4572000" cy="73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Python Code</a:t>
            </a:r>
            <a:endParaRPr/>
          </a:p>
        </p:txBody>
      </p:sp>
      <p:pic>
        <p:nvPicPr>
          <p:cNvPr id="10579" name="Google Shape;10579;p163"/>
          <p:cNvPicPr preferRelativeResize="0"/>
          <p:nvPr/>
        </p:nvPicPr>
        <p:blipFill rotWithShape="1">
          <a:blip r:embed="rId3">
            <a:alphaModFix/>
          </a:blip>
          <a:srcRect b="0" l="0" r="0" t="0"/>
          <a:stretch/>
        </p:blipFill>
        <p:spPr>
          <a:xfrm>
            <a:off x="0" y="-1"/>
            <a:ext cx="5534026" cy="6867415"/>
          </a:xfrm>
          <a:prstGeom prst="rect">
            <a:avLst/>
          </a:prstGeom>
          <a:noFill/>
          <a:ln>
            <a:noFill/>
          </a:ln>
        </p:spPr>
      </p:pic>
      <p:pic>
        <p:nvPicPr>
          <p:cNvPr descr="Breast Cancer Classifications with SVM RBF kernel-Geeksforgeeks" id="10580" name="Google Shape;10580;p163"/>
          <p:cNvPicPr preferRelativeResize="0"/>
          <p:nvPr/>
        </p:nvPicPr>
        <p:blipFill rotWithShape="1">
          <a:blip r:embed="rId4">
            <a:alphaModFix/>
          </a:blip>
          <a:srcRect b="0" l="0" r="0" t="0"/>
          <a:stretch/>
        </p:blipFill>
        <p:spPr>
          <a:xfrm>
            <a:off x="6076341" y="2500313"/>
            <a:ext cx="5353050" cy="41433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84" name="Shape 10584"/>
        <p:cNvGrpSpPr/>
        <p:nvPr/>
      </p:nvGrpSpPr>
      <p:grpSpPr>
        <a:xfrm>
          <a:off x="0" y="0"/>
          <a:ext cx="0" cy="0"/>
          <a:chOff x="0" y="0"/>
          <a:chExt cx="0" cy="0"/>
        </a:xfrm>
      </p:grpSpPr>
      <p:sp>
        <p:nvSpPr>
          <p:cNvPr id="10585" name="Google Shape;10585;p164"/>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86" name="Google Shape;10586;p164"/>
          <p:cNvSpPr/>
          <p:nvPr/>
        </p:nvSpPr>
        <p:spPr>
          <a:xfrm>
            <a:off x="0" y="2"/>
            <a:ext cx="12192000" cy="44127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87" name="Google Shape;10587;p164"/>
          <p:cNvSpPr/>
          <p:nvPr/>
        </p:nvSpPr>
        <p:spPr>
          <a:xfrm>
            <a:off x="596464" y="551962"/>
            <a:ext cx="10999200" cy="46185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88" name="Google Shape;10588;p164"/>
          <p:cNvSpPr txBox="1"/>
          <p:nvPr>
            <p:ph type="title"/>
          </p:nvPr>
        </p:nvSpPr>
        <p:spPr>
          <a:xfrm>
            <a:off x="1524000" y="1293338"/>
            <a:ext cx="9144000" cy="32745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Play"/>
              <a:buNone/>
            </a:pPr>
            <a:r>
              <a:rPr lang="en-US" sz="7200">
                <a:solidFill>
                  <a:schemeClr val="dk1"/>
                </a:solidFill>
                <a:latin typeface="Play"/>
                <a:ea typeface="Play"/>
                <a:cs typeface="Play"/>
                <a:sym typeface="Play"/>
              </a:rPr>
              <a:t>Unsupervised Learning</a:t>
            </a:r>
            <a:endParaRPr/>
          </a:p>
        </p:txBody>
      </p:sp>
      <p:cxnSp>
        <p:nvCxnSpPr>
          <p:cNvPr id="10589" name="Google Shape;10589;p164"/>
          <p:cNvCxnSpPr/>
          <p:nvPr/>
        </p:nvCxnSpPr>
        <p:spPr>
          <a:xfrm rot="10800000">
            <a:off x="596596" y="6354708"/>
            <a:ext cx="11000100" cy="0"/>
          </a:xfrm>
          <a:prstGeom prst="straightConnector1">
            <a:avLst/>
          </a:prstGeom>
          <a:noFill/>
          <a:ln cap="flat" cmpd="sng" w="101600">
            <a:solidFill>
              <a:schemeClr val="accent4"/>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588"/>
                                        </p:tgtEl>
                                        <p:attrNameLst>
                                          <p:attrName>style.visibility</p:attrName>
                                        </p:attrNameLst>
                                      </p:cBhvr>
                                      <p:to>
                                        <p:strVal val="visible"/>
                                      </p:to>
                                    </p:set>
                                    <p:animEffect filter="fade" transition="in">
                                      <p:cBhvr>
                                        <p:cTn dur="700"/>
                                        <p:tgtEl>
                                          <p:spTgt spid="10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93" name="Shape 10593"/>
        <p:cNvGrpSpPr/>
        <p:nvPr/>
      </p:nvGrpSpPr>
      <p:grpSpPr>
        <a:xfrm>
          <a:off x="0" y="0"/>
          <a:ext cx="0" cy="0"/>
          <a:chOff x="0" y="0"/>
          <a:chExt cx="0" cy="0"/>
        </a:xfrm>
      </p:grpSpPr>
      <p:sp>
        <p:nvSpPr>
          <p:cNvPr id="10594" name="Google Shape;10594;p1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5" name="Google Shape;10595;p165"/>
          <p:cNvSpPr/>
          <p:nvPr/>
        </p:nvSpPr>
        <p:spPr>
          <a:xfrm flipH="1" rot="5400000">
            <a:off x="-1417458" y="1417619"/>
            <a:ext cx="6875700" cy="4040700"/>
          </a:xfrm>
          <a:prstGeom prst="rect">
            <a:avLst/>
          </a:prstGeom>
          <a:gradFill>
            <a:gsLst>
              <a:gs pos="0">
                <a:srgbClr val="000000"/>
              </a:gs>
              <a:gs pos="100000">
                <a:srgbClr val="0F4861"/>
              </a:gs>
            </a:gsLst>
            <a:lin ang="1859992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6" name="Google Shape;10596;p165"/>
          <p:cNvSpPr/>
          <p:nvPr/>
        </p:nvSpPr>
        <p:spPr>
          <a:xfrm rot="-5400000">
            <a:off x="-158549" y="2660421"/>
            <a:ext cx="4355700" cy="4038600"/>
          </a:xfrm>
          <a:prstGeom prst="rect">
            <a:avLst/>
          </a:prstGeom>
          <a:gradFill>
            <a:gsLst>
              <a:gs pos="0">
                <a:srgbClr val="156082">
                  <a:alpha val="49803"/>
                </a:srgbClr>
              </a:gs>
              <a:gs pos="100000">
                <a:srgbClr val="0A3041">
                  <a:alpha val="0"/>
                </a:srgbClr>
              </a:gs>
            </a:gsLst>
            <a:lin ang="1139991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7" name="Google Shape;10597;p165"/>
          <p:cNvSpPr/>
          <p:nvPr/>
        </p:nvSpPr>
        <p:spPr>
          <a:xfrm flipH="1" rot="-5400000">
            <a:off x="-1180946" y="1638150"/>
            <a:ext cx="6857700" cy="3581400"/>
          </a:xfrm>
          <a:prstGeom prst="rect">
            <a:avLst/>
          </a:prstGeom>
          <a:gradFill>
            <a:gsLst>
              <a:gs pos="0">
                <a:srgbClr val="000000">
                  <a:alpha val="58823"/>
                </a:srgbClr>
              </a:gs>
              <a:gs pos="69000">
                <a:srgbClr val="156082">
                  <a:alpha val="0"/>
                </a:srgbClr>
              </a:gs>
              <a:gs pos="100000">
                <a:srgbClr val="156082">
                  <a:alpha val="0"/>
                </a:srgbClr>
              </a:gs>
            </a:gsLst>
            <a:lin ang="1319991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8" name="Google Shape;10598;p165"/>
          <p:cNvSpPr/>
          <p:nvPr/>
        </p:nvSpPr>
        <p:spPr>
          <a:xfrm rot="6100492">
            <a:off x="-752289" y="1199324"/>
            <a:ext cx="4811682" cy="4091540"/>
          </a:xfrm>
          <a:custGeom>
            <a:rect b="b" l="l" r="r" t="t"/>
            <a:pathLst>
              <a:path extrusionOk="0" h="4088666" w="4808302">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0">
                <a:srgbClr val="43AFE2">
                  <a:alpha val="0"/>
                </a:srgbClr>
              </a:gs>
              <a:gs pos="39000">
                <a:srgbClr val="43AFE2">
                  <a:alpha val="0"/>
                </a:srgbClr>
              </a:gs>
              <a:gs pos="100000">
                <a:srgbClr val="0F4861">
                  <a:alpha val="25882"/>
                </a:srgbClr>
              </a:gs>
            </a:gsLst>
            <a:lin ang="1859992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99" name="Google Shape;10599;p165"/>
          <p:cNvSpPr txBox="1"/>
          <p:nvPr>
            <p:ph type="title"/>
          </p:nvPr>
        </p:nvSpPr>
        <p:spPr>
          <a:xfrm>
            <a:off x="660041" y="2767106"/>
            <a:ext cx="2880900" cy="307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Play"/>
              <a:buNone/>
            </a:pPr>
            <a:r>
              <a:rPr lang="en-US" sz="4000">
                <a:solidFill>
                  <a:srgbClr val="FFFFFF"/>
                </a:solidFill>
                <a:latin typeface="Play"/>
                <a:ea typeface="Play"/>
                <a:cs typeface="Play"/>
                <a:sym typeface="Play"/>
              </a:rPr>
              <a:t>K-Means Clustering</a:t>
            </a:r>
            <a:endParaRPr/>
          </a:p>
        </p:txBody>
      </p:sp>
      <p:pic>
        <p:nvPicPr>
          <p:cNvPr descr="K-Means Clustering Algorithm" id="10600" name="Google Shape;10600;p165"/>
          <p:cNvPicPr preferRelativeResize="0"/>
          <p:nvPr>
            <p:ph idx="1" type="body"/>
          </p:nvPr>
        </p:nvPicPr>
        <p:blipFill rotWithShape="1">
          <a:blip r:embed="rId3">
            <a:alphaModFix/>
          </a:blip>
          <a:srcRect b="0" l="0" r="0" t="0"/>
          <a:stretch/>
        </p:blipFill>
        <p:spPr>
          <a:xfrm>
            <a:off x="4502428" y="1606463"/>
            <a:ext cx="7225800" cy="36450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4" name="Shape 10604"/>
        <p:cNvGrpSpPr/>
        <p:nvPr/>
      </p:nvGrpSpPr>
      <p:grpSpPr>
        <a:xfrm>
          <a:off x="0" y="0"/>
          <a:ext cx="0" cy="0"/>
          <a:chOff x="0" y="0"/>
          <a:chExt cx="0" cy="0"/>
        </a:xfrm>
      </p:grpSpPr>
      <p:sp>
        <p:nvSpPr>
          <p:cNvPr id="10605" name="Google Shape;10605;p1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K-Means Clustering Working</a:t>
            </a:r>
            <a:endParaRPr/>
          </a:p>
        </p:txBody>
      </p:sp>
      <p:sp>
        <p:nvSpPr>
          <p:cNvPr id="10606" name="Google Shape;10606;p166"/>
          <p:cNvSpPr txBox="1"/>
          <p:nvPr>
            <p:ph idx="1" type="body"/>
          </p:nvPr>
        </p:nvSpPr>
        <p:spPr>
          <a:xfrm>
            <a:off x="838200" y="1543050"/>
            <a:ext cx="10515600" cy="5143500"/>
          </a:xfrm>
          <a:prstGeom prst="rect">
            <a:avLst/>
          </a:prstGeom>
          <a:noFill/>
          <a:ln>
            <a:noFill/>
          </a:ln>
        </p:spPr>
        <p:txBody>
          <a:bodyPr anchorCtr="0" anchor="t"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chemeClr val="dk1"/>
              </a:buClr>
              <a:buSzPct val="100000"/>
              <a:buChar char="•"/>
            </a:pPr>
            <a:r>
              <a:rPr b="1" lang="en-US"/>
              <a:t> Step 1: </a:t>
            </a:r>
            <a:r>
              <a:rPr lang="en-US"/>
              <a:t>Select the number K to decide the number of clusters.</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 Step 2: </a:t>
            </a:r>
            <a:r>
              <a:rPr lang="en-US"/>
              <a:t>Select random K points or centroids. (It can be other than the input dataset).</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 Step 3: </a:t>
            </a:r>
            <a:r>
              <a:rPr lang="en-US"/>
              <a:t>Assign each data point to their closest centroid, which will form the predefined K clusters.</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lang="en-US"/>
              <a:t> </a:t>
            </a:r>
            <a:r>
              <a:rPr b="1" lang="en-US"/>
              <a:t>Step 4: </a:t>
            </a:r>
            <a:r>
              <a:rPr lang="en-US"/>
              <a:t>Calculate the variance and place a new centroid of each cluster.</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Step 5: </a:t>
            </a:r>
            <a:r>
              <a:rPr lang="en-US"/>
              <a:t>Repeat the third step, which means reassigning each datapoint to the new closest centroid of each cluster.</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Step 6: </a:t>
            </a:r>
            <a:r>
              <a:rPr lang="en-US"/>
              <a:t>If any reassignment occurs, then go to step 4 else go to FINISH.</a:t>
            </a:r>
            <a:endParaRPr/>
          </a:p>
          <a:p>
            <a:pPr indent="-104140" lvl="0" marL="228600" rtl="0" algn="l">
              <a:lnSpc>
                <a:spcPct val="90000"/>
              </a:lnSpc>
              <a:spcBef>
                <a:spcPts val="1000"/>
              </a:spcBef>
              <a:spcAft>
                <a:spcPts val="0"/>
              </a:spcAft>
              <a:buClr>
                <a:schemeClr val="dk1"/>
              </a:buClr>
              <a:buSzPct val="100000"/>
              <a:buNone/>
            </a:pPr>
            <a:r>
              <a:t/>
            </a:r>
            <a:endParaRPr/>
          </a:p>
          <a:p>
            <a:pPr indent="-228600" lvl="0" marL="228600" rtl="0" algn="l">
              <a:lnSpc>
                <a:spcPct val="90000"/>
              </a:lnSpc>
              <a:spcBef>
                <a:spcPts val="1000"/>
              </a:spcBef>
              <a:spcAft>
                <a:spcPts val="0"/>
              </a:spcAft>
              <a:buClr>
                <a:schemeClr val="dk1"/>
              </a:buClr>
              <a:buSzPct val="100000"/>
              <a:buChar char="•"/>
            </a:pPr>
            <a:r>
              <a:rPr b="1" lang="en-US"/>
              <a:t>Step 7: </a:t>
            </a:r>
            <a:r>
              <a:rPr lang="en-US"/>
              <a:t>The model is ready.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10" name="Shape 10610"/>
        <p:cNvGrpSpPr/>
        <p:nvPr/>
      </p:nvGrpSpPr>
      <p:grpSpPr>
        <a:xfrm>
          <a:off x="0" y="0"/>
          <a:ext cx="0" cy="0"/>
          <a:chOff x="0" y="0"/>
          <a:chExt cx="0" cy="0"/>
        </a:xfrm>
      </p:grpSpPr>
      <p:sp>
        <p:nvSpPr>
          <p:cNvPr id="10611" name="Google Shape;10611;p16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612" name="Google Shape;10612;p167"/>
          <p:cNvPicPr preferRelativeResize="0"/>
          <p:nvPr/>
        </p:nvPicPr>
        <p:blipFill rotWithShape="1">
          <a:blip r:embed="rId3">
            <a:alphaModFix/>
          </a:blip>
          <a:srcRect b="0" l="0" r="0" t="0"/>
          <a:stretch/>
        </p:blipFill>
        <p:spPr>
          <a:xfrm>
            <a:off x="504825" y="638175"/>
            <a:ext cx="9703671" cy="5574387"/>
          </a:xfrm>
          <a:prstGeom prst="rect">
            <a:avLst/>
          </a:prstGeom>
          <a:noFill/>
          <a:ln>
            <a:noFill/>
          </a:ln>
        </p:spPr>
      </p:pic>
      <p:sp>
        <p:nvSpPr>
          <p:cNvPr id="10613" name="Google Shape;10613;p167"/>
          <p:cNvSpPr/>
          <p:nvPr/>
        </p:nvSpPr>
        <p:spPr>
          <a:xfrm flipH="1">
            <a:off x="10208496" y="0"/>
            <a:ext cx="1983504" cy="6858000"/>
          </a:xfrm>
          <a:custGeom>
            <a:rect b="b" l="l" r="r" t="t"/>
            <a:pathLst>
              <a:path extrusionOk="0" h="6858000" w="1983504">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lt2">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7" name="Shape 10617"/>
        <p:cNvGrpSpPr/>
        <p:nvPr/>
      </p:nvGrpSpPr>
      <p:grpSpPr>
        <a:xfrm>
          <a:off x="0" y="0"/>
          <a:ext cx="0" cy="0"/>
          <a:chOff x="0" y="0"/>
          <a:chExt cx="0" cy="0"/>
        </a:xfrm>
      </p:grpSpPr>
      <p:pic>
        <p:nvPicPr>
          <p:cNvPr id="10618" name="Google Shape;10618;p168"/>
          <p:cNvPicPr preferRelativeResize="0"/>
          <p:nvPr/>
        </p:nvPicPr>
        <p:blipFill rotWithShape="1">
          <a:blip r:embed="rId3">
            <a:alphaModFix/>
          </a:blip>
          <a:srcRect b="0" l="0" r="0" t="0"/>
          <a:stretch/>
        </p:blipFill>
        <p:spPr>
          <a:xfrm>
            <a:off x="252413" y="0"/>
            <a:ext cx="11687175" cy="685800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22" name="Shape 10622"/>
        <p:cNvGrpSpPr/>
        <p:nvPr/>
      </p:nvGrpSpPr>
      <p:grpSpPr>
        <a:xfrm>
          <a:off x="0" y="0"/>
          <a:ext cx="0" cy="0"/>
          <a:chOff x="0" y="0"/>
          <a:chExt cx="0" cy="0"/>
        </a:xfrm>
      </p:grpSpPr>
      <p:sp>
        <p:nvSpPr>
          <p:cNvPr id="10623" name="Google Shape;10623;p16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24" name="Google Shape;10624;p169"/>
          <p:cNvSpPr/>
          <p:nvPr/>
        </p:nvSpPr>
        <p:spPr>
          <a:xfrm flipH="1" rot="-2700000">
            <a:off x="-376753" y="-253423"/>
            <a:ext cx="1828654" cy="1377755"/>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25" name="Google Shape;10625;p169"/>
          <p:cNvSpPr/>
          <p:nvPr/>
        </p:nvSpPr>
        <p:spPr>
          <a:xfrm flipH="1" rot="-2700000">
            <a:off x="891672" y="422133"/>
            <a:ext cx="645306" cy="645306"/>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26" name="Google Shape;10626;p169"/>
          <p:cNvSpPr/>
          <p:nvPr/>
        </p:nvSpPr>
        <p:spPr>
          <a:xfrm flipH="1" rot="-2700000">
            <a:off x="10043564" y="655106"/>
            <a:ext cx="687308" cy="687308"/>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27" name="Google Shape;10627;p169"/>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28" name="Google Shape;10628;p169"/>
          <p:cNvSpPr/>
          <p:nvPr/>
        </p:nvSpPr>
        <p:spPr>
          <a:xfrm flipH="1">
            <a:off x="7976257" y="6115501"/>
            <a:ext cx="1494600" cy="7425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629" name="Google Shape;10629;p169"/>
          <p:cNvPicPr preferRelativeResize="0"/>
          <p:nvPr/>
        </p:nvPicPr>
        <p:blipFill rotWithShape="1">
          <a:blip r:embed="rId3">
            <a:alphaModFix/>
          </a:blip>
          <a:srcRect b="0" l="0" r="0" t="0"/>
          <a:stretch/>
        </p:blipFill>
        <p:spPr>
          <a:xfrm>
            <a:off x="2614084" y="643467"/>
            <a:ext cx="6963830" cy="5571065"/>
          </a:xfrm>
          <a:prstGeom prst="rect">
            <a:avLst/>
          </a:prstGeom>
          <a:noFill/>
          <a:ln>
            <a:noFill/>
          </a:ln>
        </p:spPr>
      </p:pic>
      <p:sp>
        <p:nvSpPr>
          <p:cNvPr id="10630" name="Google Shape;10630;p169"/>
          <p:cNvSpPr/>
          <p:nvPr/>
        </p:nvSpPr>
        <p:spPr>
          <a:xfrm flipH="1">
            <a:off x="7604183" y="6453143"/>
            <a:ext cx="814800" cy="405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0" name="Shape 9480"/>
        <p:cNvGrpSpPr/>
        <p:nvPr/>
      </p:nvGrpSpPr>
      <p:grpSpPr>
        <a:xfrm>
          <a:off x="0" y="0"/>
          <a:ext cx="0" cy="0"/>
          <a:chOff x="0" y="0"/>
          <a:chExt cx="0" cy="0"/>
        </a:xfrm>
      </p:grpSpPr>
      <p:sp>
        <p:nvSpPr>
          <p:cNvPr id="9481" name="Google Shape;9481;p35"/>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Bayesian Method</a:t>
            </a:r>
            <a:endParaRPr/>
          </a:p>
        </p:txBody>
      </p:sp>
      <p:sp>
        <p:nvSpPr>
          <p:cNvPr id="9482" name="Google Shape;9482;p35"/>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2400"/>
              <a:buChar char="⬩"/>
            </a:pPr>
            <a:r>
              <a:rPr b="1" lang="en-US"/>
              <a:t>Prior (P(A)): </a:t>
            </a:r>
            <a:r>
              <a:rPr lang="en-US"/>
              <a:t>This is the initial judgment or belief about the probability of an event before new data is introduced.</a:t>
            </a:r>
            <a:endParaRPr/>
          </a:p>
          <a:p>
            <a:pPr indent="-228600" lvl="0" marL="228600" rtl="0" algn="l">
              <a:lnSpc>
                <a:spcPct val="150000"/>
              </a:lnSpc>
              <a:spcBef>
                <a:spcPts val="1000"/>
              </a:spcBef>
              <a:spcAft>
                <a:spcPts val="0"/>
              </a:spcAft>
              <a:buSzPts val="2400"/>
              <a:buChar char="⬩"/>
            </a:pPr>
            <a:r>
              <a:rPr b="1" lang="en-US"/>
              <a:t>Likelihood (P(B|A)): </a:t>
            </a:r>
            <a:r>
              <a:rPr lang="en-US"/>
              <a:t>This is the probability of observing the new data under the assumption that the prior and the model are true.</a:t>
            </a:r>
            <a:endParaRPr/>
          </a:p>
          <a:p>
            <a:pPr indent="-228600" lvl="0" marL="228600" rtl="0" algn="l">
              <a:lnSpc>
                <a:spcPct val="150000"/>
              </a:lnSpc>
              <a:spcBef>
                <a:spcPts val="1000"/>
              </a:spcBef>
              <a:spcAft>
                <a:spcPts val="0"/>
              </a:spcAft>
              <a:buSzPts val="2400"/>
              <a:buChar char="⬩"/>
            </a:pPr>
            <a:r>
              <a:rPr b="1" lang="en-US"/>
              <a:t>Posterior (P(A|B)): </a:t>
            </a:r>
            <a:r>
              <a:rPr lang="en-US"/>
              <a:t>The updated probability of the event after considering the new data. The posterior becomes the new prior if more data becomes available, allowing for continuous updating of our belief.</a:t>
            </a:r>
            <a:endParaRPr/>
          </a:p>
        </p:txBody>
      </p:sp>
      <p:sp>
        <p:nvSpPr>
          <p:cNvPr id="9483" name="Google Shape;9483;p3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34" name="Shape 10634"/>
        <p:cNvGrpSpPr/>
        <p:nvPr/>
      </p:nvGrpSpPr>
      <p:grpSpPr>
        <a:xfrm>
          <a:off x="0" y="0"/>
          <a:ext cx="0" cy="0"/>
          <a:chOff x="0" y="0"/>
          <a:chExt cx="0" cy="0"/>
        </a:xfrm>
      </p:grpSpPr>
      <p:pic>
        <p:nvPicPr>
          <p:cNvPr id="10635" name="Google Shape;10635;p170"/>
          <p:cNvPicPr preferRelativeResize="0"/>
          <p:nvPr/>
        </p:nvPicPr>
        <p:blipFill rotWithShape="1">
          <a:blip r:embed="rId3">
            <a:alphaModFix/>
          </a:blip>
          <a:srcRect b="0" l="0" r="0" t="0"/>
          <a:stretch/>
        </p:blipFill>
        <p:spPr>
          <a:xfrm>
            <a:off x="1367787" y="321734"/>
            <a:ext cx="3605593" cy="2905170"/>
          </a:xfrm>
          <a:prstGeom prst="rect">
            <a:avLst/>
          </a:prstGeom>
          <a:noFill/>
          <a:ln>
            <a:noFill/>
          </a:ln>
        </p:spPr>
      </p:pic>
      <p:pic>
        <p:nvPicPr>
          <p:cNvPr descr="A close-up of a notepad&#10;&#10;Description automatically generated" id="10636" name="Google Shape;10636;p170"/>
          <p:cNvPicPr preferRelativeResize="0"/>
          <p:nvPr/>
        </p:nvPicPr>
        <p:blipFill rotWithShape="1">
          <a:blip r:embed="rId4">
            <a:alphaModFix/>
          </a:blip>
          <a:srcRect b="0" l="0" r="0" t="0"/>
          <a:stretch/>
        </p:blipFill>
        <p:spPr>
          <a:xfrm>
            <a:off x="457201" y="3668252"/>
            <a:ext cx="5426764" cy="2686247"/>
          </a:xfrm>
          <a:prstGeom prst="rect">
            <a:avLst/>
          </a:prstGeom>
          <a:noFill/>
          <a:ln>
            <a:noFill/>
          </a:ln>
        </p:spPr>
      </p:pic>
      <p:sp>
        <p:nvSpPr>
          <p:cNvPr id="10637" name="Google Shape;10637;p170"/>
          <p:cNvSpPr/>
          <p:nvPr/>
        </p:nvSpPr>
        <p:spPr>
          <a:xfrm>
            <a:off x="6050280" y="0"/>
            <a:ext cx="915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38" name="Google Shape;10638;p170"/>
          <p:cNvSpPr/>
          <p:nvPr/>
        </p:nvSpPr>
        <p:spPr>
          <a:xfrm>
            <a:off x="0" y="3383280"/>
            <a:ext cx="6126600" cy="915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ece of paper with writing on it" id="10639" name="Google Shape;10639;p170"/>
          <p:cNvPicPr preferRelativeResize="0"/>
          <p:nvPr/>
        </p:nvPicPr>
        <p:blipFill rotWithShape="1">
          <a:blip r:embed="rId5">
            <a:alphaModFix/>
          </a:blip>
          <a:srcRect b="0" l="0" r="0" t="0"/>
          <a:stretch/>
        </p:blipFill>
        <p:spPr>
          <a:xfrm>
            <a:off x="6315753" y="92676"/>
            <a:ext cx="5618492" cy="644475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4040"/>
        </a:solidFill>
      </p:bgPr>
    </p:bg>
    <p:spTree>
      <p:nvGrpSpPr>
        <p:cNvPr id="10643" name="Shape 10643"/>
        <p:cNvGrpSpPr/>
        <p:nvPr/>
      </p:nvGrpSpPr>
      <p:grpSpPr>
        <a:xfrm>
          <a:off x="0" y="0"/>
          <a:ext cx="0" cy="0"/>
          <a:chOff x="0" y="0"/>
          <a:chExt cx="0" cy="0"/>
        </a:xfrm>
      </p:grpSpPr>
      <p:sp>
        <p:nvSpPr>
          <p:cNvPr id="10644" name="Google Shape;10644;p171"/>
          <p:cNvSpPr/>
          <p:nvPr/>
        </p:nvSpPr>
        <p:spPr>
          <a:xfrm>
            <a:off x="0" y="-3324"/>
            <a:ext cx="12192000" cy="6861300"/>
          </a:xfrm>
          <a:prstGeom prst="rect">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45" name="Google Shape;10645;p171"/>
          <p:cNvSpPr/>
          <p:nvPr/>
        </p:nvSpPr>
        <p:spPr>
          <a:xfrm>
            <a:off x="0" y="0"/>
            <a:ext cx="11786754" cy="6858000"/>
          </a:xfrm>
          <a:custGeom>
            <a:rect b="b" l="l" r="r" t="t"/>
            <a:pathLst>
              <a:path extrusionOk="0" h="6858000" w="11786754">
                <a:moveTo>
                  <a:pt x="0" y="0"/>
                </a:moveTo>
                <a:lnTo>
                  <a:pt x="8610600" y="0"/>
                </a:lnTo>
                <a:lnTo>
                  <a:pt x="11786754"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46" name="Google Shape;10646;p171"/>
          <p:cNvSpPr/>
          <p:nvPr/>
        </p:nvSpPr>
        <p:spPr>
          <a:xfrm>
            <a:off x="0" y="0"/>
            <a:ext cx="3581400" cy="6858000"/>
          </a:xfrm>
          <a:custGeom>
            <a:rect b="b" l="l" r="r" t="t"/>
            <a:pathLst>
              <a:path extrusionOk="0" h="6858000" w="3581400">
                <a:moveTo>
                  <a:pt x="0" y="0"/>
                </a:moveTo>
                <a:lnTo>
                  <a:pt x="405246" y="0"/>
                </a:lnTo>
                <a:lnTo>
                  <a:pt x="3581400" y="6858000"/>
                </a:lnTo>
                <a:lnTo>
                  <a:pt x="0" y="6858000"/>
                </a:lnTo>
                <a:close/>
              </a:path>
            </a:pathLst>
          </a:custGeom>
          <a:solidFill>
            <a:schemeClr val="dk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47" name="Google Shape;10647;p1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Play"/>
              <a:buNone/>
            </a:pPr>
            <a:r>
              <a:rPr lang="en-US">
                <a:solidFill>
                  <a:schemeClr val="lt1"/>
                </a:solidFill>
                <a:latin typeface="Play"/>
                <a:ea typeface="Play"/>
                <a:cs typeface="Play"/>
                <a:sym typeface="Play"/>
              </a:rPr>
              <a:t>Scenario Based Question</a:t>
            </a:r>
            <a:endParaRPr/>
          </a:p>
        </p:txBody>
      </p:sp>
      <p:sp>
        <p:nvSpPr>
          <p:cNvPr id="10648" name="Google Shape;10648;p171"/>
          <p:cNvSpPr txBox="1"/>
          <p:nvPr>
            <p:ph idx="1" type="body"/>
          </p:nvPr>
        </p:nvSpPr>
        <p:spPr>
          <a:xfrm>
            <a:off x="394695" y="1553753"/>
            <a:ext cx="5172000" cy="4760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b="1" lang="en-US" sz="2000"/>
              <a:t>Scenario: </a:t>
            </a:r>
            <a:r>
              <a:rPr lang="en-US" sz="2000"/>
              <a:t>A gym wants to offer personalized training programs to its members based on their workout habits. They have collected data on each member’s </a:t>
            </a:r>
            <a:r>
              <a:rPr b="1" lang="en-US" sz="2000"/>
              <a:t>Weekly Workout Duration</a:t>
            </a:r>
            <a:r>
              <a:rPr lang="en-US" sz="2000"/>
              <a:t> (in hours) and </a:t>
            </a:r>
            <a:r>
              <a:rPr b="1" lang="en-US" sz="2000"/>
              <a:t>Weekly Calories Burned</a:t>
            </a:r>
            <a:r>
              <a:rPr lang="en-US" sz="2000"/>
              <a:t>. They want to segment their members into two groups to offer tailored training programs for high and low-activity members.</a:t>
            </a:r>
            <a:endParaRPr/>
          </a:p>
          <a:p>
            <a:pPr indent="-228600" lvl="0" marL="228600" rtl="0" algn="l">
              <a:lnSpc>
                <a:spcPct val="90000"/>
              </a:lnSpc>
              <a:spcBef>
                <a:spcPts val="1000"/>
              </a:spcBef>
              <a:spcAft>
                <a:spcPts val="0"/>
              </a:spcAft>
              <a:buClr>
                <a:schemeClr val="lt1"/>
              </a:buClr>
              <a:buSzPts val="2000"/>
              <a:buChar char="•"/>
            </a:pPr>
            <a:r>
              <a:rPr b="1" lang="en-US" sz="2000"/>
              <a:t>Question: </a:t>
            </a:r>
            <a:r>
              <a:rPr lang="en-US" sz="2000"/>
              <a:t>Explain how K-means clustering can be used to segment the gym members into two groups based on their workout duration and calories burned. Describe the basic steps.</a:t>
            </a:r>
            <a:endParaRPr/>
          </a:p>
        </p:txBody>
      </p:sp>
      <p:sp>
        <p:nvSpPr>
          <p:cNvPr id="10649" name="Google Shape;10649;p171"/>
          <p:cNvSpPr txBox="1"/>
          <p:nvPr/>
        </p:nvSpPr>
        <p:spPr>
          <a:xfrm>
            <a:off x="5566788" y="1553752"/>
            <a:ext cx="6625200" cy="52821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marR="0" rtl="0" algn="l">
              <a:lnSpc>
                <a:spcPct val="90000"/>
              </a:lnSpc>
              <a:spcBef>
                <a:spcPts val="0"/>
              </a:spcBef>
              <a:spcAft>
                <a:spcPts val="0"/>
              </a:spcAft>
              <a:buClr>
                <a:schemeClr val="lt1"/>
              </a:buClr>
              <a:buSzPct val="100000"/>
              <a:buFont typeface="Arial"/>
              <a:buChar char="•"/>
            </a:pPr>
            <a:r>
              <a:rPr b="1" lang="en-US" sz="1800">
                <a:solidFill>
                  <a:schemeClr val="lt1"/>
                </a:solidFill>
                <a:latin typeface="Arial"/>
                <a:ea typeface="Arial"/>
                <a:cs typeface="Arial"/>
                <a:sym typeface="Arial"/>
              </a:rPr>
              <a:t>Solution</a:t>
            </a:r>
            <a:endParaRPr/>
          </a:p>
          <a:p>
            <a:pPr indent="-228600" lvl="0" marL="228600" marR="0" rtl="0" algn="l">
              <a:lnSpc>
                <a:spcPct val="90000"/>
              </a:lnSpc>
              <a:spcBef>
                <a:spcPts val="1000"/>
              </a:spcBef>
              <a:spcAft>
                <a:spcPts val="0"/>
              </a:spcAft>
              <a:buClr>
                <a:schemeClr val="lt1"/>
              </a:buClr>
              <a:buSzPct val="100000"/>
              <a:buFont typeface="Arial"/>
              <a:buChar char="•"/>
            </a:pPr>
            <a:r>
              <a:rPr b="1" lang="en-US" sz="1800">
                <a:solidFill>
                  <a:schemeClr val="lt1"/>
                </a:solidFill>
                <a:latin typeface="Arial"/>
                <a:ea typeface="Arial"/>
                <a:cs typeface="Arial"/>
                <a:sym typeface="Arial"/>
              </a:rPr>
              <a:t>Data Preparation</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Collect the data for each member, focusing on </a:t>
            </a:r>
            <a:r>
              <a:rPr b="1" lang="en-US" sz="1800">
                <a:solidFill>
                  <a:schemeClr val="lt1"/>
                </a:solidFill>
                <a:latin typeface="Arial"/>
                <a:ea typeface="Arial"/>
                <a:cs typeface="Arial"/>
                <a:sym typeface="Arial"/>
              </a:rPr>
              <a:t>Weekly Workout Duration</a:t>
            </a:r>
            <a:r>
              <a:rPr lang="en-US" sz="1800">
                <a:solidFill>
                  <a:schemeClr val="lt1"/>
                </a:solidFill>
                <a:latin typeface="Arial"/>
                <a:ea typeface="Arial"/>
                <a:cs typeface="Arial"/>
                <a:sym typeface="Arial"/>
              </a:rPr>
              <a:t> and </a:t>
            </a:r>
            <a:r>
              <a:rPr b="1" lang="en-US" sz="1800">
                <a:solidFill>
                  <a:schemeClr val="lt1"/>
                </a:solidFill>
                <a:latin typeface="Arial"/>
                <a:ea typeface="Arial"/>
                <a:cs typeface="Arial"/>
                <a:sym typeface="Arial"/>
              </a:rPr>
              <a:t>Weekly Calories Burned</a:t>
            </a:r>
            <a:r>
              <a:rPr lang="en-US" sz="1800">
                <a:solidFill>
                  <a:schemeClr val="lt1"/>
                </a:solidFill>
                <a:latin typeface="Arial"/>
                <a:ea typeface="Arial"/>
                <a:cs typeface="Arial"/>
                <a:sym typeface="Arial"/>
              </a:rPr>
              <a:t>. Make sure the data is clean and formatted correctly.</a:t>
            </a:r>
            <a:endParaRPr/>
          </a:p>
          <a:p>
            <a:pPr indent="-228600" lvl="0" marL="228600" marR="0" rtl="0" algn="l">
              <a:lnSpc>
                <a:spcPct val="90000"/>
              </a:lnSpc>
              <a:spcBef>
                <a:spcPts val="1000"/>
              </a:spcBef>
              <a:spcAft>
                <a:spcPts val="0"/>
              </a:spcAft>
              <a:buClr>
                <a:schemeClr val="lt1"/>
              </a:buClr>
              <a:buSzPct val="100000"/>
              <a:buFont typeface="Arial"/>
              <a:buChar char="•"/>
            </a:pPr>
            <a:r>
              <a:rPr b="1" lang="en-US" sz="1800">
                <a:solidFill>
                  <a:schemeClr val="lt1"/>
                </a:solidFill>
                <a:latin typeface="Arial"/>
                <a:ea typeface="Arial"/>
                <a:cs typeface="Arial"/>
                <a:sym typeface="Arial"/>
              </a:rPr>
              <a:t>Choose the Number of Clusters (k = 2)</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Since the gym wants two segments, we set k=2 for the K-means algorithm.</a:t>
            </a:r>
            <a:endParaRPr/>
          </a:p>
          <a:p>
            <a:pPr indent="-228600" lvl="0" marL="228600" marR="0" rtl="0" algn="l">
              <a:lnSpc>
                <a:spcPct val="90000"/>
              </a:lnSpc>
              <a:spcBef>
                <a:spcPts val="1000"/>
              </a:spcBef>
              <a:spcAft>
                <a:spcPts val="0"/>
              </a:spcAft>
              <a:buClr>
                <a:schemeClr val="lt1"/>
              </a:buClr>
              <a:buSzPct val="100000"/>
              <a:buFont typeface="Arial"/>
              <a:buChar char="•"/>
            </a:pPr>
            <a:r>
              <a:rPr b="1" lang="en-US" sz="1800">
                <a:solidFill>
                  <a:schemeClr val="lt1"/>
                </a:solidFill>
                <a:latin typeface="Arial"/>
                <a:ea typeface="Arial"/>
                <a:cs typeface="Arial"/>
                <a:sym typeface="Arial"/>
              </a:rPr>
              <a:t>Applying K-means Clustering</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Run the K-means algorithm:</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Step 1:</a:t>
            </a:r>
            <a:r>
              <a:rPr b="0" i="0" lang="en-US" sz="1800" u="none" cap="none" strike="noStrike">
                <a:solidFill>
                  <a:schemeClr val="lt1"/>
                </a:solidFill>
                <a:latin typeface="Arial"/>
                <a:ea typeface="Arial"/>
                <a:cs typeface="Arial"/>
                <a:sym typeface="Arial"/>
              </a:rPr>
              <a:t> Randomly initialize two centroids.</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Step 2:</a:t>
            </a:r>
            <a:r>
              <a:rPr b="0" i="0" lang="en-US" sz="1800" u="none" cap="none" strike="noStrike">
                <a:solidFill>
                  <a:schemeClr val="lt1"/>
                </a:solidFill>
                <a:latin typeface="Arial"/>
                <a:ea typeface="Arial"/>
                <a:cs typeface="Arial"/>
                <a:sym typeface="Arial"/>
              </a:rPr>
              <a:t> Assign each member to the nearest centroid based on their weekly workout duration and calories burned.</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Step 3:</a:t>
            </a:r>
            <a:r>
              <a:rPr b="0" i="0" lang="en-US" sz="1800" u="none" cap="none" strike="noStrike">
                <a:solidFill>
                  <a:schemeClr val="lt1"/>
                </a:solidFill>
                <a:latin typeface="Arial"/>
                <a:ea typeface="Arial"/>
                <a:cs typeface="Arial"/>
                <a:sym typeface="Arial"/>
              </a:rPr>
              <a:t> Update the centroids by averaging the values within each cluster.</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Step 4:</a:t>
            </a:r>
            <a:r>
              <a:rPr b="0" i="0" lang="en-US" sz="1800" u="none" cap="none" strike="noStrike">
                <a:solidFill>
                  <a:schemeClr val="lt1"/>
                </a:solidFill>
                <a:latin typeface="Arial"/>
                <a:ea typeface="Arial"/>
                <a:cs typeface="Arial"/>
                <a:sym typeface="Arial"/>
              </a:rPr>
              <a:t> Repeat steps 2 and 3 until the centroids stabilize.</a:t>
            </a:r>
            <a:endParaRPr/>
          </a:p>
          <a:p>
            <a:pPr indent="-228600" lvl="0" marL="228600" marR="0" rtl="0" algn="l">
              <a:lnSpc>
                <a:spcPct val="90000"/>
              </a:lnSpc>
              <a:spcBef>
                <a:spcPts val="1000"/>
              </a:spcBef>
              <a:spcAft>
                <a:spcPts val="0"/>
              </a:spcAft>
              <a:buClr>
                <a:schemeClr val="lt1"/>
              </a:buClr>
              <a:buSzPct val="100000"/>
              <a:buFont typeface="Arial"/>
              <a:buChar char="•"/>
            </a:pPr>
            <a:r>
              <a:rPr b="1" lang="en-US" sz="1800">
                <a:solidFill>
                  <a:schemeClr val="lt1"/>
                </a:solidFill>
                <a:latin typeface="Arial"/>
                <a:ea typeface="Arial"/>
                <a:cs typeface="Arial"/>
                <a:sym typeface="Arial"/>
              </a:rPr>
              <a:t>Interpreting the Clusters</a:t>
            </a:r>
            <a:br>
              <a:rPr lang="en-US" sz="1800">
                <a:solidFill>
                  <a:schemeClr val="lt1"/>
                </a:solidFill>
                <a:latin typeface="Arial"/>
                <a:ea typeface="Arial"/>
                <a:cs typeface="Arial"/>
                <a:sym typeface="Arial"/>
              </a:rPr>
            </a:br>
            <a:r>
              <a:rPr lang="en-US" sz="1800">
                <a:solidFill>
                  <a:schemeClr val="lt1"/>
                </a:solidFill>
                <a:latin typeface="Arial"/>
                <a:ea typeface="Arial"/>
                <a:cs typeface="Arial"/>
                <a:sym typeface="Arial"/>
              </a:rPr>
              <a:t>After clustering, members will fall into two groups:</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Group 1:</a:t>
            </a:r>
            <a:r>
              <a:rPr b="0" i="0" lang="en-US" sz="1800" u="none" cap="none" strike="noStrike">
                <a:solidFill>
                  <a:schemeClr val="lt1"/>
                </a:solidFill>
                <a:latin typeface="Arial"/>
                <a:ea typeface="Arial"/>
                <a:cs typeface="Arial"/>
                <a:sym typeface="Arial"/>
              </a:rPr>
              <a:t> Low-activity members.</a:t>
            </a:r>
            <a:endParaRPr/>
          </a:p>
          <a:p>
            <a:pPr indent="-228600" lvl="1" marL="742950" marR="0" rtl="0" algn="l">
              <a:lnSpc>
                <a:spcPct val="90000"/>
              </a:lnSpc>
              <a:spcBef>
                <a:spcPts val="500"/>
              </a:spcBef>
              <a:spcAft>
                <a:spcPts val="0"/>
              </a:spcAft>
              <a:buClr>
                <a:schemeClr val="lt1"/>
              </a:buClr>
              <a:buSzPct val="100000"/>
              <a:buFont typeface="Arial"/>
              <a:buChar char="•"/>
            </a:pPr>
            <a:r>
              <a:rPr b="1" i="0" lang="en-US" sz="1800" u="none" cap="none" strike="noStrike">
                <a:solidFill>
                  <a:schemeClr val="lt1"/>
                </a:solidFill>
                <a:latin typeface="Arial"/>
                <a:ea typeface="Arial"/>
                <a:cs typeface="Arial"/>
                <a:sym typeface="Arial"/>
              </a:rPr>
              <a:t>Group 2:</a:t>
            </a:r>
            <a:r>
              <a:rPr b="0" i="0" lang="en-US" sz="1800" u="none" cap="none" strike="noStrike">
                <a:solidFill>
                  <a:schemeClr val="lt1"/>
                </a:solidFill>
                <a:latin typeface="Arial"/>
                <a:ea typeface="Arial"/>
                <a:cs typeface="Arial"/>
                <a:sym typeface="Arial"/>
              </a:rPr>
              <a:t> High-activity members.</a:t>
            </a:r>
            <a:endParaRPr/>
          </a:p>
        </p:txBody>
      </p:sp>
      <p:sp>
        <p:nvSpPr>
          <p:cNvPr id="10650" name="Google Shape;10650;p171"/>
          <p:cNvSpPr txBox="1"/>
          <p:nvPr/>
        </p:nvSpPr>
        <p:spPr>
          <a:xfrm>
            <a:off x="6111240" y="1024128"/>
            <a:ext cx="5257800" cy="51528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0"/>
              </a:spcBef>
              <a:spcAft>
                <a:spcPts val="0"/>
              </a:spcAft>
              <a:buClr>
                <a:schemeClr val="lt1"/>
              </a:buClr>
              <a:buSzPts val="2800"/>
              <a:buFont typeface="Arial"/>
              <a:buNone/>
            </a:pPr>
            <a:r>
              <a:t/>
            </a:r>
            <a:endParaRPr sz="2800">
              <a:solidFill>
                <a:schemeClr val="lt1"/>
              </a:solidFill>
              <a:latin typeface="Arial"/>
              <a:ea typeface="Arial"/>
              <a:cs typeface="Arial"/>
              <a:sym typeface="Aria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54" name="Shape 10654"/>
        <p:cNvGrpSpPr/>
        <p:nvPr/>
      </p:nvGrpSpPr>
      <p:grpSpPr>
        <a:xfrm>
          <a:off x="0" y="0"/>
          <a:ext cx="0" cy="0"/>
          <a:chOff x="0" y="0"/>
          <a:chExt cx="0" cy="0"/>
        </a:xfrm>
      </p:grpSpPr>
      <p:sp>
        <p:nvSpPr>
          <p:cNvPr id="10655" name="Google Shape;10655;p17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56" name="Google Shape;10656;p172"/>
          <p:cNvSpPr/>
          <p:nvPr/>
        </p:nvSpPr>
        <p:spPr>
          <a:xfrm>
            <a:off x="0" y="-1"/>
            <a:ext cx="11764727" cy="2062244"/>
          </a:xfrm>
          <a:custGeom>
            <a:rect b="b" l="l" r="r" t="t"/>
            <a:pathLst>
              <a:path extrusionOk="0" h="1978172" w="10768629">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57" name="Google Shape;10657;p172"/>
          <p:cNvSpPr txBox="1"/>
          <p:nvPr>
            <p:ph type="title"/>
          </p:nvPr>
        </p:nvSpPr>
        <p:spPr>
          <a:xfrm>
            <a:off x="685413" y="554398"/>
            <a:ext cx="9392400" cy="133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Hierarchical Clustering</a:t>
            </a:r>
            <a:endParaRPr/>
          </a:p>
        </p:txBody>
      </p:sp>
      <p:sp>
        <p:nvSpPr>
          <p:cNvPr id="10658" name="Google Shape;10658;p172"/>
          <p:cNvSpPr txBox="1"/>
          <p:nvPr>
            <p:ph idx="1" type="body"/>
          </p:nvPr>
        </p:nvSpPr>
        <p:spPr>
          <a:xfrm>
            <a:off x="428286" y="1994943"/>
            <a:ext cx="5667600" cy="4365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sz="2400"/>
              <a:t>Hierarchical clustering is a type of unsupervised learning algorithm that groups data into a hierarchy of clusters, often visualized as a tree or dendrogram. Unlike K-means clustering, it doesn’t require a predefined number of clusters.</a:t>
            </a:r>
            <a:endParaRPr/>
          </a:p>
          <a:p>
            <a:pPr indent="-228600" lvl="0" marL="228600" rtl="0" algn="l">
              <a:lnSpc>
                <a:spcPct val="90000"/>
              </a:lnSpc>
              <a:spcBef>
                <a:spcPts val="1000"/>
              </a:spcBef>
              <a:spcAft>
                <a:spcPts val="0"/>
              </a:spcAft>
              <a:buClr>
                <a:schemeClr val="dk1"/>
              </a:buClr>
              <a:buSzPts val="2400"/>
              <a:buChar char="•"/>
            </a:pPr>
            <a:r>
              <a:rPr b="1" lang="en-US" sz="2400"/>
              <a:t>Dendrogram</a:t>
            </a:r>
            <a:r>
              <a:rPr lang="en-US" sz="2400"/>
              <a:t>: A tree-like structure showing the hierarchy of clusters; the height represents the distance at which clusters are merged. The number of clusters can be decided by cutting the dendrogram at a specific level.</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descr="Hierarchical clustering " id="10659" name="Google Shape;10659;p172"/>
          <p:cNvPicPr preferRelativeResize="0"/>
          <p:nvPr/>
        </p:nvPicPr>
        <p:blipFill rotWithShape="1">
          <a:blip r:embed="rId3">
            <a:alphaModFix/>
          </a:blip>
          <a:srcRect b="0" l="0" r="0" t="0"/>
          <a:stretch/>
        </p:blipFill>
        <p:spPr>
          <a:xfrm>
            <a:off x="6448581" y="1897935"/>
            <a:ext cx="5315133" cy="4350468"/>
          </a:xfrm>
          <a:prstGeom prst="rect">
            <a:avLst/>
          </a:prstGeom>
          <a:noFill/>
          <a:ln>
            <a:noFill/>
          </a:ln>
        </p:spPr>
      </p:pic>
      <p:sp>
        <p:nvSpPr>
          <p:cNvPr id="10660" name="Google Shape;10660;p172"/>
          <p:cNvSpPr/>
          <p:nvPr/>
        </p:nvSpPr>
        <p:spPr>
          <a:xfrm rot="10800000">
            <a:off x="5390280" y="6208258"/>
            <a:ext cx="6801719" cy="649742"/>
          </a:xfrm>
          <a:custGeom>
            <a:rect b="b" l="l" r="r" t="t"/>
            <a:pathLst>
              <a:path extrusionOk="0" h="1027260" w="10753706">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64" name="Shape 10664"/>
        <p:cNvGrpSpPr/>
        <p:nvPr/>
      </p:nvGrpSpPr>
      <p:grpSpPr>
        <a:xfrm>
          <a:off x="0" y="0"/>
          <a:ext cx="0" cy="0"/>
          <a:chOff x="0" y="0"/>
          <a:chExt cx="0" cy="0"/>
        </a:xfrm>
      </p:grpSpPr>
      <p:sp>
        <p:nvSpPr>
          <p:cNvPr id="10665" name="Google Shape;10665;p17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66" name="Google Shape;10666;p173"/>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67" name="Google Shape;10667;p173"/>
          <p:cNvSpPr txBox="1"/>
          <p:nvPr>
            <p:ph type="title"/>
          </p:nvPr>
        </p:nvSpPr>
        <p:spPr>
          <a:xfrm>
            <a:off x="5475862" y="388284"/>
            <a:ext cx="6297000" cy="1008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Agglomerative Clustering</a:t>
            </a:r>
            <a:endParaRPr/>
          </a:p>
        </p:txBody>
      </p:sp>
      <p:sp>
        <p:nvSpPr>
          <p:cNvPr id="10668" name="Google Shape;10668;p173"/>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Hierarchical Agglomerative Clustering - Geeksforgeeks" id="10669" name="Google Shape;10669;p173"/>
          <p:cNvPicPr preferRelativeResize="0"/>
          <p:nvPr/>
        </p:nvPicPr>
        <p:blipFill rotWithShape="1">
          <a:blip r:embed="rId3">
            <a:alphaModFix/>
          </a:blip>
          <a:srcRect b="0" l="0" r="0" t="0"/>
          <a:stretch/>
        </p:blipFill>
        <p:spPr>
          <a:xfrm>
            <a:off x="279381" y="1051065"/>
            <a:ext cx="5195402" cy="4754896"/>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0670" name="Google Shape;10670;p173"/>
          <p:cNvSpPr txBox="1"/>
          <p:nvPr>
            <p:ph idx="1" type="body"/>
          </p:nvPr>
        </p:nvSpPr>
        <p:spPr>
          <a:xfrm>
            <a:off x="5657222" y="1396720"/>
            <a:ext cx="5938500" cy="5295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US" sz="1800"/>
              <a:t>Agglomerative is a bottom-up approach, in which the algorithm starts with taking all data points as single clusters and merging them until one cluster is left.</a:t>
            </a:r>
            <a:endParaRPr/>
          </a:p>
          <a:p>
            <a:pPr indent="-228600" lvl="0" marL="228600" rtl="0" algn="l">
              <a:lnSpc>
                <a:spcPct val="90000"/>
              </a:lnSpc>
              <a:spcBef>
                <a:spcPts val="1000"/>
              </a:spcBef>
              <a:spcAft>
                <a:spcPts val="0"/>
              </a:spcAft>
              <a:buClr>
                <a:schemeClr val="dk1"/>
              </a:buClr>
              <a:buSzPts val="1800"/>
              <a:buChar char="•"/>
            </a:pPr>
            <a:r>
              <a:rPr b="1" i="0" lang="en-US" sz="1800">
                <a:latin typeface="Montserrat"/>
                <a:ea typeface="Montserrat"/>
                <a:cs typeface="Montserrat"/>
                <a:sym typeface="Montserrat"/>
              </a:rPr>
              <a:t>Step-1:</a:t>
            </a:r>
            <a:r>
              <a:rPr b="0" i="0" lang="en-US" sz="1800">
                <a:latin typeface="Montserrat"/>
                <a:ea typeface="Montserrat"/>
                <a:cs typeface="Montserrat"/>
                <a:sym typeface="Montserrat"/>
              </a:rPr>
              <a:t> Create each data point as a single cluster. Let's say there are N data points, so the number of clusters will also be N.</a:t>
            </a:r>
            <a:endParaRPr/>
          </a:p>
          <a:p>
            <a:pPr indent="-228600" lvl="0" marL="228600" rtl="0" algn="l">
              <a:lnSpc>
                <a:spcPct val="90000"/>
              </a:lnSpc>
              <a:spcBef>
                <a:spcPts val="1000"/>
              </a:spcBef>
              <a:spcAft>
                <a:spcPts val="0"/>
              </a:spcAft>
              <a:buClr>
                <a:schemeClr val="dk1"/>
              </a:buClr>
              <a:buSzPts val="1800"/>
              <a:buChar char="•"/>
            </a:pPr>
            <a:r>
              <a:rPr b="1" i="0" lang="en-US" sz="1800">
                <a:latin typeface="Montserrat"/>
                <a:ea typeface="Montserrat"/>
                <a:cs typeface="Montserrat"/>
                <a:sym typeface="Montserrat"/>
              </a:rPr>
              <a:t>Step-2:</a:t>
            </a:r>
            <a:r>
              <a:rPr b="0" i="0" lang="en-US" sz="1800">
                <a:latin typeface="Montserrat"/>
                <a:ea typeface="Montserrat"/>
                <a:cs typeface="Montserrat"/>
                <a:sym typeface="Montserrat"/>
              </a:rPr>
              <a:t> Take two closest data points or clusters and merge them to form one cluster. So, there will now be N-1 clusters.</a:t>
            </a:r>
            <a:endParaRPr sz="1800">
              <a:latin typeface="Montserrat"/>
              <a:ea typeface="Montserrat"/>
              <a:cs typeface="Montserrat"/>
              <a:sym typeface="Montserrat"/>
            </a:endParaRPr>
          </a:p>
          <a:p>
            <a:pPr indent="-228600" lvl="0" marL="228600" rtl="0" algn="l">
              <a:lnSpc>
                <a:spcPct val="90000"/>
              </a:lnSpc>
              <a:spcBef>
                <a:spcPts val="1000"/>
              </a:spcBef>
              <a:spcAft>
                <a:spcPts val="0"/>
              </a:spcAft>
              <a:buClr>
                <a:schemeClr val="dk1"/>
              </a:buClr>
              <a:buSzPts val="1800"/>
              <a:buChar char="•"/>
            </a:pPr>
            <a:r>
              <a:rPr b="1" i="0" lang="en-US" sz="1800">
                <a:latin typeface="Montserrat"/>
                <a:ea typeface="Montserrat"/>
                <a:cs typeface="Montserrat"/>
                <a:sym typeface="Montserrat"/>
              </a:rPr>
              <a:t>Step-3</a:t>
            </a:r>
            <a:r>
              <a:rPr b="0" i="0" lang="en-US" sz="1800">
                <a:latin typeface="Montserrat"/>
                <a:ea typeface="Montserrat"/>
                <a:cs typeface="Montserrat"/>
                <a:sym typeface="Montserrat"/>
              </a:rPr>
              <a:t>: Again, take the two closest clusters and merge them together to form one cluster. There will be N-2 clusters.</a:t>
            </a:r>
            <a:endParaRPr/>
          </a:p>
          <a:p>
            <a:pPr indent="-228600" lvl="0" marL="228600" rtl="0" algn="l">
              <a:lnSpc>
                <a:spcPct val="90000"/>
              </a:lnSpc>
              <a:spcBef>
                <a:spcPts val="1000"/>
              </a:spcBef>
              <a:spcAft>
                <a:spcPts val="0"/>
              </a:spcAft>
              <a:buClr>
                <a:schemeClr val="dk1"/>
              </a:buClr>
              <a:buSzPts val="1800"/>
              <a:buChar char="•"/>
            </a:pPr>
            <a:r>
              <a:rPr b="1" i="0" lang="en-US" sz="1800">
                <a:latin typeface="Montserrat"/>
                <a:ea typeface="Montserrat"/>
                <a:cs typeface="Montserrat"/>
                <a:sym typeface="Montserrat"/>
              </a:rPr>
              <a:t>Step-4:</a:t>
            </a:r>
            <a:r>
              <a:rPr b="0" i="0" lang="en-US" sz="1800">
                <a:latin typeface="Montserrat"/>
                <a:ea typeface="Montserrat"/>
                <a:cs typeface="Montserrat"/>
                <a:sym typeface="Montserrat"/>
              </a:rPr>
              <a:t> Repeat Step 3 until only one cluster left. So, we will get the following clusters.</a:t>
            </a:r>
            <a:endParaRPr/>
          </a:p>
          <a:p>
            <a:pPr indent="-228600" lvl="0" marL="228600" rtl="0" algn="l">
              <a:lnSpc>
                <a:spcPct val="90000"/>
              </a:lnSpc>
              <a:spcBef>
                <a:spcPts val="1000"/>
              </a:spcBef>
              <a:spcAft>
                <a:spcPts val="0"/>
              </a:spcAft>
              <a:buClr>
                <a:schemeClr val="dk1"/>
              </a:buClr>
              <a:buSzPts val="1800"/>
              <a:buChar char="•"/>
            </a:pPr>
            <a:r>
              <a:rPr b="1" i="0" lang="en-US" sz="1800">
                <a:latin typeface="Montserrat"/>
                <a:ea typeface="Montserrat"/>
                <a:cs typeface="Montserrat"/>
                <a:sym typeface="Montserrat"/>
              </a:rPr>
              <a:t>Step-5:</a:t>
            </a:r>
            <a:r>
              <a:rPr b="0" i="0" lang="en-US" sz="1800">
                <a:latin typeface="Montserrat"/>
                <a:ea typeface="Montserrat"/>
                <a:cs typeface="Montserrat"/>
                <a:sym typeface="Montserrat"/>
              </a:rPr>
              <a:t> Once all the clusters are combined into one big cluster, develop the dendrogram to divide the clusters as per the problem.</a:t>
            </a:r>
            <a:endParaRPr/>
          </a:p>
          <a:p>
            <a:pPr indent="-146050" lvl="0" marL="228600" rtl="0" algn="l">
              <a:lnSpc>
                <a:spcPct val="90000"/>
              </a:lnSpc>
              <a:spcBef>
                <a:spcPts val="1000"/>
              </a:spcBef>
              <a:spcAft>
                <a:spcPts val="0"/>
              </a:spcAft>
              <a:buClr>
                <a:schemeClr val="dk1"/>
              </a:buClr>
              <a:buSzPts val="1300"/>
              <a:buNone/>
            </a:pPr>
            <a:r>
              <a:t/>
            </a:r>
            <a:endParaRPr sz="13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4" name="Shape 10674"/>
        <p:cNvGrpSpPr/>
        <p:nvPr/>
      </p:nvGrpSpPr>
      <p:grpSpPr>
        <a:xfrm>
          <a:off x="0" y="0"/>
          <a:ext cx="0" cy="0"/>
          <a:chOff x="0" y="0"/>
          <a:chExt cx="0" cy="0"/>
        </a:xfrm>
      </p:grpSpPr>
      <p:pic>
        <p:nvPicPr>
          <p:cNvPr descr="Hierarchical Clustering in Machine Learning" id="10675" name="Google Shape;10675;p174"/>
          <p:cNvPicPr preferRelativeResize="0"/>
          <p:nvPr/>
        </p:nvPicPr>
        <p:blipFill rotWithShape="1">
          <a:blip r:embed="rId3">
            <a:alphaModFix/>
          </a:blip>
          <a:srcRect b="0" l="0" r="0" t="0"/>
          <a:stretch/>
        </p:blipFill>
        <p:spPr>
          <a:xfrm>
            <a:off x="0" y="1"/>
            <a:ext cx="3526971" cy="2777490"/>
          </a:xfrm>
          <a:prstGeom prst="rect">
            <a:avLst/>
          </a:prstGeom>
          <a:noFill/>
          <a:ln>
            <a:noFill/>
          </a:ln>
        </p:spPr>
      </p:pic>
      <p:pic>
        <p:nvPicPr>
          <p:cNvPr descr="Hierarchical Clustering in Machine Learning" id="10676" name="Google Shape;10676;p174"/>
          <p:cNvPicPr preferRelativeResize="0"/>
          <p:nvPr/>
        </p:nvPicPr>
        <p:blipFill rotWithShape="1">
          <a:blip r:embed="rId4">
            <a:alphaModFix/>
          </a:blip>
          <a:srcRect b="0" l="0" r="0" t="0"/>
          <a:stretch/>
        </p:blipFill>
        <p:spPr>
          <a:xfrm>
            <a:off x="3526971" y="1"/>
            <a:ext cx="3810000" cy="2777490"/>
          </a:xfrm>
          <a:prstGeom prst="rect">
            <a:avLst/>
          </a:prstGeom>
          <a:noFill/>
          <a:ln>
            <a:noFill/>
          </a:ln>
        </p:spPr>
      </p:pic>
      <p:pic>
        <p:nvPicPr>
          <p:cNvPr descr="Hierarchical Clustering in Machine Learning" id="10677" name="Google Shape;10677;p174"/>
          <p:cNvPicPr preferRelativeResize="0"/>
          <p:nvPr/>
        </p:nvPicPr>
        <p:blipFill rotWithShape="1">
          <a:blip r:embed="rId5">
            <a:alphaModFix/>
          </a:blip>
          <a:srcRect b="0" l="0" r="0" t="0"/>
          <a:stretch/>
        </p:blipFill>
        <p:spPr>
          <a:xfrm>
            <a:off x="7224764" y="0"/>
            <a:ext cx="3810000" cy="2777491"/>
          </a:xfrm>
          <a:prstGeom prst="rect">
            <a:avLst/>
          </a:prstGeom>
          <a:noFill/>
          <a:ln>
            <a:noFill/>
          </a:ln>
        </p:spPr>
      </p:pic>
      <p:pic>
        <p:nvPicPr>
          <p:cNvPr descr="Hierarchical Clustering in Machine Learning" id="10678" name="Google Shape;10678;p174"/>
          <p:cNvPicPr preferRelativeResize="0"/>
          <p:nvPr/>
        </p:nvPicPr>
        <p:blipFill rotWithShape="1">
          <a:blip r:embed="rId6">
            <a:alphaModFix/>
          </a:blip>
          <a:srcRect b="0" l="0" r="0" t="0"/>
          <a:stretch/>
        </p:blipFill>
        <p:spPr>
          <a:xfrm>
            <a:off x="-141515" y="3429000"/>
            <a:ext cx="3668486" cy="3000375"/>
          </a:xfrm>
          <a:prstGeom prst="rect">
            <a:avLst/>
          </a:prstGeom>
          <a:noFill/>
          <a:ln>
            <a:noFill/>
          </a:ln>
        </p:spPr>
      </p:pic>
      <p:pic>
        <p:nvPicPr>
          <p:cNvPr descr="Hierarchical Clustering in Machine Learning" id="10679" name="Google Shape;10679;p174"/>
          <p:cNvPicPr preferRelativeResize="0"/>
          <p:nvPr/>
        </p:nvPicPr>
        <p:blipFill rotWithShape="1">
          <a:blip r:embed="rId7">
            <a:alphaModFix/>
          </a:blip>
          <a:srcRect b="0" l="0" r="0" t="0"/>
          <a:stretch/>
        </p:blipFill>
        <p:spPr>
          <a:xfrm>
            <a:off x="3414764" y="3429000"/>
            <a:ext cx="3810000" cy="3000375"/>
          </a:xfrm>
          <a:prstGeom prst="rect">
            <a:avLst/>
          </a:prstGeom>
          <a:noFill/>
          <a:ln>
            <a:noFill/>
          </a:ln>
        </p:spPr>
      </p:pic>
      <p:pic>
        <p:nvPicPr>
          <p:cNvPr descr="Hierarchical Clustering in Machine Learning" id="10680" name="Google Shape;10680;p174"/>
          <p:cNvPicPr preferRelativeResize="0"/>
          <p:nvPr/>
        </p:nvPicPr>
        <p:blipFill rotWithShape="1">
          <a:blip r:embed="rId8">
            <a:alphaModFix/>
          </a:blip>
          <a:srcRect b="0" l="0" r="0" t="0"/>
          <a:stretch/>
        </p:blipFill>
        <p:spPr>
          <a:xfrm>
            <a:off x="7224764" y="3429000"/>
            <a:ext cx="3810000" cy="30003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84" name="Shape 10684"/>
        <p:cNvGrpSpPr/>
        <p:nvPr/>
      </p:nvGrpSpPr>
      <p:grpSpPr>
        <a:xfrm>
          <a:off x="0" y="0"/>
          <a:ext cx="0" cy="0"/>
          <a:chOff x="0" y="0"/>
          <a:chExt cx="0" cy="0"/>
        </a:xfrm>
      </p:grpSpPr>
      <p:sp>
        <p:nvSpPr>
          <p:cNvPr id="10685" name="Google Shape;10685;p17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86" name="Google Shape;10686;p175"/>
          <p:cNvSpPr txBox="1"/>
          <p:nvPr>
            <p:ph type="title"/>
          </p:nvPr>
        </p:nvSpPr>
        <p:spPr>
          <a:xfrm>
            <a:off x="761799" y="617921"/>
            <a:ext cx="5334300" cy="97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lay"/>
              <a:buNone/>
            </a:pPr>
            <a:r>
              <a:rPr lang="en-US" sz="4000"/>
              <a:t>Divisive Clustering</a:t>
            </a:r>
            <a:endParaRPr/>
          </a:p>
        </p:txBody>
      </p:sp>
      <p:sp>
        <p:nvSpPr>
          <p:cNvPr id="10687" name="Google Shape;10687;p175"/>
          <p:cNvSpPr txBox="1"/>
          <p:nvPr>
            <p:ph idx="1" type="body"/>
          </p:nvPr>
        </p:nvSpPr>
        <p:spPr>
          <a:xfrm>
            <a:off x="761800" y="1738366"/>
            <a:ext cx="5518500" cy="4501800"/>
          </a:xfrm>
          <a:prstGeom prst="rect">
            <a:avLst/>
          </a:prstGeom>
          <a:noFill/>
          <a:ln>
            <a:noFill/>
          </a:ln>
        </p:spPr>
        <p:txBody>
          <a:bodyPr anchorCtr="0" anchor="ctr" bIns="45700" lIns="91425" spcFirstLastPara="1" rIns="91425" wrap="square" tIns="45700">
            <a:normAutofit lnSpcReduction="10000"/>
          </a:bodyPr>
          <a:lstStyle/>
          <a:p>
            <a:pPr indent="-114300" lvl="0" marL="0" marR="0" rtl="0" algn="l">
              <a:lnSpc>
                <a:spcPct val="90000"/>
              </a:lnSpc>
              <a:spcBef>
                <a:spcPts val="0"/>
              </a:spcBef>
              <a:spcAft>
                <a:spcPts val="0"/>
              </a:spcAft>
              <a:buClr>
                <a:schemeClr val="dk1"/>
              </a:buClr>
              <a:buSzPts val="1800"/>
              <a:buFont typeface="Arial"/>
              <a:buChar char="•"/>
            </a:pPr>
            <a:r>
              <a:rPr b="1" i="0" lang="en-US" sz="1800" u="none" cap="none" strike="noStrike">
                <a:latin typeface="Arial"/>
                <a:ea typeface="Arial"/>
                <a:cs typeface="Arial"/>
                <a:sym typeface="Arial"/>
              </a:rPr>
              <a:t>Start with One Cluster</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 Begin with all data points in a single cluster.</a:t>
            </a:r>
            <a:endParaRPr/>
          </a:p>
          <a:p>
            <a:pPr indent="-114300" lvl="0" marL="0" marR="0" rtl="0" algn="l">
              <a:lnSpc>
                <a:spcPct val="90000"/>
              </a:lnSpc>
              <a:spcBef>
                <a:spcPts val="600"/>
              </a:spcBef>
              <a:spcAft>
                <a:spcPts val="0"/>
              </a:spcAft>
              <a:buClr>
                <a:schemeClr val="dk1"/>
              </a:buClr>
              <a:buSzPts val="1800"/>
              <a:buFont typeface="Arial"/>
              <a:buChar char="•"/>
            </a:pPr>
            <a:r>
              <a:rPr b="1" i="0" lang="en-US" sz="1800" u="none" cap="none" strike="noStrike">
                <a:latin typeface="Arial"/>
                <a:ea typeface="Arial"/>
                <a:cs typeface="Arial"/>
                <a:sym typeface="Arial"/>
              </a:rPr>
              <a:t>Split into Two Sub-clusters</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 Divide the cluster into two smaller groups based on dissimilarity   (using methods like K-means).</a:t>
            </a:r>
            <a:endParaRPr/>
          </a:p>
          <a:p>
            <a:pPr indent="-114300" lvl="0" marL="0" marR="0" rtl="0" algn="l">
              <a:lnSpc>
                <a:spcPct val="90000"/>
              </a:lnSpc>
              <a:spcBef>
                <a:spcPts val="600"/>
              </a:spcBef>
              <a:spcAft>
                <a:spcPts val="0"/>
              </a:spcAft>
              <a:buClr>
                <a:schemeClr val="dk1"/>
              </a:buClr>
              <a:buSzPts val="1800"/>
              <a:buFont typeface="Arial"/>
              <a:buChar char="•"/>
            </a:pPr>
            <a:r>
              <a:rPr b="1" i="0" lang="en-US" sz="1800" u="none" cap="none" strike="noStrike">
                <a:latin typeface="Arial"/>
                <a:ea typeface="Arial"/>
                <a:cs typeface="Arial"/>
                <a:sym typeface="Arial"/>
              </a:rPr>
              <a:t>Repeat Splitting</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 Continue dividing each new cluster until you reach the desired number of clusters or no meaningful splits remain.</a:t>
            </a:r>
            <a:endParaRPr/>
          </a:p>
          <a:p>
            <a:pPr indent="-114300" lvl="0" marL="0" marR="0" rtl="0" algn="l">
              <a:lnSpc>
                <a:spcPct val="90000"/>
              </a:lnSpc>
              <a:spcBef>
                <a:spcPts val="600"/>
              </a:spcBef>
              <a:spcAft>
                <a:spcPts val="0"/>
              </a:spcAft>
              <a:buClr>
                <a:schemeClr val="dk1"/>
              </a:buClr>
              <a:buSzPts val="1800"/>
              <a:buFont typeface="Arial"/>
              <a:buChar char="•"/>
            </a:pPr>
            <a:r>
              <a:rPr b="1" i="0" lang="en-US" sz="1800" u="none" cap="none" strike="noStrike">
                <a:latin typeface="Arial"/>
                <a:ea typeface="Arial"/>
                <a:cs typeface="Arial"/>
                <a:sym typeface="Arial"/>
              </a:rPr>
              <a:t>Stop When Satisfied</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 End when clusters are distinct or meet a set condition (e.g., number of clusters).</a:t>
            </a:r>
            <a:endParaRPr/>
          </a:p>
          <a:p>
            <a:pPr indent="-114300" lvl="0" marL="0" marR="0" rtl="0" algn="l">
              <a:lnSpc>
                <a:spcPct val="90000"/>
              </a:lnSpc>
              <a:spcBef>
                <a:spcPts val="600"/>
              </a:spcBef>
              <a:spcAft>
                <a:spcPts val="0"/>
              </a:spcAft>
              <a:buClr>
                <a:schemeClr val="dk1"/>
              </a:buClr>
              <a:buSzPts val="1800"/>
              <a:buFont typeface="Arial"/>
              <a:buChar char="•"/>
            </a:pPr>
            <a:r>
              <a:rPr b="1" i="0" lang="en-US" sz="1800" u="none" cap="none" strike="noStrike">
                <a:latin typeface="Arial"/>
                <a:ea typeface="Arial"/>
                <a:cs typeface="Arial"/>
                <a:sym typeface="Arial"/>
              </a:rPr>
              <a:t>Visualize with Dendrogram (Optional)</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 Optionally, use a dendrogram to show the split hierarchy.</a:t>
            </a:r>
            <a:endParaRPr/>
          </a:p>
          <a:p>
            <a:pPr indent="0" lvl="0" marL="0" marR="0" rtl="0" algn="l">
              <a:lnSpc>
                <a:spcPct val="90000"/>
              </a:lnSpc>
              <a:spcBef>
                <a:spcPts val="600"/>
              </a:spcBef>
              <a:spcAft>
                <a:spcPts val="0"/>
              </a:spcAft>
              <a:buClr>
                <a:schemeClr val="dk1"/>
              </a:buClr>
              <a:buSzPts val="1400"/>
              <a:buFont typeface="Arial"/>
              <a:buNone/>
            </a:pPr>
            <a:r>
              <a:t/>
            </a:r>
            <a:endParaRPr b="0" i="0" sz="1400" u="none" cap="none" strike="noStrike">
              <a:latin typeface="Arial"/>
              <a:ea typeface="Arial"/>
              <a:cs typeface="Arial"/>
              <a:sym typeface="Arial"/>
            </a:endParaRPr>
          </a:p>
        </p:txBody>
      </p:sp>
      <p:pic>
        <p:nvPicPr>
          <p:cNvPr descr="Divisive clustering" id="10688" name="Google Shape;10688;p175"/>
          <p:cNvPicPr preferRelativeResize="0"/>
          <p:nvPr/>
        </p:nvPicPr>
        <p:blipFill rotWithShape="1">
          <a:blip r:embed="rId3">
            <a:alphaModFix/>
          </a:blip>
          <a:srcRect b="0" l="0" r="0" t="0"/>
          <a:stretch/>
        </p:blipFill>
        <p:spPr>
          <a:xfrm>
            <a:off x="6280220" y="617921"/>
            <a:ext cx="5657223" cy="5622158"/>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92" name="Shape 10692"/>
        <p:cNvGrpSpPr/>
        <p:nvPr/>
      </p:nvGrpSpPr>
      <p:grpSpPr>
        <a:xfrm>
          <a:off x="0" y="0"/>
          <a:ext cx="0" cy="0"/>
          <a:chOff x="0" y="0"/>
          <a:chExt cx="0" cy="0"/>
        </a:xfrm>
      </p:grpSpPr>
      <p:sp>
        <p:nvSpPr>
          <p:cNvPr id="10693" name="Google Shape;10693;p176"/>
          <p:cNvSpPr/>
          <p:nvPr/>
        </p:nvSpPr>
        <p:spPr>
          <a:xfrm>
            <a:off x="0" y="651752"/>
            <a:ext cx="12192000" cy="736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94" name="Google Shape;10694;p176"/>
          <p:cNvSpPr txBox="1"/>
          <p:nvPr>
            <p:ph type="title"/>
          </p:nvPr>
        </p:nvSpPr>
        <p:spPr>
          <a:xfrm>
            <a:off x="490536" y="643467"/>
            <a:ext cx="11211000" cy="7449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Play"/>
              <a:buNone/>
            </a:pPr>
            <a:r>
              <a:rPr lang="en-US" sz="3200">
                <a:solidFill>
                  <a:schemeClr val="lt1"/>
                </a:solidFill>
                <a:latin typeface="Play"/>
                <a:ea typeface="Play"/>
                <a:cs typeface="Play"/>
                <a:sym typeface="Play"/>
              </a:rPr>
              <a:t>Working of Dendrogram in Hierarchical Clustering</a:t>
            </a:r>
            <a:endParaRPr/>
          </a:p>
        </p:txBody>
      </p:sp>
      <p:pic>
        <p:nvPicPr>
          <p:cNvPr descr="Hierarchical Clustering in Machine Learning" id="10695" name="Google Shape;10695;p176"/>
          <p:cNvPicPr preferRelativeResize="0"/>
          <p:nvPr/>
        </p:nvPicPr>
        <p:blipFill rotWithShape="1">
          <a:blip r:embed="rId3">
            <a:alphaModFix/>
          </a:blip>
          <a:srcRect b="0" l="0" r="0" t="0"/>
          <a:stretch/>
        </p:blipFill>
        <p:spPr>
          <a:xfrm>
            <a:off x="710952" y="1675227"/>
            <a:ext cx="10894894" cy="48662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99" name="Shape 10699"/>
        <p:cNvGrpSpPr/>
        <p:nvPr/>
      </p:nvGrpSpPr>
      <p:grpSpPr>
        <a:xfrm>
          <a:off x="0" y="0"/>
          <a:ext cx="0" cy="0"/>
          <a:chOff x="0" y="0"/>
          <a:chExt cx="0" cy="0"/>
        </a:xfrm>
      </p:grpSpPr>
      <p:sp>
        <p:nvSpPr>
          <p:cNvPr id="10700" name="Google Shape;10700;p17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n introduction to Hierarchical clustering in Python" id="10701" name="Google Shape;10701;p177"/>
          <p:cNvPicPr preferRelativeResize="0"/>
          <p:nvPr/>
        </p:nvPicPr>
        <p:blipFill rotWithShape="1">
          <a:blip r:embed="rId3">
            <a:alphaModFix/>
          </a:blip>
          <a:srcRect b="0" l="0" r="0" t="0"/>
          <a:stretch/>
        </p:blipFill>
        <p:spPr>
          <a:xfrm>
            <a:off x="1195754" y="572755"/>
            <a:ext cx="8631534" cy="5848141"/>
          </a:xfrm>
          <a:prstGeom prst="rect">
            <a:avLst/>
          </a:prstGeom>
          <a:noFill/>
          <a:ln>
            <a:noFill/>
          </a:ln>
        </p:spPr>
      </p:pic>
      <p:sp>
        <p:nvSpPr>
          <p:cNvPr id="10702" name="Google Shape;10702;p177"/>
          <p:cNvSpPr/>
          <p:nvPr/>
        </p:nvSpPr>
        <p:spPr>
          <a:xfrm flipH="1">
            <a:off x="10208496" y="0"/>
            <a:ext cx="1983504" cy="6858000"/>
          </a:xfrm>
          <a:custGeom>
            <a:rect b="b" l="l" r="r" t="t"/>
            <a:pathLst>
              <a:path extrusionOk="0" h="6858000" w="1983504">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lt2">
              <a:alpha val="4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6" name="Shape 10706"/>
        <p:cNvGrpSpPr/>
        <p:nvPr/>
      </p:nvGrpSpPr>
      <p:grpSpPr>
        <a:xfrm>
          <a:off x="0" y="0"/>
          <a:ext cx="0" cy="0"/>
          <a:chOff x="0" y="0"/>
          <a:chExt cx="0" cy="0"/>
        </a:xfrm>
      </p:grpSpPr>
      <p:sp>
        <p:nvSpPr>
          <p:cNvPr id="10707" name="Google Shape;10707;p178"/>
          <p:cNvSpPr txBox="1"/>
          <p:nvPr/>
        </p:nvSpPr>
        <p:spPr>
          <a:xfrm>
            <a:off x="0" y="1333801"/>
            <a:ext cx="3355800" cy="12087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chemeClr val="dk1"/>
              </a:buClr>
              <a:buSzPts val="2200"/>
              <a:buFont typeface="Arial"/>
              <a:buChar char="•"/>
            </a:pPr>
            <a:r>
              <a:rPr b="1" lang="en-US" sz="2200">
                <a:solidFill>
                  <a:schemeClr val="dk1"/>
                </a:solidFill>
                <a:latin typeface="Arial"/>
                <a:ea typeface="Arial"/>
                <a:cs typeface="Arial"/>
                <a:sym typeface="Arial"/>
              </a:rPr>
              <a:t>Single Linkage: </a:t>
            </a:r>
            <a:r>
              <a:rPr lang="en-US" sz="2200">
                <a:solidFill>
                  <a:schemeClr val="dk1"/>
                </a:solidFill>
                <a:latin typeface="Arial"/>
                <a:ea typeface="Arial"/>
                <a:cs typeface="Arial"/>
                <a:sym typeface="Arial"/>
              </a:rPr>
              <a:t>It is the Shortest Distance between the closest points of the clusters. </a:t>
            </a:r>
            <a:endParaRPr sz="2200">
              <a:solidFill>
                <a:schemeClr val="dk1"/>
              </a:solidFill>
              <a:latin typeface="Arial"/>
              <a:ea typeface="Arial"/>
              <a:cs typeface="Arial"/>
              <a:sym typeface="Arial"/>
            </a:endParaRPr>
          </a:p>
        </p:txBody>
      </p:sp>
      <p:pic>
        <p:nvPicPr>
          <p:cNvPr descr="Hierarchical Clustering in Machine Learning" id="10708" name="Google Shape;10708;p178"/>
          <p:cNvPicPr preferRelativeResize="0"/>
          <p:nvPr/>
        </p:nvPicPr>
        <p:blipFill rotWithShape="1">
          <a:blip r:embed="rId3">
            <a:alphaModFix/>
          </a:blip>
          <a:srcRect b="0" l="0" r="0" t="0"/>
          <a:stretch/>
        </p:blipFill>
        <p:spPr>
          <a:xfrm>
            <a:off x="0" y="3023367"/>
            <a:ext cx="3355942" cy="2500832"/>
          </a:xfrm>
          <a:prstGeom prst="rect">
            <a:avLst/>
          </a:prstGeom>
          <a:noFill/>
          <a:ln>
            <a:noFill/>
          </a:ln>
        </p:spPr>
      </p:pic>
      <p:sp>
        <p:nvSpPr>
          <p:cNvPr id="10709" name="Google Shape;10709;p178"/>
          <p:cNvSpPr txBox="1"/>
          <p:nvPr/>
        </p:nvSpPr>
        <p:spPr>
          <a:xfrm>
            <a:off x="3355942" y="1239533"/>
            <a:ext cx="4470300" cy="1783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0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Complete Linkage:</a:t>
            </a:r>
            <a:r>
              <a:rPr lang="en-US" sz="2000">
                <a:solidFill>
                  <a:schemeClr val="dk1"/>
                </a:solidFill>
                <a:latin typeface="Arial"/>
                <a:ea typeface="Arial"/>
                <a:cs typeface="Arial"/>
                <a:sym typeface="Arial"/>
              </a:rPr>
              <a:t> It is the farthest distance between the two points of two different clusters. It is one of the popular linkage methods as it forms tighter clusters than single-linkage.</a:t>
            </a:r>
            <a:endParaRPr sz="2000">
              <a:solidFill>
                <a:schemeClr val="dk1"/>
              </a:solidFill>
              <a:latin typeface="Arial"/>
              <a:ea typeface="Arial"/>
              <a:cs typeface="Arial"/>
              <a:sym typeface="Arial"/>
            </a:endParaRPr>
          </a:p>
        </p:txBody>
      </p:sp>
      <p:pic>
        <p:nvPicPr>
          <p:cNvPr descr="Hierarchical Clustering in Machine Learning" id="10710" name="Google Shape;10710;p178"/>
          <p:cNvPicPr preferRelativeResize="0"/>
          <p:nvPr/>
        </p:nvPicPr>
        <p:blipFill rotWithShape="1">
          <a:blip r:embed="rId4">
            <a:alphaModFix/>
          </a:blip>
          <a:srcRect b="0" l="0" r="0" t="0"/>
          <a:stretch/>
        </p:blipFill>
        <p:spPr>
          <a:xfrm>
            <a:off x="3355942" y="3023367"/>
            <a:ext cx="3810000" cy="2500832"/>
          </a:xfrm>
          <a:prstGeom prst="rect">
            <a:avLst/>
          </a:prstGeom>
          <a:noFill/>
          <a:ln>
            <a:noFill/>
          </a:ln>
        </p:spPr>
      </p:pic>
      <p:sp>
        <p:nvSpPr>
          <p:cNvPr id="10711" name="Google Shape;10711;p178"/>
          <p:cNvSpPr txBox="1"/>
          <p:nvPr/>
        </p:nvSpPr>
        <p:spPr>
          <a:xfrm>
            <a:off x="326010" y="5618467"/>
            <a:ext cx="11540100" cy="12396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200"/>
              <a:buFont typeface="Arial"/>
              <a:buChar char="•"/>
            </a:pPr>
            <a:r>
              <a:rPr b="1" lang="en-US" sz="2200">
                <a:solidFill>
                  <a:schemeClr val="dk1"/>
                </a:solidFill>
                <a:latin typeface="Arial"/>
                <a:ea typeface="Arial"/>
                <a:cs typeface="Arial"/>
                <a:sym typeface="Arial"/>
              </a:rPr>
              <a:t>Average Linkage:</a:t>
            </a:r>
            <a:r>
              <a:rPr lang="en-US" sz="2200">
                <a:solidFill>
                  <a:schemeClr val="dk1"/>
                </a:solidFill>
                <a:latin typeface="Arial"/>
                <a:ea typeface="Arial"/>
                <a:cs typeface="Arial"/>
                <a:sym typeface="Arial"/>
              </a:rPr>
              <a:t> It is the linkage method in which the distance between each pair of datasets is added up and then divided by the total number of datasets to calculate the average distance between two clusters. It is also one of the most popular linkage methods.</a:t>
            </a:r>
            <a:endParaRPr/>
          </a:p>
        </p:txBody>
      </p:sp>
      <p:sp>
        <p:nvSpPr>
          <p:cNvPr id="10712" name="Google Shape;10712;p178"/>
          <p:cNvSpPr txBox="1"/>
          <p:nvPr/>
        </p:nvSpPr>
        <p:spPr>
          <a:xfrm>
            <a:off x="234885" y="270988"/>
            <a:ext cx="10515600" cy="786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4200"/>
              <a:buFont typeface="Play"/>
              <a:buNone/>
            </a:pPr>
            <a:r>
              <a:rPr lang="en-US" sz="4200">
                <a:solidFill>
                  <a:schemeClr val="dk1"/>
                </a:solidFill>
                <a:latin typeface="Play"/>
                <a:ea typeface="Play"/>
                <a:cs typeface="Play"/>
                <a:sym typeface="Play"/>
              </a:rPr>
              <a:t>Measure the distance between 2 Clusters</a:t>
            </a:r>
            <a:endParaRPr/>
          </a:p>
        </p:txBody>
      </p:sp>
      <p:sp>
        <p:nvSpPr>
          <p:cNvPr id="10713" name="Google Shape;10713;p178"/>
          <p:cNvSpPr txBox="1"/>
          <p:nvPr/>
        </p:nvSpPr>
        <p:spPr>
          <a:xfrm>
            <a:off x="7599575" y="1239533"/>
            <a:ext cx="4470300" cy="1783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10000"/>
              </a:lnSpc>
              <a:spcBef>
                <a:spcPts val="0"/>
              </a:spcBef>
              <a:spcAft>
                <a:spcPts val="0"/>
              </a:spcAft>
              <a:buClr>
                <a:schemeClr val="dk1"/>
              </a:buClr>
              <a:buSzPts val="2000"/>
              <a:buFont typeface="Arial"/>
              <a:buChar char="•"/>
            </a:pPr>
            <a:r>
              <a:rPr b="1" lang="en-US" sz="2000">
                <a:solidFill>
                  <a:schemeClr val="dk1"/>
                </a:solidFill>
                <a:latin typeface="Arial"/>
                <a:ea typeface="Arial"/>
                <a:cs typeface="Arial"/>
                <a:sym typeface="Arial"/>
              </a:rPr>
              <a:t>Centroid Linkage: </a:t>
            </a:r>
            <a:r>
              <a:rPr lang="en-US" sz="2000">
                <a:solidFill>
                  <a:schemeClr val="dk1"/>
                </a:solidFill>
                <a:latin typeface="Arial"/>
                <a:ea typeface="Arial"/>
                <a:cs typeface="Arial"/>
                <a:sym typeface="Arial"/>
              </a:rPr>
              <a:t>It is the linkage method in which the distance between the centroid of the clusters is calculated.</a:t>
            </a:r>
            <a:endParaRPr sz="2000">
              <a:solidFill>
                <a:schemeClr val="dk1"/>
              </a:solidFill>
              <a:latin typeface="Arial"/>
              <a:ea typeface="Arial"/>
              <a:cs typeface="Arial"/>
              <a:sym typeface="Arial"/>
            </a:endParaRPr>
          </a:p>
        </p:txBody>
      </p:sp>
      <p:pic>
        <p:nvPicPr>
          <p:cNvPr descr="Hierarchical Clustering in Machine Learning" id="10714" name="Google Shape;10714;p178"/>
          <p:cNvPicPr preferRelativeResize="0"/>
          <p:nvPr/>
        </p:nvPicPr>
        <p:blipFill rotWithShape="1">
          <a:blip r:embed="rId5">
            <a:alphaModFix/>
          </a:blip>
          <a:srcRect b="0" l="0" r="0" t="0"/>
          <a:stretch/>
        </p:blipFill>
        <p:spPr>
          <a:xfrm>
            <a:off x="7826211" y="3023367"/>
            <a:ext cx="3810000" cy="250083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18" name="Shape 10718"/>
        <p:cNvGrpSpPr/>
        <p:nvPr/>
      </p:nvGrpSpPr>
      <p:grpSpPr>
        <a:xfrm>
          <a:off x="0" y="0"/>
          <a:ext cx="0" cy="0"/>
          <a:chOff x="0" y="0"/>
          <a:chExt cx="0" cy="0"/>
        </a:xfrm>
      </p:grpSpPr>
      <p:sp>
        <p:nvSpPr>
          <p:cNvPr id="10719" name="Google Shape;10719;p179"/>
          <p:cNvSpPr/>
          <p:nvPr/>
        </p:nvSpPr>
        <p:spPr>
          <a:xfrm>
            <a:off x="10" y="-5705"/>
            <a:ext cx="12192000" cy="16944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0" name="Google Shape;10720;p179"/>
          <p:cNvSpPr txBox="1"/>
          <p:nvPr>
            <p:ph type="title"/>
          </p:nvPr>
        </p:nvSpPr>
        <p:spPr>
          <a:xfrm>
            <a:off x="1156851" y="637762"/>
            <a:ext cx="9888600" cy="90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lay"/>
              <a:buNone/>
            </a:pPr>
            <a:r>
              <a:rPr lang="en-US" sz="4000">
                <a:solidFill>
                  <a:schemeClr val="lt1"/>
                </a:solidFill>
              </a:rPr>
              <a:t>Principal Component Analysis </a:t>
            </a:r>
            <a:endParaRPr/>
          </a:p>
        </p:txBody>
      </p:sp>
      <p:sp>
        <p:nvSpPr>
          <p:cNvPr id="10721" name="Google Shape;10721;p179"/>
          <p:cNvSpPr/>
          <p:nvPr/>
        </p:nvSpPr>
        <p:spPr>
          <a:xfrm>
            <a:off x="0" y="1688641"/>
            <a:ext cx="12192000" cy="5169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2" name="Google Shape;10722;p179"/>
          <p:cNvSpPr/>
          <p:nvPr/>
        </p:nvSpPr>
        <p:spPr>
          <a:xfrm>
            <a:off x="1156851" y="2010758"/>
            <a:ext cx="457200" cy="45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3" name="Google Shape;10723;p179"/>
          <p:cNvSpPr txBox="1"/>
          <p:nvPr>
            <p:ph idx="1" type="body"/>
          </p:nvPr>
        </p:nvSpPr>
        <p:spPr>
          <a:xfrm>
            <a:off x="1155548" y="2217343"/>
            <a:ext cx="10681500" cy="4409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PCA comes under the Unsupervised Machine Learning category</a:t>
            </a:r>
            <a:endParaRPr/>
          </a:p>
          <a:p>
            <a:pPr indent="-228600" lvl="0" marL="228600" rtl="0" algn="l">
              <a:lnSpc>
                <a:spcPct val="90000"/>
              </a:lnSpc>
              <a:spcBef>
                <a:spcPts val="1000"/>
              </a:spcBef>
              <a:spcAft>
                <a:spcPts val="0"/>
              </a:spcAft>
              <a:buClr>
                <a:schemeClr val="dk1"/>
              </a:buClr>
              <a:buSzPts val="2400"/>
              <a:buChar char="•"/>
            </a:pPr>
            <a:r>
              <a:rPr lang="en-US" sz="2400"/>
              <a:t>The main goal of PCA is to reduce the number of variables in a data collection while retaining as much information as feasible. Principal component analysis in machine learning can be mainly used for Dimensionality Reduction and important feature selection.</a:t>
            </a:r>
            <a:endParaRPr/>
          </a:p>
          <a:p>
            <a:pPr indent="-228600" lvl="0" marL="228600" rtl="0" algn="l">
              <a:lnSpc>
                <a:spcPct val="90000"/>
              </a:lnSpc>
              <a:spcBef>
                <a:spcPts val="1000"/>
              </a:spcBef>
              <a:spcAft>
                <a:spcPts val="0"/>
              </a:spcAft>
              <a:buClr>
                <a:schemeClr val="dk1"/>
              </a:buClr>
              <a:buSzPts val="2400"/>
              <a:buChar char="•"/>
            </a:pPr>
            <a:r>
              <a:rPr lang="en-US" sz="2400"/>
              <a:t>Correlated features to Independent features</a:t>
            </a:r>
            <a:endParaRPr/>
          </a:p>
          <a:p>
            <a:pPr indent="-228600" lvl="0" marL="228600" rtl="0" algn="l">
              <a:lnSpc>
                <a:spcPct val="90000"/>
              </a:lnSpc>
              <a:spcBef>
                <a:spcPts val="1000"/>
              </a:spcBef>
              <a:spcAft>
                <a:spcPts val="0"/>
              </a:spcAft>
              <a:buClr>
                <a:schemeClr val="dk1"/>
              </a:buClr>
              <a:buSzPts val="2400"/>
              <a:buChar char="•"/>
            </a:pPr>
            <a:r>
              <a:rPr b="0" i="0" lang="en-US" sz="2400">
                <a:latin typeface="Inter"/>
                <a:ea typeface="Inter"/>
                <a:cs typeface="Inter"/>
                <a:sym typeface="Inter"/>
              </a:rPr>
              <a:t>When should Principal Component Analysis be used in ML?</a:t>
            </a:r>
            <a:endParaRPr/>
          </a:p>
          <a:p>
            <a:pPr indent="0" lvl="0" marL="0" rtl="0" algn="l">
              <a:lnSpc>
                <a:spcPct val="90000"/>
              </a:lnSpc>
              <a:spcBef>
                <a:spcPts val="1000"/>
              </a:spcBef>
              <a:spcAft>
                <a:spcPts val="0"/>
              </a:spcAft>
              <a:buClr>
                <a:schemeClr val="dk1"/>
              </a:buClr>
              <a:buSzPts val="2400"/>
              <a:buNone/>
            </a:pPr>
            <a:r>
              <a:rPr b="0" i="0" lang="en-US" sz="2400">
                <a:latin typeface="Inter"/>
                <a:ea typeface="Inter"/>
                <a:cs typeface="Inter"/>
                <a:sym typeface="Inter"/>
              </a:rPr>
              <a:t>- Whenever we need to know our features are independent of each other</a:t>
            </a:r>
            <a:endParaRPr/>
          </a:p>
          <a:p>
            <a:pPr indent="0" lvl="0" marL="0" rtl="0" algn="l">
              <a:lnSpc>
                <a:spcPct val="90000"/>
              </a:lnSpc>
              <a:spcBef>
                <a:spcPts val="1750"/>
              </a:spcBef>
              <a:spcAft>
                <a:spcPts val="0"/>
              </a:spcAft>
              <a:buClr>
                <a:schemeClr val="dk1"/>
              </a:buClr>
              <a:buSzPts val="2400"/>
              <a:buNone/>
            </a:pPr>
            <a:r>
              <a:rPr b="0" i="0" lang="en-US" sz="2400">
                <a:latin typeface="Inter"/>
                <a:ea typeface="Inter"/>
                <a:cs typeface="Inter"/>
                <a:sym typeface="Inter"/>
              </a:rPr>
              <a:t>- Whenever we need fewer features from higher features</a:t>
            </a:r>
            <a:endParaRPr/>
          </a:p>
          <a:p>
            <a:pPr indent="-76200" lvl="0" marL="228600" rtl="0" algn="l">
              <a:lnSpc>
                <a:spcPct val="90000"/>
              </a:lnSpc>
              <a:spcBef>
                <a:spcPts val="175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87" name="Shape 9487"/>
        <p:cNvGrpSpPr/>
        <p:nvPr/>
      </p:nvGrpSpPr>
      <p:grpSpPr>
        <a:xfrm>
          <a:off x="0" y="0"/>
          <a:ext cx="0" cy="0"/>
          <a:chOff x="0" y="0"/>
          <a:chExt cx="0" cy="0"/>
        </a:xfrm>
      </p:grpSpPr>
      <p:sp>
        <p:nvSpPr>
          <p:cNvPr id="9488" name="Google Shape;9488;p36"/>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89" name="Google Shape;9489;p36"/>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90" name="Google Shape;9490;p36"/>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A white background with black text&#10;&#10;Description automatically generated" id="9491" name="Google Shape;9491;p36"/>
          <p:cNvPicPr preferRelativeResize="0"/>
          <p:nvPr/>
        </p:nvPicPr>
        <p:blipFill rotWithShape="1">
          <a:blip r:embed="rId3">
            <a:alphaModFix/>
          </a:blip>
          <a:srcRect b="10037" l="0" r="0" t="10985"/>
          <a:stretch/>
        </p:blipFill>
        <p:spPr>
          <a:xfrm>
            <a:off x="777875" y="671603"/>
            <a:ext cx="10715252" cy="5500598"/>
          </a:xfrm>
          <a:prstGeom prst="rect">
            <a:avLst/>
          </a:prstGeom>
          <a:noFill/>
          <a:ln>
            <a:noFill/>
          </a:ln>
        </p:spPr>
      </p:pic>
      <p:sp>
        <p:nvSpPr>
          <p:cNvPr id="9492" name="Google Shape;9492;p36"/>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9493" name="Google Shape;9493;p36"/>
          <p:cNvCxnSpPr/>
          <p:nvPr/>
        </p:nvCxnSpPr>
        <p:spPr>
          <a:xfrm>
            <a:off x="11496184" y="5610"/>
            <a:ext cx="0" cy="6858000"/>
          </a:xfrm>
          <a:prstGeom prst="straightConnector1">
            <a:avLst/>
          </a:prstGeom>
          <a:noFill/>
          <a:ln cap="rnd" cmpd="sng" w="9525">
            <a:solidFill>
              <a:srgbClr val="FDB23A"/>
            </a:solidFill>
            <a:prstDash val="dash"/>
            <a:miter lim="800000"/>
            <a:headEnd len="sm" w="sm" type="none"/>
            <a:tailEnd len="sm" w="sm" type="none"/>
          </a:ln>
        </p:spPr>
      </p:cxnSp>
      <p:cxnSp>
        <p:nvCxnSpPr>
          <p:cNvPr id="9494" name="Google Shape;9494;p36"/>
          <p:cNvCxnSpPr/>
          <p:nvPr/>
        </p:nvCxnSpPr>
        <p:spPr>
          <a:xfrm>
            <a:off x="1524" y="6172200"/>
            <a:ext cx="12192000" cy="0"/>
          </a:xfrm>
          <a:prstGeom prst="straightConnector1">
            <a:avLst/>
          </a:prstGeom>
          <a:noFill/>
          <a:ln cap="rnd" cmpd="sng" w="9525">
            <a:solidFill>
              <a:srgbClr val="FDB23A"/>
            </a:solidFill>
            <a:prstDash val="dash"/>
            <a:miter lim="800000"/>
            <a:headEnd len="sm" w="sm" type="none"/>
            <a:tailEnd len="sm" w="sm"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27" name="Shape 10727"/>
        <p:cNvGrpSpPr/>
        <p:nvPr/>
      </p:nvGrpSpPr>
      <p:grpSpPr>
        <a:xfrm>
          <a:off x="0" y="0"/>
          <a:ext cx="0" cy="0"/>
          <a:chOff x="0" y="0"/>
          <a:chExt cx="0" cy="0"/>
        </a:xfrm>
      </p:grpSpPr>
      <p:sp>
        <p:nvSpPr>
          <p:cNvPr id="10728" name="Google Shape;10728;p18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29" name="Google Shape;10729;p180"/>
          <p:cNvSpPr/>
          <p:nvPr/>
        </p:nvSpPr>
        <p:spPr>
          <a:xfrm>
            <a:off x="-1" y="0"/>
            <a:ext cx="4455673" cy="68580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30" name="Google Shape;10730;p180"/>
          <p:cNvSpPr/>
          <p:nvPr/>
        </p:nvSpPr>
        <p:spPr>
          <a:xfrm>
            <a:off x="0" y="0"/>
            <a:ext cx="4446529" cy="68580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31" name="Google Shape;10731;p180"/>
          <p:cNvSpPr txBox="1"/>
          <p:nvPr>
            <p:ph type="title"/>
          </p:nvPr>
        </p:nvSpPr>
        <p:spPr>
          <a:xfrm>
            <a:off x="180385" y="1204468"/>
            <a:ext cx="4213800" cy="123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Play"/>
              <a:buNone/>
            </a:pPr>
            <a:r>
              <a:rPr lang="en-US" sz="2800"/>
              <a:t>Basic terminologies in PCA</a:t>
            </a:r>
            <a:endParaRPr/>
          </a:p>
        </p:txBody>
      </p:sp>
      <p:sp>
        <p:nvSpPr>
          <p:cNvPr id="10732" name="Google Shape;10732;p180"/>
          <p:cNvSpPr/>
          <p:nvPr/>
        </p:nvSpPr>
        <p:spPr>
          <a:xfrm>
            <a:off x="0" y="1426546"/>
            <a:ext cx="128100" cy="65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733" name="Google Shape;10733;p180"/>
          <p:cNvSpPr/>
          <p:nvPr/>
        </p:nvSpPr>
        <p:spPr>
          <a:xfrm>
            <a:off x="395893" y="2443480"/>
            <a:ext cx="33834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34" name="Google Shape;10734;p180"/>
          <p:cNvSpPr txBox="1"/>
          <p:nvPr>
            <p:ph idx="1" type="body"/>
          </p:nvPr>
        </p:nvSpPr>
        <p:spPr>
          <a:xfrm>
            <a:off x="371093" y="2718053"/>
            <a:ext cx="3859200" cy="3933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Font typeface="Arial"/>
              <a:buChar char="•"/>
            </a:pPr>
            <a:r>
              <a:rPr b="1" i="0" lang="en-US" sz="2200">
                <a:latin typeface="Inter"/>
                <a:ea typeface="Inter"/>
                <a:cs typeface="Inter"/>
                <a:sym typeface="Inter"/>
              </a:rPr>
              <a:t>Variance</a:t>
            </a:r>
            <a:r>
              <a:rPr b="0" i="0" lang="en-US" sz="2200">
                <a:latin typeface="Inter"/>
                <a:ea typeface="Inter"/>
                <a:cs typeface="Inter"/>
                <a:sym typeface="Inter"/>
              </a:rPr>
              <a:t>: For calculating the variation of data distributed across the dimensionality of the graph</a:t>
            </a:r>
            <a:endParaRPr/>
          </a:p>
          <a:p>
            <a:pPr indent="-228600" lvl="0" marL="228600" rtl="0" algn="l">
              <a:lnSpc>
                <a:spcPct val="90000"/>
              </a:lnSpc>
              <a:spcBef>
                <a:spcPts val="1750"/>
              </a:spcBef>
              <a:spcAft>
                <a:spcPts val="0"/>
              </a:spcAft>
              <a:buClr>
                <a:schemeClr val="dk1"/>
              </a:buClr>
              <a:buSzPts val="2200"/>
              <a:buFont typeface="Arial"/>
              <a:buChar char="•"/>
            </a:pPr>
            <a:r>
              <a:rPr b="1" i="0" lang="en-US" sz="2200">
                <a:latin typeface="Inter"/>
                <a:ea typeface="Inter"/>
                <a:cs typeface="Inter"/>
                <a:sym typeface="Inter"/>
              </a:rPr>
              <a:t>Covariance</a:t>
            </a:r>
            <a:r>
              <a:rPr b="0" i="0" lang="en-US" sz="2200">
                <a:latin typeface="Inter"/>
                <a:ea typeface="Inter"/>
                <a:cs typeface="Inter"/>
                <a:sym typeface="Inter"/>
              </a:rPr>
              <a:t>: Calculating dependencies and relationship between features</a:t>
            </a:r>
            <a:endParaRPr/>
          </a:p>
          <a:p>
            <a:pPr indent="-228600" lvl="0" marL="228600" rtl="0" algn="l">
              <a:lnSpc>
                <a:spcPct val="90000"/>
              </a:lnSpc>
              <a:spcBef>
                <a:spcPts val="1750"/>
              </a:spcBef>
              <a:spcAft>
                <a:spcPts val="0"/>
              </a:spcAft>
              <a:buClr>
                <a:schemeClr val="dk1"/>
              </a:buClr>
              <a:buSzPts val="2200"/>
              <a:buFont typeface="Arial"/>
              <a:buChar char="•"/>
            </a:pPr>
            <a:r>
              <a:rPr b="1" i="0" lang="en-US" sz="2200">
                <a:latin typeface="Inter"/>
                <a:ea typeface="Inter"/>
                <a:cs typeface="Inter"/>
                <a:sym typeface="Inter"/>
              </a:rPr>
              <a:t>Standardizing data</a:t>
            </a:r>
            <a:r>
              <a:rPr b="0" i="0" lang="en-US" sz="2200">
                <a:latin typeface="Inter"/>
                <a:ea typeface="Inter"/>
                <a:cs typeface="Inter"/>
                <a:sym typeface="Inter"/>
              </a:rPr>
              <a:t>: Scaling our dataset within a specific range for unbiased output</a:t>
            </a:r>
            <a:endParaRPr/>
          </a:p>
          <a:p>
            <a:pPr indent="-88900" lvl="0" marL="228600" rtl="0" algn="l">
              <a:lnSpc>
                <a:spcPct val="90000"/>
              </a:lnSpc>
              <a:spcBef>
                <a:spcPts val="1750"/>
              </a:spcBef>
              <a:spcAft>
                <a:spcPts val="0"/>
              </a:spcAft>
              <a:buClr>
                <a:schemeClr val="dk1"/>
              </a:buClr>
              <a:buSzPts val="2200"/>
              <a:buNone/>
            </a:pPr>
            <a:r>
              <a:t/>
            </a:r>
            <a:endParaRPr sz="2200"/>
          </a:p>
        </p:txBody>
      </p:sp>
      <p:pic>
        <p:nvPicPr>
          <p:cNvPr id="10735" name="Google Shape;10735;p180"/>
          <p:cNvPicPr preferRelativeResize="0"/>
          <p:nvPr/>
        </p:nvPicPr>
        <p:blipFill rotWithShape="1">
          <a:blip r:embed="rId3">
            <a:alphaModFix/>
          </a:blip>
          <a:srcRect b="0" l="0" r="0" t="0"/>
          <a:stretch/>
        </p:blipFill>
        <p:spPr>
          <a:xfrm>
            <a:off x="4601449" y="1887229"/>
            <a:ext cx="7476670" cy="396091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9" name="Shape 10739"/>
        <p:cNvGrpSpPr/>
        <p:nvPr/>
      </p:nvGrpSpPr>
      <p:grpSpPr>
        <a:xfrm>
          <a:off x="0" y="0"/>
          <a:ext cx="0" cy="0"/>
          <a:chOff x="0" y="0"/>
          <a:chExt cx="0" cy="0"/>
        </a:xfrm>
      </p:grpSpPr>
      <p:sp>
        <p:nvSpPr>
          <p:cNvPr id="10740" name="Google Shape;10740;p181"/>
          <p:cNvSpPr txBox="1"/>
          <p:nvPr>
            <p:ph idx="2" type="body"/>
          </p:nvPr>
        </p:nvSpPr>
        <p:spPr>
          <a:xfrm>
            <a:off x="730060" y="1146874"/>
            <a:ext cx="10206300" cy="873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83838"/>
              </a:buClr>
              <a:buSzPts val="2200"/>
              <a:buNone/>
            </a:pPr>
            <a:r>
              <a:rPr b="1" i="0" lang="en-US" sz="2200">
                <a:solidFill>
                  <a:srgbClr val="383838"/>
                </a:solidFill>
                <a:latin typeface="Inter"/>
                <a:ea typeface="Inter"/>
                <a:cs typeface="Inter"/>
                <a:sym typeface="Inter"/>
              </a:rPr>
              <a:t>Covariance matrix</a:t>
            </a:r>
            <a:r>
              <a:rPr b="0" i="0" lang="en-US" sz="2200">
                <a:solidFill>
                  <a:srgbClr val="383838"/>
                </a:solidFill>
                <a:latin typeface="Inter"/>
                <a:ea typeface="Inter"/>
                <a:cs typeface="Inter"/>
                <a:sym typeface="Inter"/>
              </a:rPr>
              <a:t>: Used for calculating interdependencies between the features or variables and helps in reducing it to improve the performance</a:t>
            </a:r>
            <a:endParaRPr/>
          </a:p>
          <a:p>
            <a:pPr indent="0" lvl="0" marL="0" rtl="0" algn="l">
              <a:lnSpc>
                <a:spcPct val="90000"/>
              </a:lnSpc>
              <a:spcBef>
                <a:spcPts val="1000"/>
              </a:spcBef>
              <a:spcAft>
                <a:spcPts val="0"/>
              </a:spcAft>
              <a:buClr>
                <a:schemeClr val="dk1"/>
              </a:buClr>
              <a:buSzPts val="2200"/>
              <a:buNone/>
            </a:pPr>
            <a:r>
              <a:t/>
            </a:r>
            <a:endParaRPr sz="2200"/>
          </a:p>
        </p:txBody>
      </p:sp>
      <p:pic>
        <p:nvPicPr>
          <p:cNvPr id="10741" name="Google Shape;10741;p181"/>
          <p:cNvPicPr preferRelativeResize="0"/>
          <p:nvPr/>
        </p:nvPicPr>
        <p:blipFill rotWithShape="1">
          <a:blip r:embed="rId3">
            <a:alphaModFix/>
          </a:blip>
          <a:srcRect b="0" l="0" r="0" t="0"/>
          <a:stretch/>
        </p:blipFill>
        <p:spPr>
          <a:xfrm>
            <a:off x="3579264" y="4043782"/>
            <a:ext cx="4829849" cy="2172003"/>
          </a:xfrm>
          <a:prstGeom prst="rect">
            <a:avLst/>
          </a:prstGeom>
          <a:noFill/>
          <a:ln>
            <a:noFill/>
          </a:ln>
        </p:spPr>
      </p:pic>
      <p:pic>
        <p:nvPicPr>
          <p:cNvPr id="10742" name="Google Shape;10742;p181"/>
          <p:cNvPicPr preferRelativeResize="0"/>
          <p:nvPr/>
        </p:nvPicPr>
        <p:blipFill rotWithShape="1">
          <a:blip r:embed="rId4">
            <a:alphaModFix/>
          </a:blip>
          <a:srcRect b="0" l="0" r="0" t="0"/>
          <a:stretch/>
        </p:blipFill>
        <p:spPr>
          <a:xfrm>
            <a:off x="3579264" y="2514601"/>
            <a:ext cx="3854808" cy="1197864"/>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46" name="Shape 10746"/>
        <p:cNvGrpSpPr/>
        <p:nvPr/>
      </p:nvGrpSpPr>
      <p:grpSpPr>
        <a:xfrm>
          <a:off x="0" y="0"/>
          <a:ext cx="0" cy="0"/>
          <a:chOff x="0" y="0"/>
          <a:chExt cx="0" cy="0"/>
        </a:xfrm>
      </p:grpSpPr>
      <p:sp>
        <p:nvSpPr>
          <p:cNvPr id="10747" name="Google Shape;10747;p18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48" name="Google Shape;10748;p182"/>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49" name="Google Shape;10749;p182"/>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50" name="Google Shape;10750;p182"/>
          <p:cNvPicPr preferRelativeResize="0"/>
          <p:nvPr/>
        </p:nvPicPr>
        <p:blipFill rotWithShape="1">
          <a:blip r:embed="rId3">
            <a:alphaModFix/>
          </a:blip>
          <a:srcRect b="0" l="0" r="0" t="0"/>
          <a:stretch/>
        </p:blipFill>
        <p:spPr>
          <a:xfrm>
            <a:off x="95857" y="2264514"/>
            <a:ext cx="5147628" cy="2723131"/>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0751" name="Google Shape;10751;p182"/>
          <p:cNvSpPr txBox="1"/>
          <p:nvPr>
            <p:ph idx="1" type="body"/>
          </p:nvPr>
        </p:nvSpPr>
        <p:spPr>
          <a:xfrm>
            <a:off x="5546690" y="703386"/>
            <a:ext cx="5888400" cy="6009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1" i="0" lang="en-US" sz="2200">
                <a:latin typeface="Inter"/>
                <a:ea typeface="Inter"/>
                <a:cs typeface="Inter"/>
                <a:sym typeface="Inter"/>
              </a:rPr>
              <a:t>EigenValues and EigenVectors</a:t>
            </a:r>
            <a:r>
              <a:rPr b="0" i="0" lang="en-US" sz="2200">
                <a:latin typeface="Inter"/>
                <a:ea typeface="Inter"/>
                <a:cs typeface="Inter"/>
                <a:sym typeface="Inter"/>
              </a:rPr>
              <a:t>: The eigenvectors aim to find the largest dataset variance to calculate the Principal Component. Eigenvalue means the magnitude of the Eigenvector. The eigenvalue indicates variance in a particular direction, whereas the eigenvector expands or contracts the X-Y (2D) graph without altering the direction.</a:t>
            </a:r>
            <a:endParaRPr/>
          </a:p>
          <a:p>
            <a:pPr indent="-228600" lvl="0" marL="228600" rtl="0" algn="l">
              <a:lnSpc>
                <a:spcPct val="90000"/>
              </a:lnSpc>
              <a:spcBef>
                <a:spcPts val="1000"/>
              </a:spcBef>
              <a:spcAft>
                <a:spcPts val="0"/>
              </a:spcAft>
              <a:buClr>
                <a:schemeClr val="dk1"/>
              </a:buClr>
              <a:buSzPts val="2200"/>
              <a:buChar char="•"/>
            </a:pPr>
            <a:r>
              <a:rPr b="0" i="0" lang="en-US" sz="2200">
                <a:latin typeface="Inter"/>
                <a:ea typeface="Inter"/>
                <a:cs typeface="Inter"/>
                <a:sym typeface="Inter"/>
              </a:rPr>
              <a:t>In this shear mapping, the blue arrow changes direction, whereas the pink arrow does not. In this instance, the pink arrow is an eigenvector because of its constant orientation. The length of this arrow is also unaltered, and its eigenvalue is 1. Technically, a PC is a straight line that captures the data’s maximum variance (information). PC shows direction and magnitude. PCs are perpendicular to each other.</a:t>
            </a:r>
            <a:endParaRPr sz="22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55" name="Shape 10755"/>
        <p:cNvGrpSpPr/>
        <p:nvPr/>
      </p:nvGrpSpPr>
      <p:grpSpPr>
        <a:xfrm>
          <a:off x="0" y="0"/>
          <a:ext cx="0" cy="0"/>
          <a:chOff x="0" y="0"/>
          <a:chExt cx="0" cy="0"/>
        </a:xfrm>
      </p:grpSpPr>
      <p:sp>
        <p:nvSpPr>
          <p:cNvPr id="10756" name="Google Shape;10756;p18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57" name="Google Shape;10757;p183"/>
          <p:cNvPicPr preferRelativeResize="0"/>
          <p:nvPr/>
        </p:nvPicPr>
        <p:blipFill rotWithShape="1">
          <a:blip r:embed="rId3">
            <a:alphaModFix/>
          </a:blip>
          <a:srcRect b="18542" l="0" r="0" t="20663"/>
          <a:stretch/>
        </p:blipFill>
        <p:spPr>
          <a:xfrm>
            <a:off x="20" y="10"/>
            <a:ext cx="12188952" cy="4558430"/>
          </a:xfrm>
          <a:custGeom>
            <a:rect b="b" l="l" r="r" t="t"/>
            <a:pathLst>
              <a:path extrusionOk="0" h="4558430" w="12188952">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ln>
            <a:noFill/>
          </a:ln>
        </p:spPr>
      </p:pic>
      <p:sp>
        <p:nvSpPr>
          <p:cNvPr id="10758" name="Google Shape;10758;p183"/>
          <p:cNvSpPr/>
          <p:nvPr/>
        </p:nvSpPr>
        <p:spPr>
          <a:xfrm rot="5400000">
            <a:off x="3661305" y="5468206"/>
            <a:ext cx="1371600" cy="18288"/>
          </a:xfrm>
          <a:custGeom>
            <a:rect b="b" l="l" r="r" t="t"/>
            <a:pathLst>
              <a:path extrusionOk="0" fill="none" h="18288" w="137160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extrusionOk="0" h="18288" w="137160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59" name="Google Shape;10759;p183"/>
          <p:cNvSpPr txBox="1"/>
          <p:nvPr>
            <p:ph idx="1" type="body"/>
          </p:nvPr>
        </p:nvSpPr>
        <p:spPr>
          <a:xfrm>
            <a:off x="4654294" y="4777739"/>
            <a:ext cx="6897600" cy="19749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Arial"/>
              <a:buChar char="•"/>
            </a:pPr>
            <a:r>
              <a:rPr b="1" i="0" lang="en-US" sz="2400">
                <a:latin typeface="Inter"/>
                <a:ea typeface="Inter"/>
                <a:cs typeface="Inter"/>
                <a:sym typeface="Inter"/>
              </a:rPr>
              <a:t>Dimensionality Reduction</a:t>
            </a:r>
            <a:r>
              <a:rPr b="0" i="0" lang="en-US" sz="2400">
                <a:latin typeface="Inter"/>
                <a:ea typeface="Inter"/>
                <a:cs typeface="Inter"/>
                <a:sym typeface="Inter"/>
              </a:rPr>
              <a:t>: Transpose of original data and multiply it by transposing of the derived feature vector. Reducing the features without losing information.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63" name="Shape 10763"/>
        <p:cNvGrpSpPr/>
        <p:nvPr/>
      </p:nvGrpSpPr>
      <p:grpSpPr>
        <a:xfrm>
          <a:off x="0" y="0"/>
          <a:ext cx="0" cy="0"/>
          <a:chOff x="0" y="0"/>
          <a:chExt cx="0" cy="0"/>
        </a:xfrm>
      </p:grpSpPr>
      <p:sp>
        <p:nvSpPr>
          <p:cNvPr id="10764" name="Google Shape;10764;p18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65" name="Google Shape;10765;p184"/>
          <p:cNvSpPr/>
          <p:nvPr/>
        </p:nvSpPr>
        <p:spPr>
          <a:xfrm>
            <a:off x="1" y="1"/>
            <a:ext cx="5217023" cy="3994777"/>
          </a:xfrm>
          <a:custGeom>
            <a:rect b="b" l="l" r="r" t="t"/>
            <a:pathLst>
              <a:path extrusionOk="0" h="3994777" w="5217023">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66" name="Google Shape;10766;p184"/>
          <p:cNvSpPr txBox="1"/>
          <p:nvPr>
            <p:ph type="title"/>
          </p:nvPr>
        </p:nvSpPr>
        <p:spPr>
          <a:xfrm>
            <a:off x="838200" y="673770"/>
            <a:ext cx="3220200" cy="2027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600"/>
              <a:buFont typeface="Play"/>
              <a:buNone/>
            </a:pPr>
            <a:r>
              <a:rPr lang="en-US" sz="4600">
                <a:solidFill>
                  <a:srgbClr val="FFFFFF"/>
                </a:solidFill>
              </a:rPr>
              <a:t>How Does PCA works?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70" name="Shape 10770"/>
        <p:cNvGrpSpPr/>
        <p:nvPr/>
      </p:nvGrpSpPr>
      <p:grpSpPr>
        <a:xfrm>
          <a:off x="0" y="0"/>
          <a:ext cx="0" cy="0"/>
          <a:chOff x="0" y="0"/>
          <a:chExt cx="0" cy="0"/>
        </a:xfrm>
      </p:grpSpPr>
      <p:sp>
        <p:nvSpPr>
          <p:cNvPr id="10771" name="Google Shape;10771;p18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72" name="Google Shape;10772;p185"/>
          <p:cNvSpPr/>
          <p:nvPr/>
        </p:nvSpPr>
        <p:spPr>
          <a:xfrm flipH="1" rot="-5400000">
            <a:off x="2666550" y="-2666121"/>
            <a:ext cx="6858000" cy="12191100"/>
          </a:xfrm>
          <a:prstGeom prst="rect">
            <a:avLst/>
          </a:prstGeom>
          <a:gradFill>
            <a:gsLst>
              <a:gs pos="0">
                <a:schemeClr val="accent1"/>
              </a:gs>
              <a:gs pos="8000">
                <a:schemeClr val="accent1"/>
              </a:gs>
              <a:gs pos="100000">
                <a:srgbClr val="0A3041"/>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73" name="Google Shape;10773;p185"/>
          <p:cNvSpPr/>
          <p:nvPr/>
        </p:nvSpPr>
        <p:spPr>
          <a:xfrm flipH="1" rot="10800000">
            <a:off x="-2311" y="-128"/>
            <a:ext cx="9070800" cy="6857700"/>
          </a:xfrm>
          <a:prstGeom prst="rect">
            <a:avLst/>
          </a:prstGeom>
          <a:gradFill>
            <a:gsLst>
              <a:gs pos="0">
                <a:srgbClr val="000000">
                  <a:alpha val="51764"/>
                </a:srgbClr>
              </a:gs>
              <a:gs pos="8000">
                <a:srgbClr val="000000">
                  <a:alpha val="51764"/>
                </a:srgbClr>
              </a:gs>
              <a:gs pos="100000">
                <a:schemeClr val="accent1"/>
              </a:gs>
            </a:gsLst>
            <a:lin ang="480012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74" name="Google Shape;10774;p185"/>
          <p:cNvSpPr/>
          <p:nvPr/>
        </p:nvSpPr>
        <p:spPr>
          <a:xfrm flipH="1" rot="-5400000">
            <a:off x="3649500" y="-1685849"/>
            <a:ext cx="4894500" cy="12193500"/>
          </a:xfrm>
          <a:prstGeom prst="rect">
            <a:avLst/>
          </a:prstGeom>
          <a:gradFill>
            <a:gsLst>
              <a:gs pos="0">
                <a:srgbClr val="D86CCC">
                  <a:alpha val="0"/>
                </a:srgbClr>
              </a:gs>
              <a:gs pos="100000">
                <a:srgbClr val="000000">
                  <a:alpha val="45882"/>
                </a:srgbClr>
              </a:gs>
            </a:gsLst>
            <a:lin ang="12001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75" name="Google Shape;10775;p185"/>
          <p:cNvPicPr preferRelativeResize="0"/>
          <p:nvPr/>
        </p:nvPicPr>
        <p:blipFill rotWithShape="1">
          <a:blip r:embed="rId3">
            <a:alphaModFix/>
          </a:blip>
          <a:srcRect b="0" l="0" r="0" t="0"/>
          <a:stretch/>
        </p:blipFill>
        <p:spPr>
          <a:xfrm>
            <a:off x="457200" y="602901"/>
            <a:ext cx="11277599" cy="5687367"/>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79" name="Shape 10779"/>
        <p:cNvGrpSpPr/>
        <p:nvPr/>
      </p:nvGrpSpPr>
      <p:grpSpPr>
        <a:xfrm>
          <a:off x="0" y="0"/>
          <a:ext cx="0" cy="0"/>
          <a:chOff x="0" y="0"/>
          <a:chExt cx="0" cy="0"/>
        </a:xfrm>
      </p:grpSpPr>
      <p:sp>
        <p:nvSpPr>
          <p:cNvPr id="10780" name="Google Shape;10780;p18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81" name="Google Shape;10781;p186"/>
          <p:cNvSpPr/>
          <p:nvPr/>
        </p:nvSpPr>
        <p:spPr>
          <a:xfrm flipH="1" rot="-5400000">
            <a:off x="2666550" y="-2666121"/>
            <a:ext cx="6858000" cy="12191100"/>
          </a:xfrm>
          <a:prstGeom prst="rect">
            <a:avLst/>
          </a:prstGeom>
          <a:gradFill>
            <a:gsLst>
              <a:gs pos="0">
                <a:schemeClr val="accent1"/>
              </a:gs>
              <a:gs pos="8000">
                <a:schemeClr val="accent1"/>
              </a:gs>
              <a:gs pos="100000">
                <a:srgbClr val="0A3041"/>
              </a:gs>
            </a:gsLst>
            <a:lin ang="1200014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82" name="Google Shape;10782;p186"/>
          <p:cNvSpPr/>
          <p:nvPr/>
        </p:nvSpPr>
        <p:spPr>
          <a:xfrm flipH="1" rot="10800000">
            <a:off x="-2311" y="-128"/>
            <a:ext cx="9070800" cy="6857700"/>
          </a:xfrm>
          <a:prstGeom prst="rect">
            <a:avLst/>
          </a:prstGeom>
          <a:gradFill>
            <a:gsLst>
              <a:gs pos="0">
                <a:srgbClr val="000000">
                  <a:alpha val="51764"/>
                </a:srgbClr>
              </a:gs>
              <a:gs pos="8000">
                <a:srgbClr val="000000">
                  <a:alpha val="51764"/>
                </a:srgbClr>
              </a:gs>
              <a:gs pos="100000">
                <a:schemeClr val="accent1"/>
              </a:gs>
            </a:gsLst>
            <a:lin ang="480012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83" name="Google Shape;10783;p186"/>
          <p:cNvSpPr/>
          <p:nvPr/>
        </p:nvSpPr>
        <p:spPr>
          <a:xfrm flipH="1" rot="-5400000">
            <a:off x="3649500" y="-1685849"/>
            <a:ext cx="4894500" cy="12193500"/>
          </a:xfrm>
          <a:prstGeom prst="rect">
            <a:avLst/>
          </a:prstGeom>
          <a:gradFill>
            <a:gsLst>
              <a:gs pos="0">
                <a:srgbClr val="D86CCC">
                  <a:alpha val="0"/>
                </a:srgbClr>
              </a:gs>
              <a:gs pos="100000">
                <a:srgbClr val="000000">
                  <a:alpha val="45882"/>
                </a:srgbClr>
              </a:gs>
            </a:gsLst>
            <a:lin ang="12001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784" name="Google Shape;10784;p186"/>
          <p:cNvPicPr preferRelativeResize="0"/>
          <p:nvPr/>
        </p:nvPicPr>
        <p:blipFill rotWithShape="1">
          <a:blip r:embed="rId3">
            <a:alphaModFix/>
          </a:blip>
          <a:srcRect b="0" l="0" r="0" t="0"/>
          <a:stretch/>
        </p:blipFill>
        <p:spPr>
          <a:xfrm>
            <a:off x="457200" y="331596"/>
            <a:ext cx="11277600" cy="616968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8" name="Shape 10788"/>
        <p:cNvGrpSpPr/>
        <p:nvPr/>
      </p:nvGrpSpPr>
      <p:grpSpPr>
        <a:xfrm>
          <a:off x="0" y="0"/>
          <a:ext cx="0" cy="0"/>
          <a:chOff x="0" y="0"/>
          <a:chExt cx="0" cy="0"/>
        </a:xfrm>
      </p:grpSpPr>
      <p:sp>
        <p:nvSpPr>
          <p:cNvPr id="10789" name="Google Shape;10789;p187"/>
          <p:cNvSpPr txBox="1"/>
          <p:nvPr>
            <p:ph type="title"/>
          </p:nvPr>
        </p:nvSpPr>
        <p:spPr>
          <a:xfrm>
            <a:off x="838200" y="137160"/>
            <a:ext cx="10515600" cy="88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Curse of Dimensionality</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3" name="Shape 10793"/>
        <p:cNvGrpSpPr/>
        <p:nvPr/>
      </p:nvGrpSpPr>
      <p:grpSpPr>
        <a:xfrm>
          <a:off x="0" y="0"/>
          <a:ext cx="0" cy="0"/>
          <a:chOff x="0" y="0"/>
          <a:chExt cx="0" cy="0"/>
        </a:xfrm>
      </p:grpSpPr>
      <p:pic>
        <p:nvPicPr>
          <p:cNvPr id="10794" name="Google Shape;10794;p188"/>
          <p:cNvPicPr preferRelativeResize="0"/>
          <p:nvPr/>
        </p:nvPicPr>
        <p:blipFill rotWithShape="1">
          <a:blip r:embed="rId3">
            <a:alphaModFix/>
          </a:blip>
          <a:srcRect b="0" l="0" r="0" t="0"/>
          <a:stretch/>
        </p:blipFill>
        <p:spPr>
          <a:xfrm>
            <a:off x="-1" y="12560"/>
            <a:ext cx="6096000" cy="6858000"/>
          </a:xfrm>
          <a:prstGeom prst="rect">
            <a:avLst/>
          </a:prstGeom>
          <a:noFill/>
          <a:ln>
            <a:noFill/>
          </a:ln>
        </p:spPr>
      </p:pic>
      <p:pic>
        <p:nvPicPr>
          <p:cNvPr id="10795" name="Google Shape;10795;p188"/>
          <p:cNvPicPr preferRelativeResize="0"/>
          <p:nvPr/>
        </p:nvPicPr>
        <p:blipFill rotWithShape="1">
          <a:blip r:embed="rId4">
            <a:alphaModFix/>
          </a:blip>
          <a:srcRect b="0" l="0" r="0" t="0"/>
          <a:stretch/>
        </p:blipFill>
        <p:spPr>
          <a:xfrm>
            <a:off x="6096000" y="12560"/>
            <a:ext cx="6096000" cy="68580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9" name="Shape 10799"/>
        <p:cNvGrpSpPr/>
        <p:nvPr/>
      </p:nvGrpSpPr>
      <p:grpSpPr>
        <a:xfrm>
          <a:off x="0" y="0"/>
          <a:ext cx="0" cy="0"/>
          <a:chOff x="0" y="0"/>
          <a:chExt cx="0" cy="0"/>
        </a:xfrm>
      </p:grpSpPr>
      <p:pic>
        <p:nvPicPr>
          <p:cNvPr id="10800" name="Google Shape;10800;p189"/>
          <p:cNvPicPr preferRelativeResize="0"/>
          <p:nvPr/>
        </p:nvPicPr>
        <p:blipFill rotWithShape="1">
          <a:blip r:embed="rId3">
            <a:alphaModFix/>
          </a:blip>
          <a:srcRect b="0" l="0" r="0" t="0"/>
          <a:stretch/>
        </p:blipFill>
        <p:spPr>
          <a:xfrm>
            <a:off x="0" y="0"/>
            <a:ext cx="6095998" cy="6858000"/>
          </a:xfrm>
          <a:prstGeom prst="rect">
            <a:avLst/>
          </a:prstGeom>
          <a:noFill/>
          <a:ln>
            <a:noFill/>
          </a:ln>
        </p:spPr>
      </p:pic>
      <p:pic>
        <p:nvPicPr>
          <p:cNvPr id="10801" name="Google Shape;10801;p189"/>
          <p:cNvPicPr preferRelativeResize="0"/>
          <p:nvPr/>
        </p:nvPicPr>
        <p:blipFill rotWithShape="1">
          <a:blip r:embed="rId4">
            <a:alphaModFix/>
          </a:blip>
          <a:srcRect b="0" l="0" r="0" t="0"/>
          <a:stretch/>
        </p:blipFill>
        <p:spPr>
          <a:xfrm>
            <a:off x="6096001" y="0"/>
            <a:ext cx="6095998"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98" name="Shape 9498"/>
        <p:cNvGrpSpPr/>
        <p:nvPr/>
      </p:nvGrpSpPr>
      <p:grpSpPr>
        <a:xfrm>
          <a:off x="0" y="0"/>
          <a:ext cx="0" cy="0"/>
          <a:chOff x="0" y="0"/>
          <a:chExt cx="0" cy="0"/>
        </a:xfrm>
      </p:grpSpPr>
      <p:sp>
        <p:nvSpPr>
          <p:cNvPr id="9499" name="Google Shape;9499;p37"/>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00" name="Google Shape;9500;p37"/>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01" name="Google Shape;9501;p37"/>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A math problem with numbers and lines&#10;&#10;Description automatically generated with medium confidence" id="9502" name="Google Shape;9502;p37"/>
          <p:cNvPicPr preferRelativeResize="0"/>
          <p:nvPr/>
        </p:nvPicPr>
        <p:blipFill rotWithShape="1">
          <a:blip r:embed="rId3">
            <a:alphaModFix/>
          </a:blip>
          <a:srcRect b="3138" l="0" r="0" t="0"/>
          <a:stretch/>
        </p:blipFill>
        <p:spPr>
          <a:xfrm>
            <a:off x="777875" y="671603"/>
            <a:ext cx="10715253" cy="5500598"/>
          </a:xfrm>
          <a:prstGeom prst="rect">
            <a:avLst/>
          </a:prstGeom>
          <a:noFill/>
          <a:ln>
            <a:noFill/>
          </a:ln>
        </p:spPr>
      </p:pic>
      <p:sp>
        <p:nvSpPr>
          <p:cNvPr id="9503" name="Google Shape;9503;p37"/>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9504" name="Google Shape;9504;p37"/>
          <p:cNvCxnSpPr/>
          <p:nvPr/>
        </p:nvCxnSpPr>
        <p:spPr>
          <a:xfrm>
            <a:off x="11496184" y="5610"/>
            <a:ext cx="0" cy="6858000"/>
          </a:xfrm>
          <a:prstGeom prst="straightConnector1">
            <a:avLst/>
          </a:prstGeom>
          <a:noFill/>
          <a:ln cap="rnd" cmpd="sng" w="9525">
            <a:solidFill>
              <a:srgbClr val="FFF598"/>
            </a:solidFill>
            <a:prstDash val="dash"/>
            <a:miter lim="800000"/>
            <a:headEnd len="sm" w="sm" type="none"/>
            <a:tailEnd len="sm" w="sm" type="none"/>
          </a:ln>
        </p:spPr>
      </p:cxnSp>
      <p:cxnSp>
        <p:nvCxnSpPr>
          <p:cNvPr id="9505" name="Google Shape;9505;p37"/>
          <p:cNvCxnSpPr/>
          <p:nvPr/>
        </p:nvCxnSpPr>
        <p:spPr>
          <a:xfrm>
            <a:off x="1524" y="6172200"/>
            <a:ext cx="12192000" cy="0"/>
          </a:xfrm>
          <a:prstGeom prst="straightConnector1">
            <a:avLst/>
          </a:prstGeom>
          <a:noFill/>
          <a:ln cap="rnd" cmpd="sng" w="9525">
            <a:solidFill>
              <a:srgbClr val="FFF598"/>
            </a:solidFill>
            <a:prstDash val="dash"/>
            <a:miter lim="800000"/>
            <a:headEnd len="sm" w="sm" type="none"/>
            <a:tailEnd len="sm" w="sm" type="non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5" name="Shape 10805"/>
        <p:cNvGrpSpPr/>
        <p:nvPr/>
      </p:nvGrpSpPr>
      <p:grpSpPr>
        <a:xfrm>
          <a:off x="0" y="0"/>
          <a:ext cx="0" cy="0"/>
          <a:chOff x="0" y="0"/>
          <a:chExt cx="0" cy="0"/>
        </a:xfrm>
      </p:grpSpPr>
      <p:pic>
        <p:nvPicPr>
          <p:cNvPr id="10806" name="Google Shape;10806;p190"/>
          <p:cNvPicPr preferRelativeResize="0"/>
          <p:nvPr/>
        </p:nvPicPr>
        <p:blipFill rotWithShape="1">
          <a:blip r:embed="rId3">
            <a:alphaModFix/>
          </a:blip>
          <a:srcRect b="0" l="0" r="0" t="0"/>
          <a:stretch/>
        </p:blipFill>
        <p:spPr>
          <a:xfrm>
            <a:off x="0" y="0"/>
            <a:ext cx="6096001" cy="6858000"/>
          </a:xfrm>
          <a:prstGeom prst="rect">
            <a:avLst/>
          </a:prstGeom>
          <a:noFill/>
          <a:ln>
            <a:noFill/>
          </a:ln>
        </p:spPr>
      </p:pic>
      <p:pic>
        <p:nvPicPr>
          <p:cNvPr id="10807" name="Google Shape;10807;p190"/>
          <p:cNvPicPr preferRelativeResize="0"/>
          <p:nvPr/>
        </p:nvPicPr>
        <p:blipFill rotWithShape="1">
          <a:blip r:embed="rId4">
            <a:alphaModFix/>
          </a:blip>
          <a:srcRect b="0" l="0" r="0" t="0"/>
          <a:stretch/>
        </p:blipFill>
        <p:spPr>
          <a:xfrm>
            <a:off x="6096000" y="0"/>
            <a:ext cx="6095998" cy="68580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1" name="Shape 10811"/>
        <p:cNvGrpSpPr/>
        <p:nvPr/>
      </p:nvGrpSpPr>
      <p:grpSpPr>
        <a:xfrm>
          <a:off x="0" y="0"/>
          <a:ext cx="0" cy="0"/>
          <a:chOff x="0" y="0"/>
          <a:chExt cx="0" cy="0"/>
        </a:xfrm>
      </p:grpSpPr>
      <p:sp>
        <p:nvSpPr>
          <p:cNvPr id="10812" name="Google Shape;10812;p191"/>
          <p:cNvSpPr txBox="1"/>
          <p:nvPr>
            <p:ph idx="1" type="body"/>
          </p:nvPr>
        </p:nvSpPr>
        <p:spPr>
          <a:xfrm>
            <a:off x="201168" y="292608"/>
            <a:ext cx="6272700" cy="6227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83838"/>
              </a:buClr>
              <a:buSzPts val="2100"/>
              <a:buNone/>
            </a:pPr>
            <a:r>
              <a:rPr b="1" i="0" lang="en-US" sz="2100">
                <a:solidFill>
                  <a:srgbClr val="383838"/>
                </a:solidFill>
                <a:latin typeface="Inter"/>
                <a:ea typeface="Inter"/>
                <a:cs typeface="Inter"/>
                <a:sym typeface="Inter"/>
              </a:rPr>
              <a:t>Advantages of PCA in ML</a:t>
            </a:r>
            <a:endParaRPr/>
          </a:p>
          <a:p>
            <a:pPr indent="-228600" lvl="0" marL="228600" rtl="0" algn="l">
              <a:lnSpc>
                <a:spcPct val="100000"/>
              </a:lnSpc>
              <a:spcBef>
                <a:spcPts val="100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Used for Dimensionality Reduction</a:t>
            </a:r>
            <a:endParaRPr/>
          </a:p>
          <a:p>
            <a:pPr indent="-228600" lvl="0" marL="228600" rtl="0" algn="l">
              <a:lnSpc>
                <a:spcPct val="100000"/>
              </a:lnSpc>
              <a:spcBef>
                <a:spcPts val="175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PCA will assist you in eliminating all related features, sometimes called multi-collinearity.</a:t>
            </a:r>
            <a:endParaRPr/>
          </a:p>
          <a:p>
            <a:pPr indent="-228600" lvl="0" marL="228600" rtl="0" algn="l">
              <a:lnSpc>
                <a:spcPct val="100000"/>
              </a:lnSpc>
              <a:spcBef>
                <a:spcPts val="175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The time required to train your model is substantially shorter because PCA has reduced the number of features.</a:t>
            </a:r>
            <a:endParaRPr/>
          </a:p>
          <a:p>
            <a:pPr indent="-228600" lvl="0" marL="228600" rtl="0" algn="l">
              <a:lnSpc>
                <a:spcPct val="100000"/>
              </a:lnSpc>
              <a:spcBef>
                <a:spcPts val="175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PCA aids in overcoming overfitting by eliminating the extraneous features from your dataset</a:t>
            </a:r>
            <a:endParaRPr/>
          </a:p>
          <a:p>
            <a:pPr indent="0" lvl="0" marL="0" rtl="0" algn="l">
              <a:lnSpc>
                <a:spcPct val="100000"/>
              </a:lnSpc>
              <a:spcBef>
                <a:spcPts val="1750"/>
              </a:spcBef>
              <a:spcAft>
                <a:spcPts val="0"/>
              </a:spcAft>
              <a:buClr>
                <a:srgbClr val="383838"/>
              </a:buClr>
              <a:buSzPts val="2100"/>
              <a:buNone/>
            </a:pPr>
            <a:r>
              <a:rPr b="1" i="0" lang="en-US" sz="2100">
                <a:solidFill>
                  <a:srgbClr val="383838"/>
                </a:solidFill>
                <a:latin typeface="Inter"/>
                <a:ea typeface="Inter"/>
                <a:cs typeface="Inter"/>
                <a:sym typeface="Inter"/>
              </a:rPr>
              <a:t>Disadvantages of PCA in Machine Learning</a:t>
            </a:r>
            <a:endParaRPr/>
          </a:p>
          <a:p>
            <a:pPr indent="-228600" lvl="0" marL="228600" rtl="0" algn="l">
              <a:lnSpc>
                <a:spcPct val="100000"/>
              </a:lnSpc>
              <a:spcBef>
                <a:spcPts val="175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Useful for quantitative data but not effective with qualitative data.</a:t>
            </a:r>
            <a:endParaRPr/>
          </a:p>
          <a:p>
            <a:pPr indent="-228600" lvl="0" marL="228600" rtl="0" algn="l">
              <a:lnSpc>
                <a:spcPct val="100000"/>
              </a:lnSpc>
              <a:spcBef>
                <a:spcPts val="1750"/>
              </a:spcBef>
              <a:spcAft>
                <a:spcPts val="0"/>
              </a:spcAft>
              <a:buClr>
                <a:srgbClr val="383838"/>
              </a:buClr>
              <a:buSzPts val="2100"/>
              <a:buFont typeface="Arial"/>
              <a:buChar char="•"/>
            </a:pPr>
            <a:r>
              <a:rPr b="0" i="0" lang="en-US" sz="2100">
                <a:solidFill>
                  <a:srgbClr val="383838"/>
                </a:solidFill>
                <a:latin typeface="Inter"/>
                <a:ea typeface="Inter"/>
                <a:cs typeface="Inter"/>
                <a:sym typeface="Inter"/>
              </a:rPr>
              <a:t>Interpretation of PC is difficult from the original data.</a:t>
            </a:r>
            <a:endParaRPr/>
          </a:p>
          <a:p>
            <a:pPr indent="-95250" lvl="0" marL="228600" rtl="0" algn="l">
              <a:lnSpc>
                <a:spcPct val="100000"/>
              </a:lnSpc>
              <a:spcBef>
                <a:spcPts val="1750"/>
              </a:spcBef>
              <a:spcAft>
                <a:spcPts val="0"/>
              </a:spcAft>
              <a:buClr>
                <a:schemeClr val="dk1"/>
              </a:buClr>
              <a:buSzPts val="2100"/>
              <a:buNone/>
            </a:pPr>
            <a:r>
              <a:t/>
            </a:r>
            <a:endParaRPr sz="2100"/>
          </a:p>
        </p:txBody>
      </p:sp>
      <p:sp>
        <p:nvSpPr>
          <p:cNvPr id="10813" name="Google Shape;10813;p191"/>
          <p:cNvSpPr txBox="1"/>
          <p:nvPr>
            <p:ph idx="2" type="body"/>
          </p:nvPr>
        </p:nvSpPr>
        <p:spPr>
          <a:xfrm>
            <a:off x="6473952" y="292608"/>
            <a:ext cx="5517000" cy="6272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83838"/>
              </a:buClr>
              <a:buSzPts val="2800"/>
              <a:buNone/>
            </a:pPr>
            <a:r>
              <a:rPr b="1" i="0" lang="en-US">
                <a:solidFill>
                  <a:srgbClr val="383838"/>
                </a:solidFill>
                <a:latin typeface="Inter"/>
                <a:ea typeface="Inter"/>
                <a:cs typeface="Inter"/>
                <a:sym typeface="Inter"/>
              </a:rPr>
              <a:t>Application for PCA</a:t>
            </a:r>
            <a:endParaRPr/>
          </a:p>
          <a:p>
            <a:pPr indent="-228600" lvl="0" marL="228600" rtl="0" algn="l">
              <a:lnSpc>
                <a:spcPct val="96428"/>
              </a:lnSpc>
              <a:spcBef>
                <a:spcPts val="1000"/>
              </a:spcBef>
              <a:spcAft>
                <a:spcPts val="0"/>
              </a:spcAft>
              <a:buClr>
                <a:srgbClr val="383838"/>
              </a:buClr>
              <a:buSzPts val="2800"/>
              <a:buFont typeface="Arial"/>
              <a:buChar char="•"/>
            </a:pPr>
            <a:r>
              <a:rPr b="0" i="0" lang="en-US">
                <a:solidFill>
                  <a:srgbClr val="383838"/>
                </a:solidFill>
                <a:latin typeface="Inter"/>
                <a:ea typeface="Inter"/>
                <a:cs typeface="Inter"/>
                <a:sym typeface="Inter"/>
              </a:rPr>
              <a:t>Computer Vision</a:t>
            </a:r>
            <a:endParaRPr/>
          </a:p>
          <a:p>
            <a:pPr indent="-228600" lvl="0" marL="228600" rtl="0" algn="l">
              <a:lnSpc>
                <a:spcPct val="96428"/>
              </a:lnSpc>
              <a:spcBef>
                <a:spcPts val="1750"/>
              </a:spcBef>
              <a:spcAft>
                <a:spcPts val="0"/>
              </a:spcAft>
              <a:buClr>
                <a:srgbClr val="383838"/>
              </a:buClr>
              <a:buSzPts val="2800"/>
              <a:buFont typeface="Arial"/>
              <a:buChar char="•"/>
            </a:pPr>
            <a:r>
              <a:rPr b="0" i="0" lang="en-US">
                <a:solidFill>
                  <a:srgbClr val="383838"/>
                </a:solidFill>
                <a:latin typeface="Inter"/>
                <a:ea typeface="Inter"/>
                <a:cs typeface="Inter"/>
                <a:sym typeface="Inter"/>
              </a:rPr>
              <a:t>Bio-informatics application</a:t>
            </a:r>
            <a:endParaRPr/>
          </a:p>
          <a:p>
            <a:pPr indent="-228600" lvl="0" marL="228600" rtl="0" algn="l">
              <a:lnSpc>
                <a:spcPct val="96428"/>
              </a:lnSpc>
              <a:spcBef>
                <a:spcPts val="1750"/>
              </a:spcBef>
              <a:spcAft>
                <a:spcPts val="0"/>
              </a:spcAft>
              <a:buClr>
                <a:srgbClr val="383838"/>
              </a:buClr>
              <a:buSzPts val="2800"/>
              <a:buFont typeface="Arial"/>
              <a:buChar char="•"/>
            </a:pPr>
            <a:r>
              <a:rPr b="0" i="0" lang="en-US">
                <a:solidFill>
                  <a:srgbClr val="383838"/>
                </a:solidFill>
                <a:latin typeface="Inter"/>
                <a:ea typeface="Inter"/>
                <a:cs typeface="Inter"/>
                <a:sym typeface="Inter"/>
              </a:rPr>
              <a:t>For compressed images or resizing of the image</a:t>
            </a:r>
            <a:endParaRPr/>
          </a:p>
          <a:p>
            <a:pPr indent="-228600" lvl="0" marL="228600" rtl="0" algn="l">
              <a:lnSpc>
                <a:spcPct val="96428"/>
              </a:lnSpc>
              <a:spcBef>
                <a:spcPts val="1750"/>
              </a:spcBef>
              <a:spcAft>
                <a:spcPts val="0"/>
              </a:spcAft>
              <a:buClr>
                <a:srgbClr val="383838"/>
              </a:buClr>
              <a:buSzPts val="2800"/>
              <a:buFont typeface="Arial"/>
              <a:buChar char="•"/>
            </a:pPr>
            <a:r>
              <a:rPr b="0" i="0" lang="en-US">
                <a:solidFill>
                  <a:srgbClr val="383838"/>
                </a:solidFill>
                <a:latin typeface="Inter"/>
                <a:ea typeface="Inter"/>
                <a:cs typeface="Inter"/>
                <a:sym typeface="Inter"/>
              </a:rPr>
              <a:t>Discovering patterns from high-dimensional data</a:t>
            </a:r>
            <a:endParaRPr/>
          </a:p>
          <a:p>
            <a:pPr indent="-228600" lvl="0" marL="228600" rtl="0" algn="l">
              <a:lnSpc>
                <a:spcPct val="96428"/>
              </a:lnSpc>
              <a:spcBef>
                <a:spcPts val="1750"/>
              </a:spcBef>
              <a:spcAft>
                <a:spcPts val="0"/>
              </a:spcAft>
              <a:buClr>
                <a:srgbClr val="383838"/>
              </a:buClr>
              <a:buSzPts val="2800"/>
              <a:buFont typeface="Arial"/>
              <a:buChar char="•"/>
            </a:pPr>
            <a:r>
              <a:rPr b="0" i="0" lang="en-US">
                <a:solidFill>
                  <a:srgbClr val="383838"/>
                </a:solidFill>
                <a:latin typeface="Inter"/>
                <a:ea typeface="Inter"/>
                <a:cs typeface="Inter"/>
                <a:sym typeface="Inter"/>
              </a:rPr>
              <a:t>Reduction of dimensions</a:t>
            </a:r>
            <a:endParaRPr/>
          </a:p>
          <a:p>
            <a:pPr indent="-228600" lvl="0" marL="228600" rtl="0" algn="l">
              <a:lnSpc>
                <a:spcPct val="96428"/>
              </a:lnSpc>
              <a:spcBef>
                <a:spcPts val="1750"/>
              </a:spcBef>
              <a:spcAft>
                <a:spcPts val="0"/>
              </a:spcAft>
              <a:buClr>
                <a:srgbClr val="383838"/>
              </a:buClr>
              <a:buSzPts val="2800"/>
              <a:buFont typeface="Arial"/>
              <a:buChar char="•"/>
            </a:pPr>
            <a:r>
              <a:rPr b="0" i="0" lang="en-US">
                <a:solidFill>
                  <a:srgbClr val="383838"/>
                </a:solidFill>
                <a:latin typeface="Inter"/>
                <a:ea typeface="Inter"/>
                <a:cs typeface="Inter"/>
                <a:sym typeface="Inter"/>
              </a:rPr>
              <a:t>Multidimensional Data – Visualization</a:t>
            </a:r>
            <a:endParaRPr/>
          </a:p>
          <a:p>
            <a:pPr indent="-50800" lvl="0" marL="228600" rtl="0" algn="l">
              <a:lnSpc>
                <a:spcPct val="90000"/>
              </a:lnSpc>
              <a:spcBef>
                <a:spcPts val="1750"/>
              </a:spcBef>
              <a:spcAft>
                <a:spcPts val="0"/>
              </a:spcAft>
              <a:buClr>
                <a:schemeClr val="dk1"/>
              </a:buClr>
              <a:buSzPts val="2800"/>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7" name="Shape 10817"/>
        <p:cNvGrpSpPr/>
        <p:nvPr/>
      </p:nvGrpSpPr>
      <p:grpSpPr>
        <a:xfrm>
          <a:off x="0" y="0"/>
          <a:ext cx="0" cy="0"/>
          <a:chOff x="0" y="0"/>
          <a:chExt cx="0" cy="0"/>
        </a:xfrm>
      </p:grpSpPr>
      <p:pic>
        <p:nvPicPr>
          <p:cNvPr id="10818" name="Google Shape;10818;p192"/>
          <p:cNvPicPr preferRelativeResize="0"/>
          <p:nvPr/>
        </p:nvPicPr>
        <p:blipFill rotWithShape="1">
          <a:blip r:embed="rId3">
            <a:alphaModFix/>
          </a:blip>
          <a:srcRect b="0" l="0" r="0" t="0"/>
          <a:stretch/>
        </p:blipFill>
        <p:spPr>
          <a:xfrm>
            <a:off x="0" y="0"/>
            <a:ext cx="12191999" cy="6858001"/>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22" name="Shape 10822"/>
        <p:cNvGrpSpPr/>
        <p:nvPr/>
      </p:nvGrpSpPr>
      <p:grpSpPr>
        <a:xfrm>
          <a:off x="0" y="0"/>
          <a:ext cx="0" cy="0"/>
          <a:chOff x="0" y="0"/>
          <a:chExt cx="0" cy="0"/>
        </a:xfrm>
      </p:grpSpPr>
      <p:sp>
        <p:nvSpPr>
          <p:cNvPr id="10823" name="Google Shape;10823;p19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24" name="Google Shape;10824;p193"/>
          <p:cNvSpPr/>
          <p:nvPr/>
        </p:nvSpPr>
        <p:spPr>
          <a:xfrm>
            <a:off x="0" y="-1"/>
            <a:ext cx="11764727" cy="2062244"/>
          </a:xfrm>
          <a:custGeom>
            <a:rect b="b" l="l" r="r" t="t"/>
            <a:pathLst>
              <a:path extrusionOk="0" h="1978172" w="10768629">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25" name="Google Shape;10825;p193"/>
          <p:cNvSpPr txBox="1"/>
          <p:nvPr>
            <p:ph type="title"/>
          </p:nvPr>
        </p:nvSpPr>
        <p:spPr>
          <a:xfrm>
            <a:off x="1137034" y="609597"/>
            <a:ext cx="9392400" cy="1330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Singular Value Decomposition</a:t>
            </a:r>
            <a:endParaRPr/>
          </a:p>
        </p:txBody>
      </p:sp>
      <p:sp>
        <p:nvSpPr>
          <p:cNvPr id="10826" name="Google Shape;10826;p193"/>
          <p:cNvSpPr txBox="1"/>
          <p:nvPr>
            <p:ph idx="1" type="body"/>
          </p:nvPr>
        </p:nvSpPr>
        <p:spPr>
          <a:xfrm>
            <a:off x="1137033" y="2198362"/>
            <a:ext cx="5243700" cy="45240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Matrix Decomposition Method used to reduce or decompose the matrix </a:t>
            </a:r>
            <a:endParaRPr/>
          </a:p>
          <a:p>
            <a:pPr indent="-228600" lvl="0" marL="228600" rtl="0" algn="l">
              <a:lnSpc>
                <a:spcPct val="90000"/>
              </a:lnSpc>
              <a:spcBef>
                <a:spcPts val="1000"/>
              </a:spcBef>
              <a:spcAft>
                <a:spcPts val="0"/>
              </a:spcAft>
              <a:buClr>
                <a:schemeClr val="dk1"/>
              </a:buClr>
              <a:buSzPct val="100000"/>
              <a:buChar char="•"/>
            </a:pPr>
            <a:r>
              <a:rPr lang="en-US"/>
              <a:t>Decomposition means neglecting less important values from the matrix which has barely any impact on the outcome</a:t>
            </a:r>
            <a:endParaRPr/>
          </a:p>
          <a:p>
            <a:pPr indent="-228600" lvl="0" marL="228600" rtl="0" algn="l">
              <a:lnSpc>
                <a:spcPct val="90000"/>
              </a:lnSpc>
              <a:spcBef>
                <a:spcPts val="1000"/>
              </a:spcBef>
              <a:spcAft>
                <a:spcPts val="0"/>
              </a:spcAft>
              <a:buClr>
                <a:schemeClr val="dk1"/>
              </a:buClr>
              <a:buSzPct val="100000"/>
              <a:buChar char="•"/>
            </a:pPr>
            <a:r>
              <a:rPr lang="en-US"/>
              <a:t>Diagonal entries for the diagonal matrix are called singular values.</a:t>
            </a:r>
            <a:endParaRPr/>
          </a:p>
          <a:p>
            <a:pPr indent="-228600" lvl="0" marL="228600" rtl="0" algn="l">
              <a:lnSpc>
                <a:spcPct val="90000"/>
              </a:lnSpc>
              <a:spcBef>
                <a:spcPts val="1000"/>
              </a:spcBef>
              <a:spcAft>
                <a:spcPts val="0"/>
              </a:spcAft>
              <a:buClr>
                <a:schemeClr val="dk1"/>
              </a:buClr>
              <a:buSzPct val="100000"/>
              <a:buChar char="•"/>
            </a:pPr>
            <a:r>
              <a:rPr b="0" i="0" lang="en-US">
                <a:latin typeface="Inter"/>
                <a:ea typeface="Inter"/>
                <a:cs typeface="Inter"/>
                <a:sym typeface="Inter"/>
              </a:rPr>
              <a:t>Singular Value Decomposition (SVD) is a common dimensionality reduction technique</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10827" name="Google Shape;10827;p193"/>
          <p:cNvPicPr preferRelativeResize="0"/>
          <p:nvPr/>
        </p:nvPicPr>
        <p:blipFill rotWithShape="1">
          <a:blip r:embed="rId3">
            <a:alphaModFix/>
          </a:blip>
          <a:srcRect b="0" l="0" r="0" t="0"/>
          <a:stretch/>
        </p:blipFill>
        <p:spPr>
          <a:xfrm>
            <a:off x="6380702" y="2380445"/>
            <a:ext cx="5592014" cy="2415719"/>
          </a:xfrm>
          <a:prstGeom prst="rect">
            <a:avLst/>
          </a:prstGeom>
          <a:noFill/>
          <a:ln>
            <a:noFill/>
          </a:ln>
        </p:spPr>
      </p:pic>
      <p:sp>
        <p:nvSpPr>
          <p:cNvPr id="10828" name="Google Shape;10828;p193"/>
          <p:cNvSpPr/>
          <p:nvPr/>
        </p:nvSpPr>
        <p:spPr>
          <a:xfrm rot="10800000">
            <a:off x="5390280" y="6208258"/>
            <a:ext cx="6801719" cy="649742"/>
          </a:xfrm>
          <a:custGeom>
            <a:rect b="b" l="l" r="r" t="t"/>
            <a:pathLst>
              <a:path extrusionOk="0" h="1027260" w="10753706">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32" name="Shape 10832"/>
        <p:cNvGrpSpPr/>
        <p:nvPr/>
      </p:nvGrpSpPr>
      <p:grpSpPr>
        <a:xfrm>
          <a:off x="0" y="0"/>
          <a:ext cx="0" cy="0"/>
          <a:chOff x="0" y="0"/>
          <a:chExt cx="0" cy="0"/>
        </a:xfrm>
      </p:grpSpPr>
      <p:sp>
        <p:nvSpPr>
          <p:cNvPr id="10833" name="Google Shape;10833;p194"/>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834" name="Google Shape;10834;p194"/>
          <p:cNvGrpSpPr/>
          <p:nvPr/>
        </p:nvGrpSpPr>
        <p:grpSpPr>
          <a:xfrm>
            <a:off x="82" y="1216597"/>
            <a:ext cx="731548" cy="673456"/>
            <a:chOff x="3940602" y="308034"/>
            <a:chExt cx="2116748" cy="3429000"/>
          </a:xfrm>
        </p:grpSpPr>
        <p:sp>
          <p:nvSpPr>
            <p:cNvPr id="10835" name="Google Shape;10835;p194"/>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36" name="Google Shape;10836;p194"/>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37" name="Google Shape;10837;p194"/>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838" name="Google Shape;10838;p194"/>
          <p:cNvSpPr/>
          <p:nvPr/>
        </p:nvSpPr>
        <p:spPr>
          <a:xfrm>
            <a:off x="640079" y="613954"/>
            <a:ext cx="10907400" cy="18942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39" name="Google Shape;10839;p194"/>
          <p:cNvSpPr txBox="1"/>
          <p:nvPr>
            <p:ph type="title"/>
          </p:nvPr>
        </p:nvSpPr>
        <p:spPr>
          <a:xfrm>
            <a:off x="1043631" y="809898"/>
            <a:ext cx="9942600" cy="1554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Applications of SVD</a:t>
            </a:r>
            <a:endParaRPr/>
          </a:p>
        </p:txBody>
      </p:sp>
      <p:sp>
        <p:nvSpPr>
          <p:cNvPr id="10840" name="Google Shape;10840;p194"/>
          <p:cNvSpPr txBox="1"/>
          <p:nvPr>
            <p:ph idx="1" type="body"/>
          </p:nvPr>
        </p:nvSpPr>
        <p:spPr>
          <a:xfrm>
            <a:off x="1045028" y="3017522"/>
            <a:ext cx="9941400" cy="31248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Font typeface="Play"/>
              <a:buAutoNum type="arabicPeriod"/>
            </a:pPr>
            <a:r>
              <a:rPr b="0" i="0" lang="en-US" sz="2200">
                <a:latin typeface="Inter"/>
                <a:ea typeface="Inter"/>
                <a:cs typeface="Inter"/>
                <a:sym typeface="Inter"/>
              </a:rPr>
              <a:t>SVD is the </a:t>
            </a:r>
            <a:r>
              <a:rPr b="1" i="0" lang="en-US" sz="2200">
                <a:latin typeface="Inter"/>
                <a:ea typeface="Inter"/>
                <a:cs typeface="Inter"/>
                <a:sym typeface="Inter"/>
              </a:rPr>
              <a:t>decomposition</a:t>
            </a:r>
            <a:r>
              <a:rPr b="0" i="0" lang="en-US" sz="2200">
                <a:latin typeface="Inter"/>
                <a:ea typeface="Inter"/>
                <a:cs typeface="Inter"/>
                <a:sym typeface="Inter"/>
              </a:rPr>
              <a:t> of a matrix A </a:t>
            </a:r>
            <a:r>
              <a:rPr b="1" i="0" lang="en-US" sz="2200">
                <a:latin typeface="Inter"/>
                <a:ea typeface="Inter"/>
                <a:cs typeface="Inter"/>
                <a:sym typeface="Inter"/>
              </a:rPr>
              <a:t>into 3 matrices – U, S, and V</a:t>
            </a:r>
            <a:endParaRPr b="0" i="0" sz="2200">
              <a:latin typeface="Inter"/>
              <a:ea typeface="Inter"/>
              <a:cs typeface="Inter"/>
              <a:sym typeface="Inter"/>
            </a:endParaRPr>
          </a:p>
          <a:p>
            <a:pPr indent="-228600" lvl="0" marL="228600" rtl="0" algn="l">
              <a:lnSpc>
                <a:spcPct val="90000"/>
              </a:lnSpc>
              <a:spcBef>
                <a:spcPts val="1750"/>
              </a:spcBef>
              <a:spcAft>
                <a:spcPts val="0"/>
              </a:spcAft>
              <a:buClr>
                <a:schemeClr val="dk1"/>
              </a:buClr>
              <a:buSzPts val="2200"/>
              <a:buFont typeface="Play"/>
              <a:buAutoNum type="arabicPeriod"/>
            </a:pPr>
            <a:r>
              <a:rPr b="0" i="0" lang="en-US" sz="2200">
                <a:latin typeface="Inter"/>
                <a:ea typeface="Inter"/>
                <a:cs typeface="Inter"/>
                <a:sym typeface="Inter"/>
              </a:rPr>
              <a:t>S is the diagonal matrix of singular values. Think of </a:t>
            </a:r>
            <a:r>
              <a:rPr b="1" i="0" lang="en-US" sz="2200">
                <a:latin typeface="Inter"/>
                <a:ea typeface="Inter"/>
                <a:cs typeface="Inter"/>
                <a:sym typeface="Inter"/>
              </a:rPr>
              <a:t>singular values</a:t>
            </a:r>
            <a:r>
              <a:rPr b="0" i="0" lang="en-US" sz="2200">
                <a:latin typeface="Inter"/>
                <a:ea typeface="Inter"/>
                <a:cs typeface="Inter"/>
                <a:sym typeface="Inter"/>
              </a:rPr>
              <a:t> as the importance values of different features in the matrix</a:t>
            </a:r>
            <a:endParaRPr/>
          </a:p>
          <a:p>
            <a:pPr indent="-228600" lvl="0" marL="228600" rtl="0" algn="l">
              <a:lnSpc>
                <a:spcPct val="90000"/>
              </a:lnSpc>
              <a:spcBef>
                <a:spcPts val="1750"/>
              </a:spcBef>
              <a:spcAft>
                <a:spcPts val="0"/>
              </a:spcAft>
              <a:buClr>
                <a:schemeClr val="dk1"/>
              </a:buClr>
              <a:buSzPts val="2200"/>
              <a:buFont typeface="Play"/>
              <a:buAutoNum type="arabicPeriod"/>
            </a:pPr>
            <a:r>
              <a:rPr b="0" i="0" lang="en-US" sz="2200">
                <a:latin typeface="Inter"/>
                <a:ea typeface="Inter"/>
                <a:cs typeface="Inter"/>
                <a:sym typeface="Inter"/>
              </a:rPr>
              <a:t>The </a:t>
            </a:r>
            <a:r>
              <a:rPr b="1" i="0" lang="en-US" sz="2200">
                <a:latin typeface="Inter"/>
                <a:ea typeface="Inter"/>
                <a:cs typeface="Inter"/>
                <a:sym typeface="Inter"/>
              </a:rPr>
              <a:t>rank</a:t>
            </a:r>
            <a:r>
              <a:rPr b="0" i="0" lang="en-US" sz="2200">
                <a:latin typeface="Inter"/>
                <a:ea typeface="Inter"/>
                <a:cs typeface="Inter"/>
                <a:sym typeface="Inter"/>
              </a:rPr>
              <a:t> of a matrix is a measure of the unique information stored in a matrix. Higher the rank, more the information</a:t>
            </a:r>
            <a:endParaRPr/>
          </a:p>
          <a:p>
            <a:pPr indent="-228600" lvl="0" marL="228600" rtl="0" algn="l">
              <a:lnSpc>
                <a:spcPct val="90000"/>
              </a:lnSpc>
              <a:spcBef>
                <a:spcPts val="1750"/>
              </a:spcBef>
              <a:spcAft>
                <a:spcPts val="0"/>
              </a:spcAft>
              <a:buClr>
                <a:schemeClr val="dk1"/>
              </a:buClr>
              <a:buSzPts val="2200"/>
              <a:buFont typeface="Play"/>
              <a:buAutoNum type="arabicPeriod"/>
            </a:pPr>
            <a:r>
              <a:rPr b="1" i="0" lang="en-US" sz="2200">
                <a:latin typeface="Inter"/>
                <a:ea typeface="Inter"/>
                <a:cs typeface="Inter"/>
                <a:sym typeface="Inter"/>
              </a:rPr>
              <a:t>Eigenvectors</a:t>
            </a:r>
            <a:r>
              <a:rPr b="0" i="0" lang="en-US" sz="2200">
                <a:latin typeface="Inter"/>
                <a:ea typeface="Inter"/>
                <a:cs typeface="Inter"/>
                <a:sym typeface="Inter"/>
              </a:rPr>
              <a:t> of a matrix are directions of maximum spread or variance of data</a:t>
            </a:r>
            <a:endParaRPr/>
          </a:p>
          <a:p>
            <a:pPr indent="-88900" lvl="0" marL="228600" rtl="0" algn="l">
              <a:lnSpc>
                <a:spcPct val="90000"/>
              </a:lnSpc>
              <a:spcBef>
                <a:spcPts val="1750"/>
              </a:spcBef>
              <a:spcAft>
                <a:spcPts val="0"/>
              </a:spcAft>
              <a:buClr>
                <a:schemeClr val="dk1"/>
              </a:buClr>
              <a:buSzPts val="2200"/>
              <a:buNone/>
            </a:pPr>
            <a:r>
              <a:t/>
            </a:r>
            <a:endParaRPr sz="2200"/>
          </a:p>
        </p:txBody>
      </p:sp>
      <p:cxnSp>
        <p:nvCxnSpPr>
          <p:cNvPr id="10841" name="Google Shape;10841;p194"/>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45" name="Shape 10845"/>
        <p:cNvGrpSpPr/>
        <p:nvPr/>
      </p:nvGrpSpPr>
      <p:grpSpPr>
        <a:xfrm>
          <a:off x="0" y="0"/>
          <a:ext cx="0" cy="0"/>
          <a:chOff x="0" y="0"/>
          <a:chExt cx="0" cy="0"/>
        </a:xfrm>
      </p:grpSpPr>
      <p:cxnSp>
        <p:nvCxnSpPr>
          <p:cNvPr id="10846" name="Google Shape;10846;p195"/>
          <p:cNvCxnSpPr/>
          <p:nvPr/>
        </p:nvCxnSpPr>
        <p:spPr>
          <a:xfrm>
            <a:off x="4654296" y="1570814"/>
            <a:ext cx="0" cy="3710100"/>
          </a:xfrm>
          <a:prstGeom prst="straightConnector1">
            <a:avLst/>
          </a:prstGeom>
          <a:noFill/>
          <a:ln cap="flat" cmpd="sng" w="19050">
            <a:solidFill>
              <a:srgbClr val="5BA7FE"/>
            </a:solidFill>
            <a:prstDash val="solid"/>
            <a:miter lim="800000"/>
            <a:headEnd len="sm" w="sm" type="none"/>
            <a:tailEnd len="sm" w="sm" type="none"/>
          </a:ln>
        </p:spPr>
      </p:cxnSp>
      <p:pic>
        <p:nvPicPr>
          <p:cNvPr id="10847" name="Google Shape;10847;p195"/>
          <p:cNvPicPr preferRelativeResize="0"/>
          <p:nvPr/>
        </p:nvPicPr>
        <p:blipFill rotWithShape="1">
          <a:blip r:embed="rId3">
            <a:alphaModFix/>
          </a:blip>
          <a:srcRect b="0" l="0" r="0" t="0"/>
          <a:stretch/>
        </p:blipFill>
        <p:spPr>
          <a:xfrm>
            <a:off x="214365" y="1570814"/>
            <a:ext cx="6992503" cy="3710226"/>
          </a:xfrm>
          <a:prstGeom prst="rect">
            <a:avLst/>
          </a:prstGeom>
          <a:noFill/>
          <a:ln>
            <a:noFill/>
          </a:ln>
        </p:spPr>
      </p:pic>
      <p:cxnSp>
        <p:nvCxnSpPr>
          <p:cNvPr id="10848" name="Google Shape;10848;p195"/>
          <p:cNvCxnSpPr/>
          <p:nvPr/>
        </p:nvCxnSpPr>
        <p:spPr>
          <a:xfrm>
            <a:off x="7549896" y="1573887"/>
            <a:ext cx="0" cy="3710100"/>
          </a:xfrm>
          <a:prstGeom prst="straightConnector1">
            <a:avLst/>
          </a:prstGeom>
          <a:noFill/>
          <a:ln cap="flat" cmpd="sng" w="19050">
            <a:solidFill>
              <a:srgbClr val="5BA7FE"/>
            </a:solidFill>
            <a:prstDash val="solid"/>
            <a:miter lim="800000"/>
            <a:headEnd len="sm" w="sm" type="none"/>
            <a:tailEnd len="sm" w="sm" type="none"/>
          </a:ln>
        </p:spPr>
      </p:cxnSp>
      <p:pic>
        <p:nvPicPr>
          <p:cNvPr descr="image" id="10849" name="Google Shape;10849;p195"/>
          <p:cNvPicPr preferRelativeResize="0"/>
          <p:nvPr/>
        </p:nvPicPr>
        <p:blipFill rotWithShape="1">
          <a:blip r:embed="rId4">
            <a:alphaModFix/>
          </a:blip>
          <a:srcRect b="0" l="0" r="0" t="0"/>
          <a:stretch/>
        </p:blipFill>
        <p:spPr>
          <a:xfrm>
            <a:off x="7772008" y="1570814"/>
            <a:ext cx="4205628" cy="37102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53" name="Shape 10853"/>
        <p:cNvGrpSpPr/>
        <p:nvPr/>
      </p:nvGrpSpPr>
      <p:grpSpPr>
        <a:xfrm>
          <a:off x="0" y="0"/>
          <a:ext cx="0" cy="0"/>
          <a:chOff x="0" y="0"/>
          <a:chExt cx="0" cy="0"/>
        </a:xfrm>
      </p:grpSpPr>
      <p:sp>
        <p:nvSpPr>
          <p:cNvPr id="10854" name="Google Shape;10854;p19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855" name="Google Shape;10855;p196"/>
          <p:cNvGrpSpPr/>
          <p:nvPr/>
        </p:nvGrpSpPr>
        <p:grpSpPr>
          <a:xfrm flipH="1">
            <a:off x="10740582" y="-454724"/>
            <a:ext cx="2324947" cy="2324947"/>
            <a:chOff x="-873008" y="-454724"/>
            <a:chExt cx="2324947" cy="2324947"/>
          </a:xfrm>
        </p:grpSpPr>
        <p:sp>
          <p:nvSpPr>
            <p:cNvPr id="10856" name="Google Shape;10856;p196"/>
            <p:cNvSpPr/>
            <p:nvPr/>
          </p:nvSpPr>
          <p:spPr>
            <a:xfrm rot="2700000">
              <a:off x="-415672" y="-231099"/>
              <a:ext cx="1410275" cy="1877697"/>
            </a:xfrm>
            <a:custGeom>
              <a:rect b="b" l="l" r="r" t="t"/>
              <a:pathLst>
                <a:path extrusionOk="0" h="1876653" w="1409491">
                  <a:moveTo>
                    <a:pt x="0" y="643075"/>
                  </a:moveTo>
                  <a:lnTo>
                    <a:pt x="643075" y="0"/>
                  </a:lnTo>
                  <a:lnTo>
                    <a:pt x="1409491" y="0"/>
                  </a:lnTo>
                  <a:lnTo>
                    <a:pt x="1409491" y="1876653"/>
                  </a:lnTo>
                  <a:lnTo>
                    <a:pt x="1233578" y="1876653"/>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57" name="Google Shape;10857;p196"/>
            <p:cNvSpPr/>
            <p:nvPr/>
          </p:nvSpPr>
          <p:spPr>
            <a:xfrm rot="2700000">
              <a:off x="301183" y="1282830"/>
              <a:ext cx="485782" cy="485782"/>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858" name="Google Shape;10858;p196"/>
          <p:cNvSpPr/>
          <p:nvPr/>
        </p:nvSpPr>
        <p:spPr>
          <a:xfrm rot="2700000">
            <a:off x="2737227" y="6033653"/>
            <a:ext cx="645306" cy="645306"/>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59" name="Google Shape;10859;p196"/>
          <p:cNvSpPr/>
          <p:nvPr/>
        </p:nvSpPr>
        <p:spPr>
          <a:xfrm>
            <a:off x="1343436" y="5721108"/>
            <a:ext cx="2262000" cy="11370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860" name="Google Shape;10860;p196"/>
          <p:cNvPicPr preferRelativeResize="0"/>
          <p:nvPr/>
        </p:nvPicPr>
        <p:blipFill rotWithShape="1">
          <a:blip r:embed="rId3">
            <a:alphaModFix/>
          </a:blip>
          <a:srcRect b="0" l="0" r="0" t="0"/>
          <a:stretch/>
        </p:blipFill>
        <p:spPr>
          <a:xfrm>
            <a:off x="1343436" y="643467"/>
            <a:ext cx="9397700" cy="557106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64" name="Shape 10864"/>
        <p:cNvGrpSpPr/>
        <p:nvPr/>
      </p:nvGrpSpPr>
      <p:grpSpPr>
        <a:xfrm>
          <a:off x="0" y="0"/>
          <a:ext cx="0" cy="0"/>
          <a:chOff x="0" y="0"/>
          <a:chExt cx="0" cy="0"/>
        </a:xfrm>
      </p:grpSpPr>
      <p:sp>
        <p:nvSpPr>
          <p:cNvPr id="10865" name="Google Shape;10865;p197"/>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ohammedaljadd svd image compression blob main plots k 10 png" id="10866" name="Google Shape;10866;p197"/>
          <p:cNvPicPr preferRelativeResize="0"/>
          <p:nvPr/>
        </p:nvPicPr>
        <p:blipFill rotWithShape="1">
          <a:blip r:embed="rId3">
            <a:alphaModFix/>
          </a:blip>
          <a:srcRect b="0" l="10498" r="5042" t="0"/>
          <a:stretch/>
        </p:blipFill>
        <p:spPr>
          <a:xfrm>
            <a:off x="20" y="1282"/>
            <a:ext cx="12191980" cy="6856718"/>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70" name="Shape 10870"/>
        <p:cNvGrpSpPr/>
        <p:nvPr/>
      </p:nvGrpSpPr>
      <p:grpSpPr>
        <a:xfrm>
          <a:off x="0" y="0"/>
          <a:ext cx="0" cy="0"/>
          <a:chOff x="0" y="0"/>
          <a:chExt cx="0" cy="0"/>
        </a:xfrm>
      </p:grpSpPr>
      <p:sp>
        <p:nvSpPr>
          <p:cNvPr id="10871" name="Google Shape;10871;p198"/>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2" name="Google Shape;10872;p198"/>
          <p:cNvSpPr txBox="1"/>
          <p:nvPr>
            <p:ph type="title"/>
          </p:nvPr>
        </p:nvSpPr>
        <p:spPr>
          <a:xfrm>
            <a:off x="793662" y="386930"/>
            <a:ext cx="10066200" cy="129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Overfitting </a:t>
            </a:r>
            <a:endParaRPr/>
          </a:p>
        </p:txBody>
      </p:sp>
      <p:sp>
        <p:nvSpPr>
          <p:cNvPr id="10873" name="Google Shape;10873;p198"/>
          <p:cNvSpPr/>
          <p:nvPr/>
        </p:nvSpPr>
        <p:spPr>
          <a:xfrm rot="10800000">
            <a:off x="-7" y="1998744"/>
            <a:ext cx="11454600" cy="781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4" name="Google Shape;10874;p198"/>
          <p:cNvSpPr/>
          <p:nvPr/>
        </p:nvSpPr>
        <p:spPr>
          <a:xfrm>
            <a:off x="0" y="2203079"/>
            <a:ext cx="11383500" cy="42681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75" name="Google Shape;10875;p198"/>
          <p:cNvSpPr txBox="1"/>
          <p:nvPr>
            <p:ph idx="1" type="body"/>
          </p:nvPr>
        </p:nvSpPr>
        <p:spPr>
          <a:xfrm>
            <a:off x="496919" y="2421653"/>
            <a:ext cx="5343300" cy="38172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0" i="0" lang="en-US" sz="2200">
                <a:latin typeface="Roboto"/>
                <a:ea typeface="Roboto"/>
                <a:cs typeface="Roboto"/>
                <a:sym typeface="Roboto"/>
              </a:rPr>
              <a:t>When a model performs very well for training </a:t>
            </a:r>
            <a:r>
              <a:rPr b="0" i="0" lang="en-US" sz="2200" u="sng" strike="noStrike">
                <a:solidFill>
                  <a:schemeClr val="hlink"/>
                </a:solidFill>
                <a:latin typeface="Roboto"/>
                <a:ea typeface="Roboto"/>
                <a:cs typeface="Roboto"/>
                <a:sym typeface="Roboto"/>
                <a:hlinkClick r:id="rId3"/>
              </a:rPr>
              <a:t>data</a:t>
            </a:r>
            <a:r>
              <a:rPr b="0" i="0" lang="en-US" sz="2200">
                <a:latin typeface="Roboto"/>
                <a:ea typeface="Roboto"/>
                <a:cs typeface="Roboto"/>
                <a:sym typeface="Roboto"/>
              </a:rPr>
              <a:t> but has poor performance with test data (new data), it is known as overfitting. In this case, the machine learning model learns the details and noise in the training data such that it negatively affects the performance of the model on test data. Overfitting can happen due to low bias and high variance.</a:t>
            </a:r>
            <a:endParaRPr sz="2200"/>
          </a:p>
        </p:txBody>
      </p:sp>
      <p:pic>
        <p:nvPicPr>
          <p:cNvPr descr="Overfitting_in-ML" id="10876" name="Google Shape;10876;p198"/>
          <p:cNvPicPr preferRelativeResize="0"/>
          <p:nvPr/>
        </p:nvPicPr>
        <p:blipFill rotWithShape="1">
          <a:blip r:embed="rId4">
            <a:alphaModFix/>
          </a:blip>
          <a:srcRect b="0" l="0" r="0" t="0"/>
          <a:stretch/>
        </p:blipFill>
        <p:spPr>
          <a:xfrm>
            <a:off x="5911532" y="2976554"/>
            <a:ext cx="5150277" cy="2729645"/>
          </a:xfrm>
          <a:prstGeom prst="rect">
            <a:avLst/>
          </a:prstGeom>
          <a:noFill/>
          <a:ln>
            <a:noFill/>
          </a:ln>
        </p:spPr>
      </p:pic>
      <p:sp>
        <p:nvSpPr>
          <p:cNvPr id="10877" name="Google Shape;10877;p198"/>
          <p:cNvSpPr/>
          <p:nvPr/>
        </p:nvSpPr>
        <p:spPr>
          <a:xfrm rot="5400000">
            <a:off x="11227981" y="2313068"/>
            <a:ext cx="781800" cy="152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1" name="Shape 10881"/>
        <p:cNvGrpSpPr/>
        <p:nvPr/>
      </p:nvGrpSpPr>
      <p:grpSpPr>
        <a:xfrm>
          <a:off x="0" y="0"/>
          <a:ext cx="0" cy="0"/>
          <a:chOff x="0" y="0"/>
          <a:chExt cx="0" cy="0"/>
        </a:xfrm>
      </p:grpSpPr>
      <p:sp>
        <p:nvSpPr>
          <p:cNvPr id="10882" name="Google Shape;10882;p19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Overfitting</a:t>
            </a:r>
            <a:endParaRPr/>
          </a:p>
        </p:txBody>
      </p:sp>
      <p:sp>
        <p:nvSpPr>
          <p:cNvPr id="10883" name="Google Shape;10883;p19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Reasons for Overfitting </a:t>
            </a:r>
            <a:endParaRPr/>
          </a:p>
        </p:txBody>
      </p:sp>
      <p:sp>
        <p:nvSpPr>
          <p:cNvPr id="10884" name="Google Shape;10884;p19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Ways to Tackle Overfitting</a:t>
            </a:r>
            <a:endParaRPr/>
          </a:p>
        </p:txBody>
      </p:sp>
      <p:sp>
        <p:nvSpPr>
          <p:cNvPr id="10885" name="Google Shape;10885;p19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Using K-fold cross-validation</a:t>
            </a:r>
            <a:endParaRPr/>
          </a:p>
          <a:p>
            <a:pPr indent="-228600" lvl="0" marL="228600" rtl="0" algn="l">
              <a:lnSpc>
                <a:spcPct val="90000"/>
              </a:lnSpc>
              <a:spcBef>
                <a:spcPts val="1000"/>
              </a:spcBef>
              <a:spcAft>
                <a:spcPts val="0"/>
              </a:spcAft>
              <a:buClr>
                <a:schemeClr val="dk1"/>
              </a:buClr>
              <a:buSzPts val="2800"/>
              <a:buChar char="•"/>
            </a:pPr>
            <a:r>
              <a:rPr lang="en-US"/>
              <a:t>Using Regularization techniques such as Lasso and Ridge</a:t>
            </a:r>
            <a:endParaRPr/>
          </a:p>
          <a:p>
            <a:pPr indent="-228600" lvl="0" marL="228600" rtl="0" algn="l">
              <a:lnSpc>
                <a:spcPct val="90000"/>
              </a:lnSpc>
              <a:spcBef>
                <a:spcPts val="1000"/>
              </a:spcBef>
              <a:spcAft>
                <a:spcPts val="0"/>
              </a:spcAft>
              <a:buClr>
                <a:schemeClr val="dk1"/>
              </a:buClr>
              <a:buSzPts val="2800"/>
              <a:buChar char="•"/>
            </a:pPr>
            <a:r>
              <a:rPr lang="en-US"/>
              <a:t>Training model with sufficient data</a:t>
            </a:r>
            <a:endParaRPr/>
          </a:p>
          <a:p>
            <a:pPr indent="-228600" lvl="0" marL="228600" rtl="0" algn="l">
              <a:lnSpc>
                <a:spcPct val="90000"/>
              </a:lnSpc>
              <a:spcBef>
                <a:spcPts val="1000"/>
              </a:spcBef>
              <a:spcAft>
                <a:spcPts val="0"/>
              </a:spcAft>
              <a:buClr>
                <a:schemeClr val="dk1"/>
              </a:buClr>
              <a:buSzPts val="2800"/>
              <a:buChar char="•"/>
            </a:pPr>
            <a:r>
              <a:rPr lang="en-US"/>
              <a:t>Adopting ensembling techniques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9" name="Shape 9509"/>
        <p:cNvGrpSpPr/>
        <p:nvPr/>
      </p:nvGrpSpPr>
      <p:grpSpPr>
        <a:xfrm>
          <a:off x="0" y="0"/>
          <a:ext cx="0" cy="0"/>
          <a:chOff x="0" y="0"/>
          <a:chExt cx="0" cy="0"/>
        </a:xfrm>
      </p:grpSpPr>
      <p:sp>
        <p:nvSpPr>
          <p:cNvPr id="9510" name="Google Shape;9510;p3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511" name="Google Shape;9511;p38"/>
          <p:cNvPicPr preferRelativeResize="0"/>
          <p:nvPr/>
        </p:nvPicPr>
        <p:blipFill rotWithShape="1">
          <a:blip r:embed="rId3">
            <a:alphaModFix/>
          </a:blip>
          <a:srcRect b="0" l="0" r="0" t="0"/>
          <a:stretch/>
        </p:blipFill>
        <p:spPr>
          <a:xfrm>
            <a:off x="2680901" y="0"/>
            <a:ext cx="6830197" cy="68580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89" name="Shape 10889"/>
        <p:cNvGrpSpPr/>
        <p:nvPr/>
      </p:nvGrpSpPr>
      <p:grpSpPr>
        <a:xfrm>
          <a:off x="0" y="0"/>
          <a:ext cx="0" cy="0"/>
          <a:chOff x="0" y="0"/>
          <a:chExt cx="0" cy="0"/>
        </a:xfrm>
      </p:grpSpPr>
      <p:sp>
        <p:nvSpPr>
          <p:cNvPr id="10890" name="Google Shape;10890;p200"/>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91" name="Google Shape;10891;p200"/>
          <p:cNvSpPr txBox="1"/>
          <p:nvPr>
            <p:ph type="title"/>
          </p:nvPr>
        </p:nvSpPr>
        <p:spPr>
          <a:xfrm>
            <a:off x="793662" y="386930"/>
            <a:ext cx="10066200" cy="1298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Play"/>
              <a:buNone/>
            </a:pPr>
            <a:r>
              <a:rPr lang="en-US" sz="4800"/>
              <a:t>Unerfitting</a:t>
            </a:r>
            <a:endParaRPr/>
          </a:p>
        </p:txBody>
      </p:sp>
      <p:sp>
        <p:nvSpPr>
          <p:cNvPr id="10892" name="Google Shape;10892;p200"/>
          <p:cNvSpPr/>
          <p:nvPr/>
        </p:nvSpPr>
        <p:spPr>
          <a:xfrm rot="10800000">
            <a:off x="-7" y="1998744"/>
            <a:ext cx="11454600" cy="781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93" name="Google Shape;10893;p200"/>
          <p:cNvSpPr/>
          <p:nvPr/>
        </p:nvSpPr>
        <p:spPr>
          <a:xfrm>
            <a:off x="0" y="2203079"/>
            <a:ext cx="11383500" cy="42681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94" name="Google Shape;10894;p200"/>
          <p:cNvSpPr txBox="1"/>
          <p:nvPr>
            <p:ph idx="1" type="body"/>
          </p:nvPr>
        </p:nvSpPr>
        <p:spPr>
          <a:xfrm>
            <a:off x="793661" y="2599509"/>
            <a:ext cx="4796400" cy="363960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Char char="•"/>
            </a:pPr>
            <a:r>
              <a:rPr lang="en-US" sz="2300"/>
              <a:t>When a model has not learned the patterns in the training data well and is unable to generalize well on the new data, it is known as underfitting. An underfit model has poor performance on the training data and will result in unreliable predictions. Underfitting occurs due to high bias and low variance.</a:t>
            </a:r>
            <a:endParaRPr sz="2300"/>
          </a:p>
        </p:txBody>
      </p:sp>
      <p:pic>
        <p:nvPicPr>
          <p:cNvPr descr="Underfitting_in_ML" id="10895" name="Google Shape;10895;p200"/>
          <p:cNvPicPr preferRelativeResize="0"/>
          <p:nvPr/>
        </p:nvPicPr>
        <p:blipFill rotWithShape="1">
          <a:blip r:embed="rId3">
            <a:alphaModFix/>
          </a:blip>
          <a:srcRect b="0" l="0" r="0" t="0"/>
          <a:stretch/>
        </p:blipFill>
        <p:spPr>
          <a:xfrm>
            <a:off x="5911532" y="2780068"/>
            <a:ext cx="5150277" cy="3299185"/>
          </a:xfrm>
          <a:prstGeom prst="rect">
            <a:avLst/>
          </a:prstGeom>
          <a:noFill/>
          <a:ln>
            <a:noFill/>
          </a:ln>
        </p:spPr>
      </p:pic>
      <p:sp>
        <p:nvSpPr>
          <p:cNvPr id="10896" name="Google Shape;10896;p200"/>
          <p:cNvSpPr/>
          <p:nvPr/>
        </p:nvSpPr>
        <p:spPr>
          <a:xfrm rot="5400000">
            <a:off x="11227981" y="2313068"/>
            <a:ext cx="781800" cy="152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0" name="Shape 10900"/>
        <p:cNvGrpSpPr/>
        <p:nvPr/>
      </p:nvGrpSpPr>
      <p:grpSpPr>
        <a:xfrm>
          <a:off x="0" y="0"/>
          <a:ext cx="0" cy="0"/>
          <a:chOff x="0" y="0"/>
          <a:chExt cx="0" cy="0"/>
        </a:xfrm>
      </p:grpSpPr>
      <p:sp>
        <p:nvSpPr>
          <p:cNvPr id="10901" name="Google Shape;10901;p20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Underfitting</a:t>
            </a:r>
            <a:endParaRPr/>
          </a:p>
        </p:txBody>
      </p:sp>
      <p:sp>
        <p:nvSpPr>
          <p:cNvPr id="10902" name="Google Shape;10902;p201"/>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Reasons for Underfitting</a:t>
            </a:r>
            <a:endParaRPr/>
          </a:p>
        </p:txBody>
      </p:sp>
      <p:sp>
        <p:nvSpPr>
          <p:cNvPr id="10903" name="Google Shape;10903;p201"/>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Ways to Tackle Underfitting</a:t>
            </a:r>
            <a:endParaRPr/>
          </a:p>
        </p:txBody>
      </p:sp>
      <p:sp>
        <p:nvSpPr>
          <p:cNvPr id="10904" name="Google Shape;10904;p201"/>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Increase the number of features in the dataset</a:t>
            </a:r>
            <a:endParaRPr/>
          </a:p>
          <a:p>
            <a:pPr indent="-228600" lvl="0" marL="228600" rtl="0" algn="l">
              <a:lnSpc>
                <a:spcPct val="90000"/>
              </a:lnSpc>
              <a:spcBef>
                <a:spcPts val="1000"/>
              </a:spcBef>
              <a:spcAft>
                <a:spcPts val="0"/>
              </a:spcAft>
              <a:buClr>
                <a:schemeClr val="dk1"/>
              </a:buClr>
              <a:buSzPts val="2800"/>
              <a:buChar char="•"/>
            </a:pPr>
            <a:r>
              <a:rPr lang="en-US"/>
              <a:t>Increase model complexity</a:t>
            </a:r>
            <a:endParaRPr/>
          </a:p>
          <a:p>
            <a:pPr indent="-228600" lvl="0" marL="228600" rtl="0" algn="l">
              <a:lnSpc>
                <a:spcPct val="90000"/>
              </a:lnSpc>
              <a:spcBef>
                <a:spcPts val="1000"/>
              </a:spcBef>
              <a:spcAft>
                <a:spcPts val="0"/>
              </a:spcAft>
              <a:buClr>
                <a:schemeClr val="dk1"/>
              </a:buClr>
              <a:buSzPts val="2800"/>
              <a:buChar char="•"/>
            </a:pPr>
            <a:r>
              <a:rPr lang="en-US"/>
              <a:t>Reduce noise in the data</a:t>
            </a:r>
            <a:endParaRPr/>
          </a:p>
          <a:p>
            <a:pPr indent="-228600" lvl="0" marL="228600" rtl="0" algn="l">
              <a:lnSpc>
                <a:spcPct val="90000"/>
              </a:lnSpc>
              <a:spcBef>
                <a:spcPts val="1000"/>
              </a:spcBef>
              <a:spcAft>
                <a:spcPts val="0"/>
              </a:spcAft>
              <a:buClr>
                <a:schemeClr val="dk1"/>
              </a:buClr>
              <a:buSzPts val="2800"/>
              <a:buChar char="•"/>
            </a:pPr>
            <a:r>
              <a:rPr lang="en-US"/>
              <a:t>Increase the duration of training the data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08" name="Shape 10908"/>
        <p:cNvGrpSpPr/>
        <p:nvPr/>
      </p:nvGrpSpPr>
      <p:grpSpPr>
        <a:xfrm>
          <a:off x="0" y="0"/>
          <a:ext cx="0" cy="0"/>
          <a:chOff x="0" y="0"/>
          <a:chExt cx="0" cy="0"/>
        </a:xfrm>
      </p:grpSpPr>
      <p:sp>
        <p:nvSpPr>
          <p:cNvPr id="10909" name="Google Shape;10909;p20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0" name="Google Shape;10910;p202"/>
          <p:cNvSpPr/>
          <p:nvPr/>
        </p:nvSpPr>
        <p:spPr>
          <a:xfrm flipH="1" rot="-2700000">
            <a:off x="-376753" y="-253423"/>
            <a:ext cx="1828654" cy="1377755"/>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1" name="Google Shape;10911;p202"/>
          <p:cNvSpPr/>
          <p:nvPr/>
        </p:nvSpPr>
        <p:spPr>
          <a:xfrm flipH="1" rot="-2700000">
            <a:off x="891672" y="422133"/>
            <a:ext cx="645306" cy="645306"/>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2" name="Google Shape;10912;p202"/>
          <p:cNvSpPr/>
          <p:nvPr/>
        </p:nvSpPr>
        <p:spPr>
          <a:xfrm flipH="1" rot="-2700000">
            <a:off x="10043564" y="655106"/>
            <a:ext cx="687308" cy="687308"/>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3" name="Google Shape;10913;p202"/>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14" name="Google Shape;10914;p202"/>
          <p:cNvSpPr/>
          <p:nvPr/>
        </p:nvSpPr>
        <p:spPr>
          <a:xfrm flipH="1">
            <a:off x="7976257" y="6115501"/>
            <a:ext cx="1494600" cy="7425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915" name="Google Shape;10915;p202"/>
          <p:cNvPicPr preferRelativeResize="0"/>
          <p:nvPr/>
        </p:nvPicPr>
        <p:blipFill rotWithShape="1">
          <a:blip r:embed="rId3">
            <a:alphaModFix/>
          </a:blip>
          <a:srcRect b="0" l="0" r="0" t="0"/>
          <a:stretch/>
        </p:blipFill>
        <p:spPr>
          <a:xfrm>
            <a:off x="643467" y="1329774"/>
            <a:ext cx="10905067" cy="4198449"/>
          </a:xfrm>
          <a:prstGeom prst="rect">
            <a:avLst/>
          </a:prstGeom>
          <a:noFill/>
          <a:ln>
            <a:noFill/>
          </a:ln>
        </p:spPr>
      </p:pic>
      <p:sp>
        <p:nvSpPr>
          <p:cNvPr id="10916" name="Google Shape;10916;p202"/>
          <p:cNvSpPr/>
          <p:nvPr/>
        </p:nvSpPr>
        <p:spPr>
          <a:xfrm flipH="1">
            <a:off x="7604183" y="6453143"/>
            <a:ext cx="814800" cy="405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20" name="Shape 10920"/>
        <p:cNvGrpSpPr/>
        <p:nvPr/>
      </p:nvGrpSpPr>
      <p:grpSpPr>
        <a:xfrm>
          <a:off x="0" y="0"/>
          <a:ext cx="0" cy="0"/>
          <a:chOff x="0" y="0"/>
          <a:chExt cx="0" cy="0"/>
        </a:xfrm>
      </p:grpSpPr>
      <p:sp>
        <p:nvSpPr>
          <p:cNvPr id="10921" name="Google Shape;10921;p20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22" name="Google Shape;10922;p2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Bias</a:t>
            </a:r>
            <a:endParaRPr/>
          </a:p>
        </p:txBody>
      </p:sp>
      <p:sp>
        <p:nvSpPr>
          <p:cNvPr id="10923" name="Google Shape;10923;p203"/>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24" name="Google Shape;10924;p203"/>
          <p:cNvSpPr txBox="1"/>
          <p:nvPr>
            <p:ph idx="1" type="body"/>
          </p:nvPr>
        </p:nvSpPr>
        <p:spPr>
          <a:xfrm>
            <a:off x="838200" y="1929384"/>
            <a:ext cx="10515600" cy="4251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300"/>
              <a:buNone/>
            </a:pPr>
            <a:r>
              <a:rPr lang="en-US" sz="2300"/>
              <a:t>Bias refers to the error caused by a model’s inability to capture the underlying pattern or relationship in the data. In other words, bias occurs when a model systematically favors one outcome over another, resulting in predictions that are consistently wrong. High bias models tend to:</a:t>
            </a:r>
            <a:endParaRPr/>
          </a:p>
          <a:p>
            <a:pPr indent="-228600" lvl="0" marL="228600" rtl="0" algn="l">
              <a:lnSpc>
                <a:spcPct val="90000"/>
              </a:lnSpc>
              <a:spcBef>
                <a:spcPts val="1000"/>
              </a:spcBef>
              <a:spcAft>
                <a:spcPts val="0"/>
              </a:spcAft>
              <a:buClr>
                <a:schemeClr val="dk1"/>
              </a:buClr>
              <a:buSzPts val="2300"/>
              <a:buChar char="•"/>
            </a:pPr>
            <a:r>
              <a:rPr lang="en-US" sz="2300"/>
              <a:t>Miss relevant relationships between features and the target output (underfitting)</a:t>
            </a:r>
            <a:endParaRPr/>
          </a:p>
          <a:p>
            <a:pPr indent="-228600" lvl="0" marL="228600" rtl="0" algn="l">
              <a:lnSpc>
                <a:spcPct val="90000"/>
              </a:lnSpc>
              <a:spcBef>
                <a:spcPts val="1000"/>
              </a:spcBef>
              <a:spcAft>
                <a:spcPts val="0"/>
              </a:spcAft>
              <a:buClr>
                <a:schemeClr val="dk1"/>
              </a:buClr>
              <a:buSzPts val="2300"/>
              <a:buChar char="•"/>
            </a:pPr>
            <a:r>
              <a:rPr lang="en-US" sz="2300"/>
              <a:t>Fail to capture the complexity of the data</a:t>
            </a:r>
            <a:endParaRPr/>
          </a:p>
          <a:p>
            <a:pPr indent="-228600" lvl="0" marL="228600" rtl="0" algn="l">
              <a:lnSpc>
                <a:spcPct val="90000"/>
              </a:lnSpc>
              <a:spcBef>
                <a:spcPts val="1000"/>
              </a:spcBef>
              <a:spcAft>
                <a:spcPts val="0"/>
              </a:spcAft>
              <a:buClr>
                <a:schemeClr val="dk1"/>
              </a:buClr>
              <a:buSzPts val="2300"/>
              <a:buChar char="•"/>
            </a:pPr>
            <a:r>
              <a:rPr lang="en-US" sz="2300"/>
              <a:t>Produce predictions that are far from the true values</a:t>
            </a:r>
            <a:endParaRPr/>
          </a:p>
          <a:p>
            <a:pPr indent="-228600" lvl="0" marL="228600" rtl="0" algn="l">
              <a:lnSpc>
                <a:spcPct val="90000"/>
              </a:lnSpc>
              <a:spcBef>
                <a:spcPts val="1000"/>
              </a:spcBef>
              <a:spcAft>
                <a:spcPts val="0"/>
              </a:spcAft>
              <a:buClr>
                <a:schemeClr val="dk1"/>
              </a:buClr>
              <a:buSzPts val="2300"/>
              <a:buChar char="•"/>
            </a:pPr>
            <a:r>
              <a:rPr lang="en-US" sz="2300"/>
              <a:t>Examples of high-bias models include:</a:t>
            </a:r>
            <a:endParaRPr/>
          </a:p>
          <a:p>
            <a:pPr indent="0" lvl="0" marL="0" rtl="0" algn="l">
              <a:lnSpc>
                <a:spcPct val="90000"/>
              </a:lnSpc>
              <a:spcBef>
                <a:spcPts val="1000"/>
              </a:spcBef>
              <a:spcAft>
                <a:spcPts val="0"/>
              </a:spcAft>
              <a:buClr>
                <a:schemeClr val="dk1"/>
              </a:buClr>
              <a:buSzPts val="2300"/>
              <a:buNone/>
            </a:pPr>
            <a:r>
              <a:rPr lang="en-US" sz="2300"/>
              <a:t>1. Simple linear regression models applied to non-linear data</a:t>
            </a:r>
            <a:endParaRPr/>
          </a:p>
          <a:p>
            <a:pPr indent="0" lvl="0" marL="0" rtl="0" algn="l">
              <a:lnSpc>
                <a:spcPct val="90000"/>
              </a:lnSpc>
              <a:spcBef>
                <a:spcPts val="1000"/>
              </a:spcBef>
              <a:spcAft>
                <a:spcPts val="0"/>
              </a:spcAft>
              <a:buClr>
                <a:schemeClr val="dk1"/>
              </a:buClr>
              <a:buSzPts val="2300"/>
              <a:buNone/>
            </a:pPr>
            <a:r>
              <a:rPr lang="en-US" sz="2300"/>
              <a:t>2. Decision trees with too few splits or too few features</a:t>
            </a:r>
            <a:endParaRPr/>
          </a:p>
          <a:p>
            <a:pPr indent="-82550" lvl="0" marL="228600" rtl="0" algn="l">
              <a:lnSpc>
                <a:spcPct val="90000"/>
              </a:lnSpc>
              <a:spcBef>
                <a:spcPts val="1000"/>
              </a:spcBef>
              <a:spcAft>
                <a:spcPts val="0"/>
              </a:spcAft>
              <a:buClr>
                <a:schemeClr val="dk1"/>
              </a:buClr>
              <a:buSzPts val="2300"/>
              <a:buNone/>
            </a:pPr>
            <a:r>
              <a:t/>
            </a:r>
            <a:endParaRPr sz="23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28" name="Shape 10928"/>
        <p:cNvGrpSpPr/>
        <p:nvPr/>
      </p:nvGrpSpPr>
      <p:grpSpPr>
        <a:xfrm>
          <a:off x="0" y="0"/>
          <a:ext cx="0" cy="0"/>
          <a:chOff x="0" y="0"/>
          <a:chExt cx="0" cy="0"/>
        </a:xfrm>
      </p:grpSpPr>
      <p:sp>
        <p:nvSpPr>
          <p:cNvPr id="10929" name="Google Shape;10929;p20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30" name="Google Shape;10930;p2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Variance</a:t>
            </a:r>
            <a:endParaRPr/>
          </a:p>
        </p:txBody>
      </p:sp>
      <p:sp>
        <p:nvSpPr>
          <p:cNvPr id="10931" name="Google Shape;10931;p204"/>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32" name="Google Shape;10932;p204"/>
          <p:cNvSpPr txBox="1"/>
          <p:nvPr>
            <p:ph idx="1" type="body"/>
          </p:nvPr>
        </p:nvSpPr>
        <p:spPr>
          <a:xfrm>
            <a:off x="838200" y="1929384"/>
            <a:ext cx="10515600" cy="4251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b="0" i="0" lang="en-US" sz="2400">
                <a:latin typeface="Inter"/>
                <a:ea typeface="Inter"/>
                <a:cs typeface="Inter"/>
                <a:sym typeface="Inter"/>
              </a:rPr>
              <a:t>Variance, on the other hand, refers to the error caused by a model’s sensitivity to small fluctuations in the training data. High variance models tend to:</a:t>
            </a:r>
            <a:endParaRPr/>
          </a:p>
          <a:p>
            <a:pPr indent="-228600" lvl="0" marL="228600" rtl="0" algn="l">
              <a:lnSpc>
                <a:spcPct val="90000"/>
              </a:lnSpc>
              <a:spcBef>
                <a:spcPts val="1000"/>
              </a:spcBef>
              <a:spcAft>
                <a:spcPts val="0"/>
              </a:spcAft>
              <a:buClr>
                <a:schemeClr val="dk1"/>
              </a:buClr>
              <a:buSzPts val="2400"/>
              <a:buChar char="•"/>
            </a:pPr>
            <a:r>
              <a:rPr b="0" i="0" lang="en-US" sz="2400">
                <a:latin typeface="Inter"/>
                <a:ea typeface="Inter"/>
                <a:cs typeface="Inter"/>
                <a:sym typeface="Inter"/>
              </a:rPr>
              <a:t>Overfit the training data, capturing noise and random fluctuations rather than underlying patterns</a:t>
            </a:r>
            <a:endParaRPr/>
          </a:p>
          <a:p>
            <a:pPr indent="-228600" lvl="0" marL="228600" rtl="0" algn="l">
              <a:lnSpc>
                <a:spcPct val="90000"/>
              </a:lnSpc>
              <a:spcBef>
                <a:spcPts val="1000"/>
              </a:spcBef>
              <a:spcAft>
                <a:spcPts val="0"/>
              </a:spcAft>
              <a:buClr>
                <a:schemeClr val="dk1"/>
              </a:buClr>
              <a:buSzPts val="2400"/>
              <a:buChar char="•"/>
            </a:pPr>
            <a:r>
              <a:rPr b="0" i="0" lang="en-US" sz="2400">
                <a:latin typeface="Inter"/>
                <a:ea typeface="Inter"/>
                <a:cs typeface="Inter"/>
                <a:sym typeface="Inter"/>
              </a:rPr>
              <a:t>Produce highly variable predictions for the same input data</a:t>
            </a:r>
            <a:endParaRPr/>
          </a:p>
          <a:p>
            <a:pPr indent="-228600" lvl="0" marL="228600" rtl="0" algn="l">
              <a:lnSpc>
                <a:spcPct val="90000"/>
              </a:lnSpc>
              <a:spcBef>
                <a:spcPts val="1000"/>
              </a:spcBef>
              <a:spcAft>
                <a:spcPts val="0"/>
              </a:spcAft>
              <a:buClr>
                <a:schemeClr val="dk1"/>
              </a:buClr>
              <a:buSzPts val="2400"/>
              <a:buChar char="•"/>
            </a:pPr>
            <a:r>
              <a:rPr b="0" i="0" lang="en-US" sz="2400">
                <a:latin typeface="Inter"/>
                <a:ea typeface="Inter"/>
                <a:cs typeface="Inter"/>
                <a:sym typeface="Inter"/>
              </a:rPr>
              <a:t>Be overly sensitive to changes in the training data</a:t>
            </a:r>
            <a:endParaRPr/>
          </a:p>
          <a:p>
            <a:pPr indent="0" lvl="0" marL="0" rtl="0" algn="l">
              <a:lnSpc>
                <a:spcPct val="90000"/>
              </a:lnSpc>
              <a:spcBef>
                <a:spcPts val="1000"/>
              </a:spcBef>
              <a:spcAft>
                <a:spcPts val="0"/>
              </a:spcAft>
              <a:buClr>
                <a:schemeClr val="dk1"/>
              </a:buClr>
              <a:buSzPts val="2400"/>
              <a:buNone/>
            </a:pPr>
            <a:r>
              <a:rPr b="0" i="0" lang="en-US" sz="2400">
                <a:latin typeface="Inter"/>
                <a:ea typeface="Inter"/>
                <a:cs typeface="Inter"/>
                <a:sym typeface="Inter"/>
              </a:rPr>
              <a:t>Examples of high-variance models include:</a:t>
            </a:r>
            <a:endParaRPr/>
          </a:p>
          <a:p>
            <a:pPr indent="0" lvl="0" marL="0" rtl="0" algn="l">
              <a:lnSpc>
                <a:spcPct val="90000"/>
              </a:lnSpc>
              <a:spcBef>
                <a:spcPts val="1000"/>
              </a:spcBef>
              <a:spcAft>
                <a:spcPts val="0"/>
              </a:spcAft>
              <a:buClr>
                <a:schemeClr val="dk1"/>
              </a:buClr>
              <a:buSzPts val="2400"/>
              <a:buNone/>
            </a:pPr>
            <a:r>
              <a:rPr b="0" i="0" lang="en-US" sz="2400">
                <a:latin typeface="Inter"/>
                <a:ea typeface="Inter"/>
                <a:cs typeface="Inter"/>
                <a:sym typeface="Inter"/>
              </a:rPr>
              <a:t>1. Neural networks with too many layers or too many parameters</a:t>
            </a:r>
            <a:endParaRPr/>
          </a:p>
          <a:p>
            <a:pPr indent="0" lvl="0" marL="0" rtl="0" algn="l">
              <a:lnSpc>
                <a:spcPct val="90000"/>
              </a:lnSpc>
              <a:spcBef>
                <a:spcPts val="1000"/>
              </a:spcBef>
              <a:spcAft>
                <a:spcPts val="0"/>
              </a:spcAft>
              <a:buClr>
                <a:schemeClr val="dk1"/>
              </a:buClr>
              <a:buSzPts val="2400"/>
              <a:buNone/>
            </a:pPr>
            <a:r>
              <a:rPr b="0" i="0" lang="en-US" sz="2400">
                <a:latin typeface="Inter"/>
                <a:ea typeface="Inter"/>
                <a:cs typeface="Inter"/>
                <a:sym typeface="Inter"/>
              </a:rPr>
              <a:t>2. Decision trees with too many splits or too many features</a:t>
            </a:r>
            <a:endParaRPr/>
          </a:p>
          <a:p>
            <a:pPr indent="-76200" lvl="0" marL="228600" rtl="0" algn="l">
              <a:lnSpc>
                <a:spcPct val="90000"/>
              </a:lnSpc>
              <a:spcBef>
                <a:spcPts val="1000"/>
              </a:spcBef>
              <a:spcAft>
                <a:spcPts val="0"/>
              </a:spcAft>
              <a:buClr>
                <a:schemeClr val="dk1"/>
              </a:buClr>
              <a:buSzPts val="2400"/>
              <a:buNone/>
            </a:pPr>
            <a:r>
              <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36" name="Shape 10936"/>
        <p:cNvGrpSpPr/>
        <p:nvPr/>
      </p:nvGrpSpPr>
      <p:grpSpPr>
        <a:xfrm>
          <a:off x="0" y="0"/>
          <a:ext cx="0" cy="0"/>
          <a:chOff x="0" y="0"/>
          <a:chExt cx="0" cy="0"/>
        </a:xfrm>
      </p:grpSpPr>
      <p:sp>
        <p:nvSpPr>
          <p:cNvPr id="10937" name="Google Shape;10937;p20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38" name="Google Shape;10938;p205"/>
          <p:cNvSpPr/>
          <p:nvPr/>
        </p:nvSpPr>
        <p:spPr>
          <a:xfrm>
            <a:off x="0" y="-1"/>
            <a:ext cx="11764727" cy="2062244"/>
          </a:xfrm>
          <a:custGeom>
            <a:rect b="b" l="l" r="r" t="t"/>
            <a:pathLst>
              <a:path extrusionOk="0" h="1978172" w="10768629">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39" name="Google Shape;10939;p205"/>
          <p:cNvSpPr txBox="1"/>
          <p:nvPr>
            <p:ph type="title"/>
          </p:nvPr>
        </p:nvSpPr>
        <p:spPr>
          <a:xfrm>
            <a:off x="1137034" y="609598"/>
            <a:ext cx="9392400" cy="957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Bias Variance Trade off</a:t>
            </a:r>
            <a:endParaRPr/>
          </a:p>
        </p:txBody>
      </p:sp>
      <p:sp>
        <p:nvSpPr>
          <p:cNvPr id="10940" name="Google Shape;10940;p205"/>
          <p:cNvSpPr txBox="1"/>
          <p:nvPr>
            <p:ph idx="1" type="body"/>
          </p:nvPr>
        </p:nvSpPr>
        <p:spPr>
          <a:xfrm>
            <a:off x="1137033" y="2061836"/>
            <a:ext cx="5582400" cy="4054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US" sz="2000"/>
              <a:t> It is required to make a balance between bias and variance errors, and this balance between the bias error and variance error is known as the Bias-Variance trade-off.</a:t>
            </a:r>
            <a:endParaRPr/>
          </a:p>
          <a:p>
            <a:pPr indent="-228600" lvl="0" marL="228600" rtl="0" algn="l">
              <a:lnSpc>
                <a:spcPct val="90000"/>
              </a:lnSpc>
              <a:spcBef>
                <a:spcPts val="1000"/>
              </a:spcBef>
              <a:spcAft>
                <a:spcPts val="0"/>
              </a:spcAft>
              <a:buClr>
                <a:schemeClr val="dk1"/>
              </a:buClr>
              <a:buSzPts val="2000"/>
              <a:buChar char="•"/>
            </a:pPr>
            <a:r>
              <a:rPr lang="en-US" sz="2000"/>
              <a:t>Bias-Variance trade-off is about finding the sweet spot to make a balance between bias and variance errors.</a:t>
            </a:r>
            <a:endParaRPr/>
          </a:p>
          <a:p>
            <a:pPr indent="-228600" lvl="0" marL="228600" rtl="0" algn="l">
              <a:lnSpc>
                <a:spcPct val="90000"/>
              </a:lnSpc>
              <a:spcBef>
                <a:spcPts val="1000"/>
              </a:spcBef>
              <a:spcAft>
                <a:spcPts val="0"/>
              </a:spcAft>
              <a:buClr>
                <a:schemeClr val="dk1"/>
              </a:buClr>
              <a:buSzPts val="2000"/>
              <a:buChar char="•"/>
            </a:pPr>
            <a:r>
              <a:rPr lang="en-US" sz="2000"/>
              <a:t>If we decrease the variance, it will increase the bias.</a:t>
            </a:r>
            <a:endParaRPr/>
          </a:p>
          <a:p>
            <a:pPr indent="-228600" lvl="0" marL="228600" rtl="0" algn="l">
              <a:lnSpc>
                <a:spcPct val="90000"/>
              </a:lnSpc>
              <a:spcBef>
                <a:spcPts val="1000"/>
              </a:spcBef>
              <a:spcAft>
                <a:spcPts val="0"/>
              </a:spcAft>
              <a:buClr>
                <a:schemeClr val="dk1"/>
              </a:buClr>
              <a:buSzPts val="2000"/>
              <a:buChar char="•"/>
            </a:pPr>
            <a:r>
              <a:rPr lang="en-US" sz="2000"/>
              <a:t>If we decrease the bias, it will increase the variance.</a:t>
            </a:r>
            <a:endParaRPr/>
          </a:p>
          <a:p>
            <a:pPr indent="-101600" lvl="0" marL="228600" rtl="0" algn="l">
              <a:lnSpc>
                <a:spcPct val="90000"/>
              </a:lnSpc>
              <a:spcBef>
                <a:spcPts val="1000"/>
              </a:spcBef>
              <a:spcAft>
                <a:spcPts val="0"/>
              </a:spcAft>
              <a:buClr>
                <a:schemeClr val="dk1"/>
              </a:buClr>
              <a:buSzPts val="2000"/>
              <a:buNone/>
            </a:pPr>
            <a:r>
              <a:t/>
            </a:r>
            <a:endParaRPr sz="2000"/>
          </a:p>
        </p:txBody>
      </p:sp>
      <p:pic>
        <p:nvPicPr>
          <p:cNvPr descr="Bias and Variance in Machine Learning" id="10941" name="Google Shape;10941;p205"/>
          <p:cNvPicPr preferRelativeResize="0"/>
          <p:nvPr/>
        </p:nvPicPr>
        <p:blipFill rotWithShape="1">
          <a:blip r:embed="rId3">
            <a:alphaModFix/>
          </a:blip>
          <a:srcRect b="0" l="0" r="0" t="0"/>
          <a:stretch/>
        </p:blipFill>
        <p:spPr>
          <a:xfrm>
            <a:off x="6719367" y="1940438"/>
            <a:ext cx="5046809" cy="4147578"/>
          </a:xfrm>
          <a:prstGeom prst="rect">
            <a:avLst/>
          </a:prstGeom>
          <a:noFill/>
          <a:ln>
            <a:noFill/>
          </a:ln>
        </p:spPr>
      </p:pic>
      <p:sp>
        <p:nvSpPr>
          <p:cNvPr id="10942" name="Google Shape;10942;p205"/>
          <p:cNvSpPr/>
          <p:nvPr/>
        </p:nvSpPr>
        <p:spPr>
          <a:xfrm rot="10800000">
            <a:off x="5390280" y="6208258"/>
            <a:ext cx="6801719" cy="649742"/>
          </a:xfrm>
          <a:custGeom>
            <a:rect b="b" l="l" r="r" t="t"/>
            <a:pathLst>
              <a:path extrusionOk="0" h="1027260" w="10753706">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46" name="Shape 10946"/>
        <p:cNvGrpSpPr/>
        <p:nvPr/>
      </p:nvGrpSpPr>
      <p:grpSpPr>
        <a:xfrm>
          <a:off x="0" y="0"/>
          <a:ext cx="0" cy="0"/>
          <a:chOff x="0" y="0"/>
          <a:chExt cx="0" cy="0"/>
        </a:xfrm>
      </p:grpSpPr>
      <p:sp>
        <p:nvSpPr>
          <p:cNvPr id="10947" name="Google Shape;10947;p20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48" name="Google Shape;10948;p206"/>
          <p:cNvSpPr txBox="1"/>
          <p:nvPr>
            <p:ph type="title"/>
          </p:nvPr>
        </p:nvSpPr>
        <p:spPr>
          <a:xfrm>
            <a:off x="841248" y="256032"/>
            <a:ext cx="10506600" cy="1014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Regularization</a:t>
            </a:r>
            <a:endParaRPr/>
          </a:p>
        </p:txBody>
      </p:sp>
      <p:sp>
        <p:nvSpPr>
          <p:cNvPr id="10949" name="Google Shape;10949;p206"/>
          <p:cNvSpPr/>
          <p:nvPr/>
        </p:nvSpPr>
        <p:spPr>
          <a:xfrm>
            <a:off x="865953" y="1634502"/>
            <a:ext cx="104517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950" name="Google Shape;10950;p206"/>
          <p:cNvSpPr/>
          <p:nvPr/>
        </p:nvSpPr>
        <p:spPr>
          <a:xfrm flipH="1" rot="10800000">
            <a:off x="841248" y="1538190"/>
            <a:ext cx="1873500" cy="109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54" name="Shape 10954"/>
        <p:cNvGrpSpPr/>
        <p:nvPr/>
      </p:nvGrpSpPr>
      <p:grpSpPr>
        <a:xfrm>
          <a:off x="0" y="0"/>
          <a:ext cx="0" cy="0"/>
          <a:chOff x="0" y="0"/>
          <a:chExt cx="0" cy="0"/>
        </a:xfrm>
      </p:grpSpPr>
      <p:sp>
        <p:nvSpPr>
          <p:cNvPr id="10955" name="Google Shape;10955;p207"/>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56" name="Google Shape;10956;p207"/>
          <p:cNvGrpSpPr/>
          <p:nvPr/>
        </p:nvGrpSpPr>
        <p:grpSpPr>
          <a:xfrm rot="5400000">
            <a:off x="-2340442" y="2665897"/>
            <a:ext cx="5859921" cy="527733"/>
            <a:chOff x="6081592" y="1998368"/>
            <a:chExt cx="5613489" cy="782175"/>
          </a:xfrm>
        </p:grpSpPr>
        <p:sp>
          <p:nvSpPr>
            <p:cNvPr id="10957" name="Google Shape;10957;p207"/>
            <p:cNvSpPr/>
            <p:nvPr/>
          </p:nvSpPr>
          <p:spPr>
            <a:xfrm rot="5400000">
              <a:off x="11227981" y="2313068"/>
              <a:ext cx="781800" cy="1524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58" name="Google Shape;10958;p207"/>
            <p:cNvSpPr/>
            <p:nvPr/>
          </p:nvSpPr>
          <p:spPr>
            <a:xfrm rot="10800000">
              <a:off x="6081592" y="1998743"/>
              <a:ext cx="5373000" cy="7818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0959" name="Google Shape;10959;p207"/>
          <p:cNvSpPr/>
          <p:nvPr/>
        </p:nvSpPr>
        <p:spPr>
          <a:xfrm>
            <a:off x="579528" y="922919"/>
            <a:ext cx="11111700" cy="5461200"/>
          </a:xfrm>
          <a:prstGeom prst="rect">
            <a:avLst/>
          </a:prstGeom>
          <a:solidFill>
            <a:schemeClr val="lt1"/>
          </a:solidFill>
          <a:ln>
            <a:noFill/>
          </a:ln>
          <a:effectLst>
            <a:outerShdw blurRad="139700" rotWithShape="0" algn="t" dir="5400000" dist="127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60" name="Google Shape;10960;p207"/>
          <p:cNvSpPr txBox="1"/>
          <p:nvPr>
            <p:ph type="title"/>
          </p:nvPr>
        </p:nvSpPr>
        <p:spPr>
          <a:xfrm>
            <a:off x="1347313" y="473829"/>
            <a:ext cx="9849900" cy="90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Play"/>
              <a:buNone/>
            </a:pPr>
            <a:r>
              <a:rPr lang="en-US" sz="5400"/>
              <a:t>Types of Regularization </a:t>
            </a:r>
            <a:endParaRPr/>
          </a:p>
        </p:txBody>
      </p:sp>
      <p:sp>
        <p:nvSpPr>
          <p:cNvPr id="10961" name="Google Shape;10961;p207"/>
          <p:cNvSpPr txBox="1"/>
          <p:nvPr>
            <p:ph idx="1" type="body"/>
          </p:nvPr>
        </p:nvSpPr>
        <p:spPr>
          <a:xfrm>
            <a:off x="1289304" y="1597754"/>
            <a:ext cx="10185900" cy="4337400"/>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Char char="•"/>
            </a:pPr>
            <a:r>
              <a:rPr b="1" lang="en-US" sz="2000"/>
              <a:t>L1 Regularization (Lasso): </a:t>
            </a:r>
            <a:r>
              <a:rPr lang="en-US" sz="2000"/>
              <a:t>Adds an absolute value of coefficients as a penalty to the loss function, which can shrink some coefficients to zero. This results in simpler models and helps with automatic feature selection.</a:t>
            </a:r>
            <a:endParaRPr/>
          </a:p>
          <a:p>
            <a:pPr indent="-228600" lvl="0" marL="228600" rtl="0" algn="l">
              <a:lnSpc>
                <a:spcPct val="90000"/>
              </a:lnSpc>
              <a:spcBef>
                <a:spcPts val="1000"/>
              </a:spcBef>
              <a:spcAft>
                <a:spcPts val="0"/>
              </a:spcAft>
              <a:buClr>
                <a:schemeClr val="dk1"/>
              </a:buClr>
              <a:buSzPts val="2000"/>
              <a:buChar char="•"/>
            </a:pPr>
            <a:r>
              <a:rPr b="1" lang="en-US" sz="2000"/>
              <a:t>L2 Regularization (Ridge): </a:t>
            </a:r>
            <a:r>
              <a:rPr lang="en-US" sz="2000"/>
              <a:t>Adds the square of the coefficients as a penalty to the loss function. It reduces all coefficients uniformly but doesn’t set any to zero, which helps keep all features but with reduced impact.</a:t>
            </a:r>
            <a:endParaRPr/>
          </a:p>
          <a:p>
            <a:pPr indent="-228600" lvl="0" marL="228600" rtl="0" algn="l">
              <a:lnSpc>
                <a:spcPct val="90000"/>
              </a:lnSpc>
              <a:spcBef>
                <a:spcPts val="1000"/>
              </a:spcBef>
              <a:spcAft>
                <a:spcPts val="0"/>
              </a:spcAft>
              <a:buClr>
                <a:schemeClr val="dk1"/>
              </a:buClr>
              <a:buSzPts val="2000"/>
              <a:buChar char="•"/>
            </a:pPr>
            <a:r>
              <a:rPr b="1" lang="en-US" sz="2000"/>
              <a:t>Elastic Net: </a:t>
            </a:r>
            <a:r>
              <a:rPr lang="en-US" sz="2000"/>
              <a:t>Combines L1 and L2 regularization. It balances the feature selection ability of L1 with the stability of L2, making it useful when there are many correlated features.</a:t>
            </a:r>
            <a:endParaRPr/>
          </a:p>
          <a:p>
            <a:pPr indent="-228600" lvl="0" marL="228600" rtl="0" algn="l">
              <a:lnSpc>
                <a:spcPct val="90000"/>
              </a:lnSpc>
              <a:spcBef>
                <a:spcPts val="1000"/>
              </a:spcBef>
              <a:spcAft>
                <a:spcPts val="0"/>
              </a:spcAft>
              <a:buClr>
                <a:schemeClr val="dk1"/>
              </a:buClr>
              <a:buSzPts val="2000"/>
              <a:buChar char="•"/>
            </a:pPr>
            <a:r>
              <a:rPr b="1" lang="en-US" sz="2000"/>
              <a:t>Dropout Regularization (specific to neural networks): </a:t>
            </a:r>
            <a:r>
              <a:rPr lang="en-US" sz="2000"/>
              <a:t>Randomly "drops out" (ignores) a subset of neurons during training, which forces the model to learn more robust features and reduces overfitting. </a:t>
            </a:r>
            <a:endParaRPr/>
          </a:p>
          <a:p>
            <a:pPr indent="-228600" lvl="0" marL="228600" rtl="0" algn="l">
              <a:lnSpc>
                <a:spcPct val="90000"/>
              </a:lnSpc>
              <a:spcBef>
                <a:spcPts val="1000"/>
              </a:spcBef>
              <a:spcAft>
                <a:spcPts val="0"/>
              </a:spcAft>
              <a:buClr>
                <a:schemeClr val="dk1"/>
              </a:buClr>
              <a:buSzPts val="2000"/>
              <a:buChar char="•"/>
            </a:pPr>
            <a:r>
              <a:rPr b="1" lang="en-US" sz="2000"/>
              <a:t>Early Stopping: </a:t>
            </a:r>
            <a:r>
              <a:rPr lang="en-US" sz="2000"/>
              <a:t>Stops the training process when the performance on the validation set starts to degrade, preventing overfitting by limiting how much the model learns from the training data.</a:t>
            </a:r>
            <a:endParaRPr sz="20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65" name="Shape 10965"/>
        <p:cNvGrpSpPr/>
        <p:nvPr/>
      </p:nvGrpSpPr>
      <p:grpSpPr>
        <a:xfrm>
          <a:off x="0" y="0"/>
          <a:ext cx="0" cy="0"/>
          <a:chOff x="0" y="0"/>
          <a:chExt cx="0" cy="0"/>
        </a:xfrm>
      </p:grpSpPr>
      <p:sp>
        <p:nvSpPr>
          <p:cNvPr id="10966" name="Google Shape;10966;p20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67" name="Google Shape;10967;p208"/>
          <p:cNvSpPr/>
          <p:nvPr/>
        </p:nvSpPr>
        <p:spPr>
          <a:xfrm>
            <a:off x="0" y="0"/>
            <a:ext cx="48906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68" name="Google Shape;10968;p208"/>
          <p:cNvSpPr txBox="1"/>
          <p:nvPr>
            <p:ph type="title"/>
          </p:nvPr>
        </p:nvSpPr>
        <p:spPr>
          <a:xfrm>
            <a:off x="838200" y="1195697"/>
            <a:ext cx="3200400" cy="4238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100"/>
              <a:buFont typeface="Play"/>
              <a:buNone/>
            </a:pPr>
            <a:r>
              <a:rPr lang="en-US" sz="4100">
                <a:solidFill>
                  <a:schemeClr val="lt1"/>
                </a:solidFill>
              </a:rPr>
              <a:t>Role of Regularization</a:t>
            </a:r>
            <a:endParaRPr/>
          </a:p>
        </p:txBody>
      </p:sp>
      <p:grpSp>
        <p:nvGrpSpPr>
          <p:cNvPr id="10969" name="Google Shape;10969;p208"/>
          <p:cNvGrpSpPr/>
          <p:nvPr/>
        </p:nvGrpSpPr>
        <p:grpSpPr>
          <a:xfrm>
            <a:off x="74" y="202996"/>
            <a:ext cx="1910318" cy="709684"/>
            <a:chOff x="2267504" y="2540250"/>
            <a:chExt cx="1990951" cy="739640"/>
          </a:xfrm>
        </p:grpSpPr>
        <p:sp>
          <p:nvSpPr>
            <p:cNvPr id="10970" name="Google Shape;10970;p208"/>
            <p:cNvSpPr/>
            <p:nvPr/>
          </p:nvSpPr>
          <p:spPr>
            <a:xfrm>
              <a:off x="2267504" y="2540250"/>
              <a:ext cx="1990951" cy="286230"/>
            </a:xfrm>
            <a:custGeom>
              <a:rect b="b" l="l" r="r" t="t"/>
              <a:pathLst>
                <a:path extrusionOk="0" h="286230" w="1990951">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1" name="Google Shape;10971;p208"/>
            <p:cNvSpPr/>
            <p:nvPr/>
          </p:nvSpPr>
          <p:spPr>
            <a:xfrm>
              <a:off x="2267504" y="2993660"/>
              <a:ext cx="1990951" cy="286230"/>
            </a:xfrm>
            <a:custGeom>
              <a:rect b="b" l="l" r="r" t="t"/>
              <a:pathLst>
                <a:path extrusionOk="0" h="286230" w="1990951">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972" name="Google Shape;10972;p208"/>
          <p:cNvSpPr/>
          <p:nvPr/>
        </p:nvSpPr>
        <p:spPr>
          <a:xfrm>
            <a:off x="406260" y="4752208"/>
            <a:ext cx="365100" cy="365100"/>
          </a:xfrm>
          <a:prstGeom prst="ellipse">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73" name="Google Shape;10973;p208"/>
          <p:cNvSpPr/>
          <p:nvPr/>
        </p:nvSpPr>
        <p:spPr>
          <a:xfrm>
            <a:off x="406260" y="4752208"/>
            <a:ext cx="365100" cy="365100"/>
          </a:xfrm>
          <a:prstGeom prst="ellipse">
            <a:avLst/>
          </a:prstGeom>
          <a:solidFill>
            <a:schemeClr val="accent6">
              <a:alpha val="29800"/>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0974" name="Google Shape;10974;p208"/>
          <p:cNvGrpSpPr/>
          <p:nvPr/>
        </p:nvGrpSpPr>
        <p:grpSpPr>
          <a:xfrm>
            <a:off x="4109417" y="5539799"/>
            <a:ext cx="975146" cy="975148"/>
            <a:chOff x="5829300" y="3162300"/>
            <a:chExt cx="532256" cy="532257"/>
          </a:xfrm>
        </p:grpSpPr>
        <p:sp>
          <p:nvSpPr>
            <p:cNvPr id="10975" name="Google Shape;10975;p208"/>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6" name="Google Shape;10976;p208"/>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7" name="Google Shape;10977;p208"/>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8" name="Google Shape;10978;p208"/>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79" name="Google Shape;10979;p208"/>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0" name="Google Shape;10980;p208"/>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1" name="Google Shape;10981;p208"/>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2" name="Google Shape;10982;p208"/>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3" name="Google Shape;10983;p208"/>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4" name="Google Shape;10984;p208"/>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5" name="Google Shape;10985;p208"/>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6" name="Google Shape;10986;p208"/>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87" name="Google Shape;10987;p208"/>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91" name="Shape 10991"/>
        <p:cNvGrpSpPr/>
        <p:nvPr/>
      </p:nvGrpSpPr>
      <p:grpSpPr>
        <a:xfrm>
          <a:off x="0" y="0"/>
          <a:ext cx="0" cy="0"/>
          <a:chOff x="0" y="0"/>
          <a:chExt cx="0" cy="0"/>
        </a:xfrm>
      </p:grpSpPr>
      <p:sp>
        <p:nvSpPr>
          <p:cNvPr id="10992" name="Google Shape;10992;p209"/>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3" name="Google Shape;10993;p209"/>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94" name="Google Shape;10994;p209"/>
          <p:cNvSpPr txBox="1"/>
          <p:nvPr>
            <p:ph type="title"/>
          </p:nvPr>
        </p:nvSpPr>
        <p:spPr>
          <a:xfrm>
            <a:off x="838200" y="365126"/>
            <a:ext cx="10515600" cy="991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Benefits of Regularization</a:t>
            </a:r>
            <a:endParaRPr/>
          </a:p>
        </p:txBody>
      </p:sp>
      <p:sp>
        <p:nvSpPr>
          <p:cNvPr id="10995" name="Google Shape;10995;p209"/>
          <p:cNvSpPr/>
          <p:nvPr/>
        </p:nvSpPr>
        <p:spPr>
          <a:xfrm flipH="1" rot="-5400000">
            <a:off x="555710" y="2183223"/>
            <a:ext cx="4083300" cy="4083300"/>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96" name="Google Shape;10996;p209"/>
          <p:cNvSpPr txBox="1"/>
          <p:nvPr>
            <p:ph idx="1" type="body"/>
          </p:nvPr>
        </p:nvSpPr>
        <p:spPr>
          <a:xfrm>
            <a:off x="838200" y="1356528"/>
            <a:ext cx="10515600" cy="4820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Regularization improves model generalization by reducing overfitting.</a:t>
            </a:r>
            <a:endParaRPr/>
          </a:p>
          <a:p>
            <a:pPr indent="-228600" lvl="0" marL="228600" rtl="0" algn="l">
              <a:lnSpc>
                <a:spcPct val="90000"/>
              </a:lnSpc>
              <a:spcBef>
                <a:spcPts val="1000"/>
              </a:spcBef>
              <a:spcAft>
                <a:spcPts val="0"/>
              </a:spcAft>
              <a:buClr>
                <a:schemeClr val="dk1"/>
              </a:buClr>
              <a:buSzPts val="2200"/>
              <a:buChar char="•"/>
            </a:pPr>
            <a:r>
              <a:rPr lang="en-US" sz="2200"/>
              <a:t>Simplifies models and enhances interpretability (e.g., L1 regularization sets less important feature coefficients to zero).</a:t>
            </a:r>
            <a:endParaRPr/>
          </a:p>
          <a:p>
            <a:pPr indent="-228600" lvl="0" marL="228600" rtl="0" algn="l">
              <a:lnSpc>
                <a:spcPct val="90000"/>
              </a:lnSpc>
              <a:spcBef>
                <a:spcPts val="1000"/>
              </a:spcBef>
              <a:spcAft>
                <a:spcPts val="0"/>
              </a:spcAft>
              <a:buClr>
                <a:schemeClr val="dk1"/>
              </a:buClr>
              <a:buSzPts val="2200"/>
              <a:buChar char="•"/>
            </a:pPr>
            <a:r>
              <a:rPr lang="en-US" sz="2200"/>
              <a:t>Stabilizes models and prevents excessive weighting of outliers or irrelevant features.</a:t>
            </a:r>
            <a:endParaRPr/>
          </a:p>
          <a:p>
            <a:pPr indent="-228600" lvl="0" marL="228600" rtl="0" algn="l">
              <a:lnSpc>
                <a:spcPct val="90000"/>
              </a:lnSpc>
              <a:spcBef>
                <a:spcPts val="1000"/>
              </a:spcBef>
              <a:spcAft>
                <a:spcPts val="0"/>
              </a:spcAft>
              <a:buClr>
                <a:schemeClr val="dk1"/>
              </a:buClr>
              <a:buSzPts val="2200"/>
              <a:buChar char="•"/>
            </a:pPr>
            <a:r>
              <a:rPr lang="en-US" sz="2200"/>
              <a:t>Reduces model sensitivity to minor changes in the training set.</a:t>
            </a:r>
            <a:endParaRPr/>
          </a:p>
          <a:p>
            <a:pPr indent="-228600" lvl="0" marL="228600" rtl="0" algn="l">
              <a:lnSpc>
                <a:spcPct val="90000"/>
              </a:lnSpc>
              <a:spcBef>
                <a:spcPts val="1000"/>
              </a:spcBef>
              <a:spcAft>
                <a:spcPts val="0"/>
              </a:spcAft>
              <a:buClr>
                <a:schemeClr val="dk1"/>
              </a:buClr>
              <a:buSzPts val="2200"/>
              <a:buChar char="•"/>
            </a:pPr>
            <a:r>
              <a:rPr lang="en-US" sz="2200"/>
              <a:t>Controls model complexity, especially important for limited or noisy data.</a:t>
            </a:r>
            <a:endParaRPr/>
          </a:p>
          <a:p>
            <a:pPr indent="-228600" lvl="0" marL="228600" rtl="0" algn="l">
              <a:lnSpc>
                <a:spcPct val="90000"/>
              </a:lnSpc>
              <a:spcBef>
                <a:spcPts val="1000"/>
              </a:spcBef>
              <a:spcAft>
                <a:spcPts val="0"/>
              </a:spcAft>
              <a:buClr>
                <a:schemeClr val="dk1"/>
              </a:buClr>
              <a:buSzPts val="2200"/>
              <a:buChar char="•"/>
            </a:pPr>
            <a:r>
              <a:rPr lang="en-US" sz="2200"/>
              <a:t>Helps handle multicollinearity by reducing magnitudes of correlated feature coefficients.</a:t>
            </a:r>
            <a:endParaRPr/>
          </a:p>
          <a:p>
            <a:pPr indent="-228600" lvl="0" marL="228600" rtl="0" algn="l">
              <a:lnSpc>
                <a:spcPct val="90000"/>
              </a:lnSpc>
              <a:spcBef>
                <a:spcPts val="1000"/>
              </a:spcBef>
              <a:spcAft>
                <a:spcPts val="0"/>
              </a:spcAft>
              <a:buClr>
                <a:schemeClr val="dk1"/>
              </a:buClr>
              <a:buSzPts val="2200"/>
              <a:buChar char="•"/>
            </a:pPr>
            <a:r>
              <a:rPr lang="en-US" sz="2200"/>
              <a:t>Introduces hyperparameters (e.g., alpha or lambda) for balancing bias and variance.</a:t>
            </a:r>
            <a:endParaRPr/>
          </a:p>
          <a:p>
            <a:pPr indent="-228600" lvl="0" marL="228600" rtl="0" algn="l">
              <a:lnSpc>
                <a:spcPct val="90000"/>
              </a:lnSpc>
              <a:spcBef>
                <a:spcPts val="1000"/>
              </a:spcBef>
              <a:spcAft>
                <a:spcPts val="0"/>
              </a:spcAft>
              <a:buClr>
                <a:schemeClr val="dk1"/>
              </a:buClr>
              <a:buSzPts val="2200"/>
              <a:buChar char="•"/>
            </a:pPr>
            <a:r>
              <a:rPr lang="en-US" sz="2200"/>
              <a:t>Promotes consistent performance across different datasets.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15" name="Shape 9515"/>
        <p:cNvGrpSpPr/>
        <p:nvPr/>
      </p:nvGrpSpPr>
      <p:grpSpPr>
        <a:xfrm>
          <a:off x="0" y="0"/>
          <a:ext cx="0" cy="0"/>
          <a:chOff x="0" y="0"/>
          <a:chExt cx="0" cy="0"/>
        </a:xfrm>
      </p:grpSpPr>
      <p:sp>
        <p:nvSpPr>
          <p:cNvPr id="9516" name="Google Shape;9516;p3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17" name="Google Shape;9517;p39"/>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18" name="Google Shape;9518;p39"/>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A screenshot of a computer screen&#10;&#10;Description automatically generated" id="9519" name="Google Shape;9519;p39"/>
          <p:cNvPicPr preferRelativeResize="0"/>
          <p:nvPr/>
        </p:nvPicPr>
        <p:blipFill rotWithShape="1">
          <a:blip r:embed="rId3">
            <a:alphaModFix/>
          </a:blip>
          <a:srcRect b="21623" l="0" r="0" t="0"/>
          <a:stretch/>
        </p:blipFill>
        <p:spPr>
          <a:xfrm>
            <a:off x="777875" y="671603"/>
            <a:ext cx="10715254" cy="5500598"/>
          </a:xfrm>
          <a:prstGeom prst="rect">
            <a:avLst/>
          </a:prstGeom>
          <a:noFill/>
          <a:ln>
            <a:noFill/>
          </a:ln>
        </p:spPr>
      </p:pic>
      <p:sp>
        <p:nvSpPr>
          <p:cNvPr id="9520" name="Google Shape;9520;p39"/>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9521" name="Google Shape;9521;p39"/>
          <p:cNvCxnSpPr/>
          <p:nvPr/>
        </p:nvCxnSpPr>
        <p:spPr>
          <a:xfrm>
            <a:off x="11496184" y="5610"/>
            <a:ext cx="0" cy="6858000"/>
          </a:xfrm>
          <a:prstGeom prst="straightConnector1">
            <a:avLst/>
          </a:prstGeom>
          <a:noFill/>
          <a:ln cap="rnd" cmpd="sng" w="9525">
            <a:solidFill>
              <a:srgbClr val="5FC7DF"/>
            </a:solidFill>
            <a:prstDash val="dash"/>
            <a:miter lim="800000"/>
            <a:headEnd len="sm" w="sm" type="none"/>
            <a:tailEnd len="sm" w="sm" type="none"/>
          </a:ln>
        </p:spPr>
      </p:cxnSp>
      <p:cxnSp>
        <p:nvCxnSpPr>
          <p:cNvPr id="9522" name="Google Shape;9522;p39"/>
          <p:cNvCxnSpPr/>
          <p:nvPr/>
        </p:nvCxnSpPr>
        <p:spPr>
          <a:xfrm>
            <a:off x="1524" y="6172200"/>
            <a:ext cx="12192000" cy="0"/>
          </a:xfrm>
          <a:prstGeom prst="straightConnector1">
            <a:avLst/>
          </a:prstGeom>
          <a:noFill/>
          <a:ln cap="rnd" cmpd="sng" w="9525">
            <a:solidFill>
              <a:srgbClr val="5FC7DF"/>
            </a:solidFill>
            <a:prstDash val="dash"/>
            <a:miter lim="800000"/>
            <a:headEnd len="sm" w="sm" type="none"/>
            <a:tailEnd len="sm" w="sm" type="none"/>
          </a:ln>
        </p:spPr>
      </p:cxn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0" name="Shape 11000"/>
        <p:cNvGrpSpPr/>
        <p:nvPr/>
      </p:nvGrpSpPr>
      <p:grpSpPr>
        <a:xfrm>
          <a:off x="0" y="0"/>
          <a:ext cx="0" cy="0"/>
          <a:chOff x="0" y="0"/>
          <a:chExt cx="0" cy="0"/>
        </a:xfrm>
      </p:grpSpPr>
      <p:sp>
        <p:nvSpPr>
          <p:cNvPr id="11001" name="Google Shape;11001;p2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2" name="Google Shape;11002;p210"/>
          <p:cNvSpPr txBox="1"/>
          <p:nvPr>
            <p:ph type="title"/>
          </p:nvPr>
        </p:nvSpPr>
        <p:spPr>
          <a:xfrm>
            <a:off x="630936" y="640080"/>
            <a:ext cx="4818900" cy="1481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Play"/>
              <a:buNone/>
            </a:pPr>
            <a:r>
              <a:rPr lang="en-US" sz="5000"/>
              <a:t>Ensemble Learning</a:t>
            </a:r>
            <a:endParaRPr/>
          </a:p>
        </p:txBody>
      </p:sp>
      <p:sp>
        <p:nvSpPr>
          <p:cNvPr id="11003" name="Google Shape;11003;p210"/>
          <p:cNvSpPr/>
          <p:nvPr/>
        </p:nvSpPr>
        <p:spPr>
          <a:xfrm>
            <a:off x="643278" y="2372868"/>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04" name="Google Shape;11004;p210"/>
          <p:cNvSpPr txBox="1"/>
          <p:nvPr>
            <p:ph idx="1" type="body"/>
          </p:nvPr>
        </p:nvSpPr>
        <p:spPr>
          <a:xfrm>
            <a:off x="630935" y="2660904"/>
            <a:ext cx="5237400" cy="3771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900"/>
              <a:buChar char="•"/>
            </a:pPr>
            <a:r>
              <a:rPr lang="en-US" sz="1900"/>
              <a:t>Ensemble learning combines multiple models to improve overall performance.</a:t>
            </a:r>
            <a:endParaRPr/>
          </a:p>
          <a:p>
            <a:pPr indent="-228600" lvl="0" marL="228600" rtl="0" algn="l">
              <a:lnSpc>
                <a:spcPct val="90000"/>
              </a:lnSpc>
              <a:spcBef>
                <a:spcPts val="1000"/>
              </a:spcBef>
              <a:spcAft>
                <a:spcPts val="0"/>
              </a:spcAft>
              <a:buClr>
                <a:schemeClr val="dk1"/>
              </a:buClr>
              <a:buSzPts val="1900"/>
              <a:buChar char="•"/>
            </a:pPr>
            <a:r>
              <a:rPr lang="en-US" sz="1900"/>
              <a:t>Reduces bias and variance for more reliable predictions.</a:t>
            </a:r>
            <a:endParaRPr/>
          </a:p>
          <a:p>
            <a:pPr indent="-228600" lvl="0" marL="228600" rtl="0" algn="l">
              <a:lnSpc>
                <a:spcPct val="90000"/>
              </a:lnSpc>
              <a:spcBef>
                <a:spcPts val="1000"/>
              </a:spcBef>
              <a:spcAft>
                <a:spcPts val="0"/>
              </a:spcAft>
              <a:buClr>
                <a:schemeClr val="dk1"/>
              </a:buClr>
              <a:buSzPts val="1900"/>
              <a:buChar char="•"/>
            </a:pPr>
            <a:r>
              <a:rPr lang="en-US" sz="1900"/>
              <a:t>Enhances robustness to errors and uncertainties, critical for applications like healthcare and finance.</a:t>
            </a:r>
            <a:endParaRPr/>
          </a:p>
          <a:p>
            <a:pPr indent="-228600" lvl="0" marL="228600" rtl="0" algn="l">
              <a:lnSpc>
                <a:spcPct val="90000"/>
              </a:lnSpc>
              <a:spcBef>
                <a:spcPts val="1000"/>
              </a:spcBef>
              <a:spcAft>
                <a:spcPts val="0"/>
              </a:spcAft>
              <a:buClr>
                <a:schemeClr val="dk1"/>
              </a:buClr>
              <a:buSzPts val="1900"/>
              <a:buChar char="•"/>
            </a:pPr>
            <a:r>
              <a:rPr lang="en-US" sz="1900"/>
              <a:t>Popular techniques include bagging, boosting, and stacking.</a:t>
            </a:r>
            <a:endParaRPr/>
          </a:p>
          <a:p>
            <a:pPr indent="-228600" lvl="0" marL="228600" rtl="0" algn="l">
              <a:lnSpc>
                <a:spcPct val="90000"/>
              </a:lnSpc>
              <a:spcBef>
                <a:spcPts val="1000"/>
              </a:spcBef>
              <a:spcAft>
                <a:spcPts val="0"/>
              </a:spcAft>
              <a:buClr>
                <a:schemeClr val="dk1"/>
              </a:buClr>
              <a:buSzPts val="1900"/>
              <a:buChar char="•"/>
            </a:pPr>
            <a:r>
              <a:rPr lang="en-US" sz="1900"/>
              <a:t>Provides better performance and reliability compared to single models.</a:t>
            </a:r>
            <a:endParaRPr sz="1900"/>
          </a:p>
        </p:txBody>
      </p:sp>
      <p:pic>
        <p:nvPicPr>
          <p:cNvPr descr="What is ensemble learning - Basic Concept" id="11005" name="Google Shape;11005;p210"/>
          <p:cNvPicPr preferRelativeResize="0"/>
          <p:nvPr/>
        </p:nvPicPr>
        <p:blipFill rotWithShape="1">
          <a:blip r:embed="rId3">
            <a:alphaModFix/>
          </a:blip>
          <a:srcRect b="0" l="159" r="9" t="0"/>
          <a:stretch/>
        </p:blipFill>
        <p:spPr>
          <a:xfrm>
            <a:off x="6099048" y="1460564"/>
            <a:ext cx="5687668" cy="39368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09" name="Shape 11009"/>
        <p:cNvGrpSpPr/>
        <p:nvPr/>
      </p:nvGrpSpPr>
      <p:grpSpPr>
        <a:xfrm>
          <a:off x="0" y="0"/>
          <a:ext cx="0" cy="0"/>
          <a:chOff x="0" y="0"/>
          <a:chExt cx="0" cy="0"/>
        </a:xfrm>
      </p:grpSpPr>
      <p:sp>
        <p:nvSpPr>
          <p:cNvPr id="11010" name="Google Shape;11010;p211"/>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11" name="Google Shape;11011;p211"/>
          <p:cNvSpPr/>
          <p:nvPr/>
        </p:nvSpPr>
        <p:spPr>
          <a:xfrm flipH="1" rot="-5400000">
            <a:off x="3203463" y="-2060461"/>
            <a:ext cx="5649003" cy="10651671"/>
          </a:xfrm>
          <a:custGeom>
            <a:rect b="b" l="l" r="r" t="t"/>
            <a:pathLst>
              <a:path extrusionOk="0" fill="none" h="10651671" w="5649003">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extrusionOk="0" h="10651671" w="5649003">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cap="flat" cmpd="sng" w="571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12" name="Google Shape;11012;p211"/>
          <p:cNvSpPr txBox="1"/>
          <p:nvPr>
            <p:ph type="title"/>
          </p:nvPr>
        </p:nvSpPr>
        <p:spPr>
          <a:xfrm>
            <a:off x="2066544" y="1911096"/>
            <a:ext cx="8055900" cy="2076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Play"/>
              <a:buNone/>
            </a:pPr>
            <a:r>
              <a:rPr lang="en-US" sz="6600">
                <a:solidFill>
                  <a:srgbClr val="FFFFFF"/>
                </a:solidFill>
                <a:latin typeface="Play"/>
                <a:ea typeface="Play"/>
                <a:cs typeface="Play"/>
                <a:sym typeface="Play"/>
              </a:rPr>
              <a:t>Types of Ensemble Technique</a:t>
            </a:r>
            <a:endParaRPr/>
          </a:p>
        </p:txBody>
      </p:sp>
      <p:sp>
        <p:nvSpPr>
          <p:cNvPr id="11013" name="Google Shape;11013;p211"/>
          <p:cNvSpPr/>
          <p:nvPr/>
        </p:nvSpPr>
        <p:spPr>
          <a:xfrm>
            <a:off x="3974206" y="4173498"/>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17" name="Shape 11017"/>
        <p:cNvGrpSpPr/>
        <p:nvPr/>
      </p:nvGrpSpPr>
      <p:grpSpPr>
        <a:xfrm>
          <a:off x="0" y="0"/>
          <a:ext cx="0" cy="0"/>
          <a:chOff x="0" y="0"/>
          <a:chExt cx="0" cy="0"/>
        </a:xfrm>
      </p:grpSpPr>
      <p:sp>
        <p:nvSpPr>
          <p:cNvPr id="11018" name="Google Shape;11018;p21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19" name="Google Shape;11019;p212"/>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20" name="Google Shape;11020;p212"/>
          <p:cNvSpPr txBox="1"/>
          <p:nvPr>
            <p:ph type="title"/>
          </p:nvPr>
        </p:nvSpPr>
        <p:spPr>
          <a:xfrm>
            <a:off x="3125037" y="479493"/>
            <a:ext cx="8228700" cy="823800"/>
          </a:xfrm>
          <a:prstGeom prst="rect">
            <a:avLst/>
          </a:prstGeom>
          <a:noFill/>
          <a:ln>
            <a:noFill/>
          </a:ln>
        </p:spPr>
        <p:txBody>
          <a:bodyPr anchorCtr="0" anchor="ctr" bIns="45700" lIns="91425" spcFirstLastPara="1" rIns="91425" wrap="square" tIns="45700">
            <a:normAutofit/>
          </a:bodyPr>
          <a:lstStyle/>
          <a:p>
            <a:pPr indent="-742950" lvl="0" marL="742950" rtl="0" algn="l">
              <a:lnSpc>
                <a:spcPct val="90000"/>
              </a:lnSpc>
              <a:spcBef>
                <a:spcPts val="0"/>
              </a:spcBef>
              <a:spcAft>
                <a:spcPts val="0"/>
              </a:spcAft>
              <a:buClr>
                <a:schemeClr val="dk1"/>
              </a:buClr>
              <a:buSzPts val="4400"/>
              <a:buFont typeface="Play"/>
              <a:buAutoNum type="arabicPeriod"/>
            </a:pPr>
            <a:r>
              <a:rPr lang="en-US"/>
              <a:t>Bagging-(Bootstrap Aggregating) </a:t>
            </a:r>
            <a:endParaRPr/>
          </a:p>
        </p:txBody>
      </p:sp>
      <p:sp>
        <p:nvSpPr>
          <p:cNvPr id="11021" name="Google Shape;11021;p212"/>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image representation of bagging algorithm process" id="11022" name="Google Shape;11022;p212"/>
          <p:cNvPicPr preferRelativeResize="0"/>
          <p:nvPr/>
        </p:nvPicPr>
        <p:blipFill rotWithShape="1">
          <a:blip r:embed="rId3">
            <a:alphaModFix/>
          </a:blip>
          <a:srcRect b="0" l="0" r="0" t="0"/>
          <a:stretch/>
        </p:blipFill>
        <p:spPr>
          <a:xfrm>
            <a:off x="451974" y="1477109"/>
            <a:ext cx="5111798" cy="4134079"/>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1023" name="Google Shape;11023;p212"/>
          <p:cNvSpPr txBox="1"/>
          <p:nvPr>
            <p:ph idx="1" type="body"/>
          </p:nvPr>
        </p:nvSpPr>
        <p:spPr>
          <a:xfrm>
            <a:off x="5894961" y="1477108"/>
            <a:ext cx="5620500" cy="5367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b="1" lang="en-US" sz="1800"/>
              <a:t>Concept</a:t>
            </a:r>
            <a:r>
              <a:rPr lang="en-US" sz="1800"/>
              <a:t>: Bagging involves training multiple versions of a model on different random subsets of the training data. These subsets are created using </a:t>
            </a:r>
            <a:r>
              <a:rPr i="1" lang="en-US" sz="1800"/>
              <a:t>sampling with replacement</a:t>
            </a:r>
            <a:r>
              <a:rPr lang="en-US" sz="1800"/>
              <a:t>, meaning some data points may appear multiple times in a subset, while others might not appear at all.</a:t>
            </a:r>
            <a:endParaRPr/>
          </a:p>
          <a:p>
            <a:pPr indent="-228600" lvl="0" marL="228600" rtl="0" algn="l">
              <a:lnSpc>
                <a:spcPct val="90000"/>
              </a:lnSpc>
              <a:spcBef>
                <a:spcPts val="1000"/>
              </a:spcBef>
              <a:spcAft>
                <a:spcPts val="0"/>
              </a:spcAft>
              <a:buClr>
                <a:schemeClr val="dk1"/>
              </a:buClr>
              <a:buSzPts val="1800"/>
              <a:buChar char="•"/>
            </a:pPr>
            <a:r>
              <a:rPr b="1" lang="en-US" sz="1800"/>
              <a:t>How it Works</a:t>
            </a:r>
            <a:r>
              <a:rPr lang="en-US" sz="1800"/>
              <a:t>: Each model (e.g., decision tree) is trained independently on a subset of the data. The predictions from all the models are then aggregated by averaging (for regression tasks) or by majority vote (for classification tasks).</a:t>
            </a:r>
            <a:endParaRPr/>
          </a:p>
          <a:p>
            <a:pPr indent="-228600" lvl="0" marL="228600" rtl="0" algn="l">
              <a:lnSpc>
                <a:spcPct val="90000"/>
              </a:lnSpc>
              <a:spcBef>
                <a:spcPts val="1000"/>
              </a:spcBef>
              <a:spcAft>
                <a:spcPts val="0"/>
              </a:spcAft>
              <a:buClr>
                <a:schemeClr val="dk1"/>
              </a:buClr>
              <a:buSzPts val="1800"/>
              <a:buChar char="•"/>
            </a:pPr>
            <a:r>
              <a:rPr b="1" lang="en-US" sz="1800"/>
              <a:t>Goal</a:t>
            </a:r>
            <a:r>
              <a:rPr lang="en-US" sz="1800"/>
              <a:t>: Reduces model variance by averaging out errors across models, resulting in a more stable and generalized output.</a:t>
            </a:r>
            <a:endParaRPr/>
          </a:p>
          <a:p>
            <a:pPr indent="-228600" lvl="0" marL="228600" rtl="0" algn="l">
              <a:lnSpc>
                <a:spcPct val="90000"/>
              </a:lnSpc>
              <a:spcBef>
                <a:spcPts val="1000"/>
              </a:spcBef>
              <a:spcAft>
                <a:spcPts val="0"/>
              </a:spcAft>
              <a:buClr>
                <a:schemeClr val="dk1"/>
              </a:buClr>
              <a:buSzPts val="1800"/>
              <a:buChar char="•"/>
            </a:pPr>
            <a:r>
              <a:rPr b="1" lang="en-US" sz="1800"/>
              <a:t>Example</a:t>
            </a:r>
            <a:r>
              <a:rPr lang="en-US" sz="1800"/>
              <a:t>: </a:t>
            </a:r>
            <a:r>
              <a:rPr b="1" lang="en-US" sz="1800"/>
              <a:t>Random Forest</a:t>
            </a:r>
            <a:r>
              <a:rPr lang="en-US" sz="1800"/>
              <a:t> is a popular bagging technique that creates multiple decision trees and aggregates their outputs.</a:t>
            </a:r>
            <a:endParaRPr/>
          </a:p>
          <a:p>
            <a:pPr indent="-228600" lvl="0" marL="228600" rtl="0" algn="l">
              <a:lnSpc>
                <a:spcPct val="90000"/>
              </a:lnSpc>
              <a:spcBef>
                <a:spcPts val="1000"/>
              </a:spcBef>
              <a:spcAft>
                <a:spcPts val="0"/>
              </a:spcAft>
              <a:buClr>
                <a:schemeClr val="dk1"/>
              </a:buClr>
              <a:buSzPts val="1800"/>
              <a:buChar char="•"/>
            </a:pPr>
            <a:r>
              <a:rPr b="1" lang="en-US" sz="1800"/>
              <a:t>Key Advantage</a:t>
            </a:r>
            <a:r>
              <a:rPr lang="en-US" sz="1800"/>
              <a:t>: Decreases the risk of overfitting compared to using a single model.</a:t>
            </a:r>
            <a:endParaRPr/>
          </a:p>
          <a:p>
            <a:pPr indent="-114300" lvl="0" marL="228600" rtl="0" algn="l">
              <a:lnSpc>
                <a:spcPct val="90000"/>
              </a:lnSpc>
              <a:spcBef>
                <a:spcPts val="1000"/>
              </a:spcBef>
              <a:spcAft>
                <a:spcPts val="0"/>
              </a:spcAft>
              <a:buClr>
                <a:schemeClr val="dk1"/>
              </a:buClr>
              <a:buSzPts val="1800"/>
              <a:buNone/>
            </a:pPr>
            <a:r>
              <a:t/>
            </a:r>
            <a:endParaRPr sz="18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27" name="Shape 11027"/>
        <p:cNvGrpSpPr/>
        <p:nvPr/>
      </p:nvGrpSpPr>
      <p:grpSpPr>
        <a:xfrm>
          <a:off x="0" y="0"/>
          <a:ext cx="0" cy="0"/>
          <a:chOff x="0" y="0"/>
          <a:chExt cx="0" cy="0"/>
        </a:xfrm>
      </p:grpSpPr>
      <p:sp>
        <p:nvSpPr>
          <p:cNvPr id="11028" name="Google Shape;11028;p2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29" name="Google Shape;11029;p213"/>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30" name="Google Shape;11030;p213"/>
          <p:cNvSpPr txBox="1"/>
          <p:nvPr>
            <p:ph type="title"/>
          </p:nvPr>
        </p:nvSpPr>
        <p:spPr>
          <a:xfrm>
            <a:off x="5894962" y="329441"/>
            <a:ext cx="5458800" cy="97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Boosting</a:t>
            </a:r>
            <a:endParaRPr/>
          </a:p>
        </p:txBody>
      </p:sp>
      <p:sp>
        <p:nvSpPr>
          <p:cNvPr id="11031" name="Google Shape;11031;p213"/>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ensemble learning in machine learning , process of boosting" id="11032" name="Google Shape;11032;p213"/>
          <p:cNvPicPr preferRelativeResize="0"/>
          <p:nvPr/>
        </p:nvPicPr>
        <p:blipFill rotWithShape="1">
          <a:blip r:embed="rId3">
            <a:alphaModFix/>
          </a:blip>
          <a:srcRect b="0" l="0" r="0" t="0"/>
          <a:stretch/>
        </p:blipFill>
        <p:spPr>
          <a:xfrm>
            <a:off x="248626" y="1303407"/>
            <a:ext cx="5458158" cy="3936546"/>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1033" name="Google Shape;11033;p213"/>
          <p:cNvSpPr txBox="1"/>
          <p:nvPr>
            <p:ph idx="1" type="body"/>
          </p:nvPr>
        </p:nvSpPr>
        <p:spPr>
          <a:xfrm>
            <a:off x="5894962" y="1303407"/>
            <a:ext cx="5458800" cy="52251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US" sz="1800">
                <a:latin typeface="Arial"/>
                <a:ea typeface="Arial"/>
                <a:cs typeface="Arial"/>
                <a:sym typeface="Arial"/>
              </a:rPr>
              <a:t>Concept</a:t>
            </a:r>
            <a:r>
              <a:rPr lang="en-US" sz="1800">
                <a:latin typeface="Arial"/>
                <a:ea typeface="Arial"/>
                <a:cs typeface="Arial"/>
                <a:sym typeface="Arial"/>
              </a:rPr>
              <a:t>: Boosting trains models sequentially, where each subsequent model focuses on correcting the errors made by the previous models. This creates a chain where each model enhances the predictive power of the ensemble.</a:t>
            </a:r>
            <a:endParaRPr/>
          </a:p>
          <a:p>
            <a:pPr indent="-228600" lvl="0" marL="228600" rtl="0" algn="l">
              <a:lnSpc>
                <a:spcPct val="90000"/>
              </a:lnSpc>
              <a:spcBef>
                <a:spcPts val="1000"/>
              </a:spcBef>
              <a:spcAft>
                <a:spcPts val="0"/>
              </a:spcAft>
              <a:buClr>
                <a:schemeClr val="dk1"/>
              </a:buClr>
              <a:buSzPts val="1800"/>
              <a:buChar char="•"/>
            </a:pPr>
            <a:r>
              <a:rPr b="1" lang="en-US" sz="1800">
                <a:latin typeface="Arial"/>
                <a:ea typeface="Arial"/>
                <a:cs typeface="Arial"/>
                <a:sym typeface="Arial"/>
              </a:rPr>
              <a:t>How it Works</a:t>
            </a:r>
            <a:r>
              <a:rPr lang="en-US" sz="1800">
                <a:latin typeface="Arial"/>
                <a:ea typeface="Arial"/>
                <a:cs typeface="Arial"/>
                <a:sym typeface="Arial"/>
              </a:rPr>
              <a:t>: Each model in the sequence is trained to emphasize the instances that were misclassified by its predecessors. The predictions of all models are combined by weighting them according to their accuracy.</a:t>
            </a:r>
            <a:endParaRPr/>
          </a:p>
          <a:p>
            <a:pPr indent="-228600" lvl="0" marL="228600" rtl="0" algn="l">
              <a:lnSpc>
                <a:spcPct val="90000"/>
              </a:lnSpc>
              <a:spcBef>
                <a:spcPts val="1000"/>
              </a:spcBef>
              <a:spcAft>
                <a:spcPts val="0"/>
              </a:spcAft>
              <a:buClr>
                <a:schemeClr val="dk1"/>
              </a:buClr>
              <a:buSzPts val="1800"/>
              <a:buChar char="•"/>
            </a:pPr>
            <a:r>
              <a:rPr b="1" lang="en-US" sz="1800">
                <a:latin typeface="Arial"/>
                <a:ea typeface="Arial"/>
                <a:cs typeface="Arial"/>
                <a:sym typeface="Arial"/>
              </a:rPr>
              <a:t>Goal</a:t>
            </a:r>
            <a:r>
              <a:rPr lang="en-US" sz="1800">
                <a:latin typeface="Arial"/>
                <a:ea typeface="Arial"/>
                <a:cs typeface="Arial"/>
                <a:sym typeface="Arial"/>
              </a:rPr>
              <a:t>: Improves model accuracy by progressively minimizing bias.</a:t>
            </a:r>
            <a:endParaRPr/>
          </a:p>
          <a:p>
            <a:pPr indent="-228600" lvl="0" marL="228600" rtl="0" algn="l">
              <a:lnSpc>
                <a:spcPct val="90000"/>
              </a:lnSpc>
              <a:spcBef>
                <a:spcPts val="1000"/>
              </a:spcBef>
              <a:spcAft>
                <a:spcPts val="0"/>
              </a:spcAft>
              <a:buClr>
                <a:schemeClr val="dk1"/>
              </a:buClr>
              <a:buSzPts val="1800"/>
              <a:buChar char="•"/>
            </a:pPr>
            <a:r>
              <a:rPr b="1" lang="en-US" sz="1800">
                <a:latin typeface="Arial"/>
                <a:ea typeface="Arial"/>
                <a:cs typeface="Arial"/>
                <a:sym typeface="Arial"/>
              </a:rPr>
              <a:t>Examples</a:t>
            </a:r>
            <a:r>
              <a:rPr lang="en-US" sz="1800">
                <a:latin typeface="Arial"/>
                <a:ea typeface="Arial"/>
                <a:cs typeface="Arial"/>
                <a:sym typeface="Arial"/>
              </a:rPr>
              <a:t>:AdaBoost, Gradient Boosting, XGBoost and LightGBM</a:t>
            </a:r>
            <a:endParaRPr sz="1800">
              <a:latin typeface="Arial"/>
              <a:ea typeface="Arial"/>
              <a:cs typeface="Arial"/>
              <a:sym typeface="Arial"/>
            </a:endParaRPr>
          </a:p>
          <a:p>
            <a:pPr indent="-228600" lvl="0" marL="228600" rtl="0" algn="l">
              <a:lnSpc>
                <a:spcPct val="90000"/>
              </a:lnSpc>
              <a:spcBef>
                <a:spcPts val="1000"/>
              </a:spcBef>
              <a:spcAft>
                <a:spcPts val="0"/>
              </a:spcAft>
              <a:buClr>
                <a:schemeClr val="dk1"/>
              </a:buClr>
              <a:buSzPts val="1800"/>
              <a:buChar char="•"/>
            </a:pPr>
            <a:r>
              <a:rPr b="1" lang="en-US" sz="1800">
                <a:latin typeface="Arial"/>
                <a:ea typeface="Arial"/>
                <a:cs typeface="Arial"/>
                <a:sym typeface="Arial"/>
              </a:rPr>
              <a:t>Key Advantage</a:t>
            </a:r>
            <a:r>
              <a:rPr lang="en-US" sz="1800">
                <a:latin typeface="Arial"/>
                <a:ea typeface="Arial"/>
                <a:cs typeface="Arial"/>
                <a:sym typeface="Arial"/>
              </a:rPr>
              <a:t>: Produces highly accurate models that often outperform bagging.</a:t>
            </a:r>
            <a:endParaRPr/>
          </a:p>
          <a:p>
            <a:pPr indent="-228600" lvl="0" marL="228600" rtl="0" algn="l">
              <a:lnSpc>
                <a:spcPct val="90000"/>
              </a:lnSpc>
              <a:spcBef>
                <a:spcPts val="1000"/>
              </a:spcBef>
              <a:spcAft>
                <a:spcPts val="0"/>
              </a:spcAft>
              <a:buClr>
                <a:schemeClr val="dk1"/>
              </a:buClr>
              <a:buSzPts val="1800"/>
              <a:buChar char="•"/>
            </a:pPr>
            <a:r>
              <a:rPr b="1" lang="en-US" sz="1800">
                <a:latin typeface="Arial"/>
                <a:ea typeface="Arial"/>
                <a:cs typeface="Arial"/>
                <a:sym typeface="Arial"/>
              </a:rPr>
              <a:t>Consideration</a:t>
            </a:r>
            <a:r>
              <a:rPr lang="en-US" sz="1800">
                <a:latin typeface="Arial"/>
                <a:ea typeface="Arial"/>
                <a:cs typeface="Arial"/>
                <a:sym typeface="Arial"/>
              </a:rPr>
              <a:t>: Boosting can be prone to overfitting if not properly tuned.</a:t>
            </a:r>
            <a:endParaRPr sz="1800">
              <a:latin typeface="Arial"/>
              <a:ea typeface="Arial"/>
              <a:cs typeface="Arial"/>
              <a:sym typeface="Aria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7" name="Shape 11037"/>
        <p:cNvGrpSpPr/>
        <p:nvPr/>
      </p:nvGrpSpPr>
      <p:grpSpPr>
        <a:xfrm>
          <a:off x="0" y="0"/>
          <a:ext cx="0" cy="0"/>
          <a:chOff x="0" y="0"/>
          <a:chExt cx="0" cy="0"/>
        </a:xfrm>
      </p:grpSpPr>
      <p:sp>
        <p:nvSpPr>
          <p:cNvPr id="11038" name="Google Shape;11038;p214"/>
          <p:cNvSpPr txBox="1"/>
          <p:nvPr>
            <p:ph type="title"/>
          </p:nvPr>
        </p:nvSpPr>
        <p:spPr>
          <a:xfrm>
            <a:off x="6996079" y="487361"/>
            <a:ext cx="4752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AdaBoost Algorithm </a:t>
            </a:r>
            <a:endParaRPr/>
          </a:p>
        </p:txBody>
      </p:sp>
      <p:pic>
        <p:nvPicPr>
          <p:cNvPr id="11039" name="Google Shape;11039;p214"/>
          <p:cNvPicPr preferRelativeResize="0"/>
          <p:nvPr>
            <p:ph idx="1" type="body"/>
          </p:nvPr>
        </p:nvPicPr>
        <p:blipFill rotWithShape="1">
          <a:blip r:embed="rId3">
            <a:alphaModFix/>
          </a:blip>
          <a:srcRect b="0" l="0" r="0" t="0"/>
          <a:stretch/>
        </p:blipFill>
        <p:spPr>
          <a:xfrm>
            <a:off x="0" y="0"/>
            <a:ext cx="6734100" cy="3648000"/>
          </a:xfrm>
          <a:prstGeom prst="rect">
            <a:avLst/>
          </a:prstGeom>
          <a:noFill/>
          <a:ln>
            <a:noFill/>
          </a:ln>
        </p:spPr>
      </p:pic>
      <p:pic>
        <p:nvPicPr>
          <p:cNvPr id="11040" name="Google Shape;11040;p214"/>
          <p:cNvPicPr preferRelativeResize="0"/>
          <p:nvPr/>
        </p:nvPicPr>
        <p:blipFill rotWithShape="1">
          <a:blip r:embed="rId4">
            <a:alphaModFix/>
          </a:blip>
          <a:srcRect b="0" l="0" r="0" t="0"/>
          <a:stretch/>
        </p:blipFill>
        <p:spPr>
          <a:xfrm>
            <a:off x="5479115" y="3209924"/>
            <a:ext cx="6239125" cy="3648075"/>
          </a:xfrm>
          <a:prstGeom prst="rect">
            <a:avLst/>
          </a:prstGeom>
          <a:noFill/>
          <a:ln>
            <a:noFill/>
          </a:ln>
        </p:spPr>
      </p:pic>
      <p:sp>
        <p:nvSpPr>
          <p:cNvPr id="11041" name="Google Shape;11041;p214"/>
          <p:cNvSpPr/>
          <p:nvPr/>
        </p:nvSpPr>
        <p:spPr>
          <a:xfrm>
            <a:off x="251209" y="4290646"/>
            <a:ext cx="4732800" cy="1999500"/>
          </a:xfrm>
          <a:prstGeom prst="rect">
            <a:avLst/>
          </a:prstGeom>
          <a:solidFill>
            <a:schemeClr val="accent1"/>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Arial"/>
                <a:ea typeface="Arial"/>
                <a:cs typeface="Arial"/>
                <a:sym typeface="Arial"/>
              </a:rPr>
              <a:t>Stumps are not good for making accurate classifications.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45" name="Shape 11045"/>
        <p:cNvGrpSpPr/>
        <p:nvPr/>
      </p:nvGrpSpPr>
      <p:grpSpPr>
        <a:xfrm>
          <a:off x="0" y="0"/>
          <a:ext cx="0" cy="0"/>
          <a:chOff x="0" y="0"/>
          <a:chExt cx="0" cy="0"/>
        </a:xfrm>
      </p:grpSpPr>
      <p:sp>
        <p:nvSpPr>
          <p:cNvPr id="11046" name="Google Shape;11046;p215"/>
          <p:cNvSpPr/>
          <p:nvPr/>
        </p:nvSpPr>
        <p:spPr>
          <a:xfrm>
            <a:off x="3048"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47" name="Google Shape;11047;p215"/>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48" name="Google Shape;11048;p215"/>
          <p:cNvSpPr txBox="1"/>
          <p:nvPr>
            <p:ph idx="1" type="body"/>
          </p:nvPr>
        </p:nvSpPr>
        <p:spPr>
          <a:xfrm>
            <a:off x="467362" y="813916"/>
            <a:ext cx="6244800" cy="57375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1" i="0" lang="en-US" sz="2200">
                <a:latin typeface="Arial"/>
                <a:ea typeface="Arial"/>
                <a:cs typeface="Arial"/>
                <a:sym typeface="Arial"/>
              </a:rPr>
              <a:t>What is AdaBoost?</a:t>
            </a:r>
            <a:endParaRPr/>
          </a:p>
          <a:p>
            <a:pPr indent="0" lvl="0" marL="0" rtl="0" algn="l">
              <a:lnSpc>
                <a:spcPct val="90000"/>
              </a:lnSpc>
              <a:spcBef>
                <a:spcPts val="1000"/>
              </a:spcBef>
              <a:spcAft>
                <a:spcPts val="0"/>
              </a:spcAft>
              <a:buClr>
                <a:schemeClr val="dk1"/>
              </a:buClr>
              <a:buSzPts val="2200"/>
              <a:buNone/>
            </a:pPr>
            <a:r>
              <a:rPr b="0" i="0" lang="en-US" sz="2200">
                <a:latin typeface="Inter"/>
                <a:ea typeface="Inter"/>
                <a:cs typeface="Inter"/>
                <a:sym typeface="Inter"/>
              </a:rPr>
              <a:t>AdaBoost, short for Adaptive Boosting, is an ensemble machine learning algorithm that can be used in a wide variety of classification and regression tasks. It is a supervised learning algorithm that is used to classify data by combining multiple weak or base learners (e.g., decision trees) into a strong learner.</a:t>
            </a:r>
            <a:endParaRPr/>
          </a:p>
          <a:p>
            <a:pPr indent="-228600" lvl="0" marL="228600" rtl="0" algn="l">
              <a:lnSpc>
                <a:spcPct val="90000"/>
              </a:lnSpc>
              <a:spcBef>
                <a:spcPts val="1000"/>
              </a:spcBef>
              <a:spcAft>
                <a:spcPts val="0"/>
              </a:spcAft>
              <a:buClr>
                <a:schemeClr val="dk1"/>
              </a:buClr>
              <a:buSzPts val="2200"/>
              <a:buChar char="•"/>
            </a:pPr>
            <a:r>
              <a:rPr b="1" i="0" lang="en-US" sz="2200">
                <a:latin typeface="Arial"/>
                <a:ea typeface="Arial"/>
                <a:cs typeface="Arial"/>
                <a:sym typeface="Arial"/>
              </a:rPr>
              <a:t>How AdaBoost Works</a:t>
            </a:r>
            <a:endParaRPr/>
          </a:p>
          <a:p>
            <a:pPr indent="0" lvl="0" marL="0" rtl="0" algn="l">
              <a:lnSpc>
                <a:spcPct val="90000"/>
              </a:lnSpc>
              <a:spcBef>
                <a:spcPts val="1000"/>
              </a:spcBef>
              <a:spcAft>
                <a:spcPts val="0"/>
              </a:spcAft>
              <a:buClr>
                <a:schemeClr val="dk1"/>
              </a:buClr>
              <a:buSzPts val="2200"/>
              <a:buNone/>
            </a:pPr>
            <a:r>
              <a:rPr b="0" i="0" lang="en-US" sz="2200">
                <a:latin typeface="Inter"/>
                <a:ea typeface="Inter"/>
                <a:cs typeface="Inter"/>
                <a:sym typeface="Inter"/>
              </a:rPr>
              <a:t>AdaBoost works by weighting the instances in the training dataset based on the accuracy of previous classifications. The algorithm iteratively trains a series of weak learners, with each subsequent learner focusing on the instances that were misclassified by the previous learner. The final prediction is made by combining the predictions of all the weak learners.</a:t>
            </a:r>
            <a:endParaRPr/>
          </a:p>
        </p:txBody>
      </p:sp>
      <p:sp>
        <p:nvSpPr>
          <p:cNvPr id="11049" name="Google Shape;11049;p215"/>
          <p:cNvSpPr/>
          <p:nvPr/>
        </p:nvSpPr>
        <p:spPr>
          <a:xfrm>
            <a:off x="6821310" y="2624479"/>
            <a:ext cx="812400" cy="812400"/>
          </a:xfrm>
          <a:prstGeom prst="ellipse">
            <a:avLst/>
          </a:prstGeom>
          <a:noFill/>
          <a:ln cap="flat" cmpd="sng" w="1270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50" name="Google Shape;11050;p215"/>
          <p:cNvSpPr/>
          <p:nvPr/>
        </p:nvSpPr>
        <p:spPr>
          <a:xfrm rot="-5400000">
            <a:off x="8912417" y="1218431"/>
            <a:ext cx="2387700" cy="2387700"/>
          </a:xfrm>
          <a:prstGeom prst="blockArc">
            <a:avLst>
              <a:gd fmla="val 10800000" name="adj1"/>
              <a:gd fmla="val 0" name="adj2"/>
              <a:gd fmla="val 25000" name="adj3"/>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51" name="Google Shape;11051;p215"/>
          <p:cNvSpPr/>
          <p:nvPr/>
        </p:nvSpPr>
        <p:spPr>
          <a:xfrm>
            <a:off x="6821310" y="0"/>
            <a:ext cx="2315251" cy="1550992"/>
          </a:xfrm>
          <a:custGeom>
            <a:rect b="b" l="l" r="r" t="t"/>
            <a:pathLst>
              <a:path extrusionOk="0" h="1550992" w="2315251">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1052" name="Google Shape;11052;p215"/>
          <p:cNvCxnSpPr/>
          <p:nvPr/>
        </p:nvCxnSpPr>
        <p:spPr>
          <a:xfrm>
            <a:off x="11724638" y="1331572"/>
            <a:ext cx="0" cy="1597800"/>
          </a:xfrm>
          <a:prstGeom prst="straightConnector1">
            <a:avLst/>
          </a:prstGeom>
          <a:noFill/>
          <a:ln cap="rnd" cmpd="sng" w="127000">
            <a:solidFill>
              <a:schemeClr val="accent4"/>
            </a:solidFill>
            <a:prstDash val="dash"/>
            <a:miter lim="800000"/>
            <a:headEnd len="sm" w="sm" type="none"/>
            <a:tailEnd len="sm" w="sm" type="none"/>
          </a:ln>
        </p:spPr>
      </p:cxnSp>
      <p:sp>
        <p:nvSpPr>
          <p:cNvPr id="11053" name="Google Shape;11053;p215"/>
          <p:cNvSpPr/>
          <p:nvPr/>
        </p:nvSpPr>
        <p:spPr>
          <a:xfrm>
            <a:off x="11005550" y="4112081"/>
            <a:ext cx="1186451" cy="1771650"/>
          </a:xfrm>
          <a:custGeom>
            <a:rect b="b" l="l" r="r" t="t"/>
            <a:pathLst>
              <a:path extrusionOk="0" h="1771650" w="1186451">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54" name="Google Shape;11054;p215"/>
          <p:cNvSpPr/>
          <p:nvPr/>
        </p:nvSpPr>
        <p:spPr>
          <a:xfrm rot="-607019">
            <a:off x="6086903" y="4145176"/>
            <a:ext cx="4083494" cy="4083494"/>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55" name="Google Shape;11055;p215"/>
          <p:cNvSpPr/>
          <p:nvPr/>
        </p:nvSpPr>
        <p:spPr>
          <a:xfrm>
            <a:off x="6821310" y="4962670"/>
            <a:ext cx="2643352" cy="1895331"/>
          </a:xfrm>
          <a:custGeom>
            <a:rect b="b" l="l" r="r" t="t"/>
            <a:pathLst>
              <a:path extrusionOk="0" h="1895331" w="2643352">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59" name="Shape 11059"/>
        <p:cNvGrpSpPr/>
        <p:nvPr/>
      </p:nvGrpSpPr>
      <p:grpSpPr>
        <a:xfrm>
          <a:off x="0" y="0"/>
          <a:ext cx="0" cy="0"/>
          <a:chOff x="0" y="0"/>
          <a:chExt cx="0" cy="0"/>
        </a:xfrm>
      </p:grpSpPr>
      <p:sp>
        <p:nvSpPr>
          <p:cNvPr id="11060" name="Google Shape;11060;p216"/>
          <p:cNvSpPr/>
          <p:nvPr/>
        </p:nvSpPr>
        <p:spPr>
          <a:xfrm>
            <a:off x="0" y="0"/>
            <a:ext cx="12192000" cy="6858000"/>
          </a:xfrm>
          <a:prstGeom prst="rect">
            <a:avLst/>
          </a:prstGeom>
          <a:solidFill>
            <a:srgbClr val="4E4E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61" name="Google Shape;11061;p216"/>
          <p:cNvSpPr/>
          <p:nvPr/>
        </p:nvSpPr>
        <p:spPr>
          <a:xfrm>
            <a:off x="6256866"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062" name="Google Shape;11062;p216"/>
          <p:cNvPicPr preferRelativeResize="0"/>
          <p:nvPr/>
        </p:nvPicPr>
        <p:blipFill rotWithShape="1">
          <a:blip r:embed="rId3">
            <a:alphaModFix/>
          </a:blip>
          <a:srcRect b="0" l="17037" r="15055" t="0"/>
          <a:stretch/>
        </p:blipFill>
        <p:spPr>
          <a:xfrm>
            <a:off x="6421035" y="643467"/>
            <a:ext cx="5129784" cy="5571066"/>
          </a:xfrm>
          <a:prstGeom prst="rect">
            <a:avLst/>
          </a:prstGeom>
          <a:noFill/>
          <a:ln>
            <a:noFill/>
          </a:ln>
        </p:spPr>
      </p:pic>
      <p:sp>
        <p:nvSpPr>
          <p:cNvPr id="11063" name="Google Shape;11063;p216"/>
          <p:cNvSpPr/>
          <p:nvPr/>
        </p:nvSpPr>
        <p:spPr>
          <a:xfrm>
            <a:off x="477012"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064" name="Google Shape;11064;p216"/>
          <p:cNvPicPr preferRelativeResize="0"/>
          <p:nvPr/>
        </p:nvPicPr>
        <p:blipFill rotWithShape="1">
          <a:blip r:embed="rId4">
            <a:alphaModFix/>
          </a:blip>
          <a:srcRect b="0" l="8083" r="7890" t="0"/>
          <a:stretch/>
        </p:blipFill>
        <p:spPr>
          <a:xfrm>
            <a:off x="641180" y="643467"/>
            <a:ext cx="5129783" cy="5571066"/>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68" name="Shape 11068"/>
        <p:cNvGrpSpPr/>
        <p:nvPr/>
      </p:nvGrpSpPr>
      <p:grpSpPr>
        <a:xfrm>
          <a:off x="0" y="0"/>
          <a:ext cx="0" cy="0"/>
          <a:chOff x="0" y="0"/>
          <a:chExt cx="0" cy="0"/>
        </a:xfrm>
      </p:grpSpPr>
      <p:sp>
        <p:nvSpPr>
          <p:cNvPr id="11069" name="Google Shape;11069;p217"/>
          <p:cNvSpPr/>
          <p:nvPr/>
        </p:nvSpPr>
        <p:spPr>
          <a:xfrm>
            <a:off x="0" y="0"/>
            <a:ext cx="12192000" cy="6858000"/>
          </a:xfrm>
          <a:prstGeom prst="rect">
            <a:avLst/>
          </a:prstGeom>
          <a:solidFill>
            <a:srgbClr val="4E4E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70" name="Google Shape;11070;p217"/>
          <p:cNvSpPr/>
          <p:nvPr/>
        </p:nvSpPr>
        <p:spPr>
          <a:xfrm>
            <a:off x="6256866"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071" name="Google Shape;11071;p217"/>
          <p:cNvPicPr preferRelativeResize="0"/>
          <p:nvPr/>
        </p:nvPicPr>
        <p:blipFill rotWithShape="1">
          <a:blip r:embed="rId3">
            <a:alphaModFix/>
          </a:blip>
          <a:srcRect b="8231" l="0" r="0" t="0"/>
          <a:stretch/>
        </p:blipFill>
        <p:spPr>
          <a:xfrm>
            <a:off x="6421035" y="643467"/>
            <a:ext cx="5129784" cy="5571066"/>
          </a:xfrm>
          <a:prstGeom prst="rect">
            <a:avLst/>
          </a:prstGeom>
          <a:noFill/>
          <a:ln>
            <a:noFill/>
          </a:ln>
        </p:spPr>
      </p:pic>
      <p:sp>
        <p:nvSpPr>
          <p:cNvPr id="11072" name="Google Shape;11072;p217"/>
          <p:cNvSpPr/>
          <p:nvPr/>
        </p:nvSpPr>
        <p:spPr>
          <a:xfrm>
            <a:off x="477012" y="480060"/>
            <a:ext cx="5458200" cy="589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073" name="Google Shape;11073;p217"/>
          <p:cNvPicPr preferRelativeResize="0"/>
          <p:nvPr/>
        </p:nvPicPr>
        <p:blipFill rotWithShape="1">
          <a:blip r:embed="rId4">
            <a:alphaModFix/>
          </a:blip>
          <a:srcRect b="0" l="3836" r="0" t="0"/>
          <a:stretch/>
        </p:blipFill>
        <p:spPr>
          <a:xfrm>
            <a:off x="641180" y="643467"/>
            <a:ext cx="5129785" cy="5571066"/>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7" name="Shape 11077"/>
        <p:cNvGrpSpPr/>
        <p:nvPr/>
      </p:nvGrpSpPr>
      <p:grpSpPr>
        <a:xfrm>
          <a:off x="0" y="0"/>
          <a:ext cx="0" cy="0"/>
          <a:chOff x="0" y="0"/>
          <a:chExt cx="0" cy="0"/>
        </a:xfrm>
      </p:grpSpPr>
      <p:pic>
        <p:nvPicPr>
          <p:cNvPr id="11078" name="Google Shape;11078;p218"/>
          <p:cNvPicPr preferRelativeResize="0"/>
          <p:nvPr/>
        </p:nvPicPr>
        <p:blipFill rotWithShape="1">
          <a:blip r:embed="rId3">
            <a:alphaModFix/>
          </a:blip>
          <a:srcRect b="0" l="0" r="0" t="0"/>
          <a:stretch/>
        </p:blipFill>
        <p:spPr>
          <a:xfrm>
            <a:off x="0" y="0"/>
            <a:ext cx="12088913" cy="3275763"/>
          </a:xfrm>
          <a:prstGeom prst="rect">
            <a:avLst/>
          </a:prstGeom>
          <a:noFill/>
          <a:ln>
            <a:noFill/>
          </a:ln>
        </p:spPr>
      </p:pic>
      <p:pic>
        <p:nvPicPr>
          <p:cNvPr id="11079" name="Google Shape;11079;p218"/>
          <p:cNvPicPr preferRelativeResize="0"/>
          <p:nvPr/>
        </p:nvPicPr>
        <p:blipFill rotWithShape="1">
          <a:blip r:embed="rId4">
            <a:alphaModFix/>
          </a:blip>
          <a:srcRect b="0" l="0" r="0" t="0"/>
          <a:stretch/>
        </p:blipFill>
        <p:spPr>
          <a:xfrm>
            <a:off x="0" y="3429001"/>
            <a:ext cx="12192001" cy="3695632"/>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83" name="Shape 11083"/>
        <p:cNvGrpSpPr/>
        <p:nvPr/>
      </p:nvGrpSpPr>
      <p:grpSpPr>
        <a:xfrm>
          <a:off x="0" y="0"/>
          <a:ext cx="0" cy="0"/>
          <a:chOff x="0" y="0"/>
          <a:chExt cx="0" cy="0"/>
        </a:xfrm>
      </p:grpSpPr>
      <p:sp>
        <p:nvSpPr>
          <p:cNvPr id="11084" name="Google Shape;11084;p21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85" name="Google Shape;11085;p219"/>
          <p:cNvSpPr/>
          <p:nvPr/>
        </p:nvSpPr>
        <p:spPr>
          <a:xfrm>
            <a:off x="0" y="-1"/>
            <a:ext cx="11764727" cy="2062244"/>
          </a:xfrm>
          <a:custGeom>
            <a:rect b="b" l="l" r="r" t="t"/>
            <a:pathLst>
              <a:path extrusionOk="0" h="1978172" w="10768629">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86" name="Google Shape;11086;p219"/>
          <p:cNvSpPr txBox="1"/>
          <p:nvPr>
            <p:ph type="title"/>
          </p:nvPr>
        </p:nvSpPr>
        <p:spPr>
          <a:xfrm>
            <a:off x="1137034" y="609597"/>
            <a:ext cx="9392400" cy="1071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Key Steps of Adaboost Algorithm </a:t>
            </a:r>
            <a:endParaRPr/>
          </a:p>
        </p:txBody>
      </p:sp>
      <p:sp>
        <p:nvSpPr>
          <p:cNvPr id="11087" name="Google Shape;11087;p219"/>
          <p:cNvSpPr txBox="1"/>
          <p:nvPr>
            <p:ph idx="1" type="body"/>
          </p:nvPr>
        </p:nvSpPr>
        <p:spPr>
          <a:xfrm>
            <a:off x="1137034" y="2061836"/>
            <a:ext cx="5582400" cy="4700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Initialize the weights of all instances in the training dataset to be equal.</a:t>
            </a:r>
            <a:endParaRPr/>
          </a:p>
          <a:p>
            <a:pPr indent="-228600" lvl="0" marL="228600" rtl="0" algn="l">
              <a:lnSpc>
                <a:spcPct val="90000"/>
              </a:lnSpc>
              <a:spcBef>
                <a:spcPts val="1000"/>
              </a:spcBef>
              <a:spcAft>
                <a:spcPts val="0"/>
              </a:spcAft>
              <a:buClr>
                <a:schemeClr val="dk1"/>
              </a:buClr>
              <a:buSzPts val="2200"/>
              <a:buChar char="•"/>
            </a:pPr>
            <a:r>
              <a:rPr lang="en-US" sz="2200"/>
              <a:t>Train a weak learner on the training dataset.</a:t>
            </a:r>
            <a:endParaRPr/>
          </a:p>
          <a:p>
            <a:pPr indent="-228600" lvl="0" marL="228600" rtl="0" algn="l">
              <a:lnSpc>
                <a:spcPct val="90000"/>
              </a:lnSpc>
              <a:spcBef>
                <a:spcPts val="1000"/>
              </a:spcBef>
              <a:spcAft>
                <a:spcPts val="0"/>
              </a:spcAft>
              <a:buClr>
                <a:schemeClr val="dk1"/>
              </a:buClr>
              <a:buSzPts val="2200"/>
              <a:buChar char="•"/>
            </a:pPr>
            <a:r>
              <a:rPr lang="en-US" sz="2200"/>
              <a:t>Calculate the error of the weak learner.</a:t>
            </a:r>
            <a:endParaRPr/>
          </a:p>
          <a:p>
            <a:pPr indent="-228600" lvl="0" marL="228600" rtl="0" algn="l">
              <a:lnSpc>
                <a:spcPct val="90000"/>
              </a:lnSpc>
              <a:spcBef>
                <a:spcPts val="1000"/>
              </a:spcBef>
              <a:spcAft>
                <a:spcPts val="0"/>
              </a:spcAft>
              <a:buClr>
                <a:schemeClr val="dk1"/>
              </a:buClr>
              <a:buSzPts val="2200"/>
              <a:buChar char="•"/>
            </a:pPr>
            <a:r>
              <a:rPr lang="en-US" sz="2200"/>
              <a:t>Update the weights of the instances based on the error of the weak learner.</a:t>
            </a:r>
            <a:endParaRPr/>
          </a:p>
          <a:p>
            <a:pPr indent="-228600" lvl="0" marL="228600" rtl="0" algn="l">
              <a:lnSpc>
                <a:spcPct val="90000"/>
              </a:lnSpc>
              <a:spcBef>
                <a:spcPts val="1000"/>
              </a:spcBef>
              <a:spcAft>
                <a:spcPts val="0"/>
              </a:spcAft>
              <a:buClr>
                <a:schemeClr val="dk1"/>
              </a:buClr>
              <a:buSzPts val="2200"/>
              <a:buChar char="•"/>
            </a:pPr>
            <a:r>
              <a:rPr lang="en-US" sz="2200"/>
              <a:t>Repeat steps 2-4 until a stopping criterion is reached (e.g., a maximum number of iterations).</a:t>
            </a:r>
            <a:endParaRPr/>
          </a:p>
          <a:p>
            <a:pPr indent="-228600" lvl="0" marL="228600" rtl="0" algn="l">
              <a:lnSpc>
                <a:spcPct val="90000"/>
              </a:lnSpc>
              <a:spcBef>
                <a:spcPts val="1000"/>
              </a:spcBef>
              <a:spcAft>
                <a:spcPts val="0"/>
              </a:spcAft>
              <a:buClr>
                <a:schemeClr val="dk1"/>
              </a:buClr>
              <a:buSzPts val="2200"/>
              <a:buChar char="•"/>
            </a:pPr>
            <a:r>
              <a:rPr lang="en-US" sz="2200"/>
              <a:t>Combine the predictions of all the weak learners to make the final prediction.</a:t>
            </a:r>
            <a:endParaRPr sz="2200"/>
          </a:p>
        </p:txBody>
      </p:sp>
      <p:pic>
        <p:nvPicPr>
          <p:cNvPr descr="AdaBoost Algorithm" id="11088" name="Google Shape;11088;p219"/>
          <p:cNvPicPr preferRelativeResize="0"/>
          <p:nvPr/>
        </p:nvPicPr>
        <p:blipFill rotWithShape="1">
          <a:blip r:embed="rId3">
            <a:alphaModFix/>
          </a:blip>
          <a:srcRect b="0" l="0" r="0" t="0"/>
          <a:stretch/>
        </p:blipFill>
        <p:spPr>
          <a:xfrm>
            <a:off x="6719367" y="2061836"/>
            <a:ext cx="5338656" cy="3766208"/>
          </a:xfrm>
          <a:prstGeom prst="rect">
            <a:avLst/>
          </a:prstGeom>
          <a:noFill/>
          <a:ln>
            <a:noFill/>
          </a:ln>
        </p:spPr>
      </p:pic>
      <p:sp>
        <p:nvSpPr>
          <p:cNvPr id="11089" name="Google Shape;11089;p219"/>
          <p:cNvSpPr/>
          <p:nvPr/>
        </p:nvSpPr>
        <p:spPr>
          <a:xfrm rot="10800000">
            <a:off x="5390280" y="6208258"/>
            <a:ext cx="6801719" cy="649742"/>
          </a:xfrm>
          <a:custGeom>
            <a:rect b="b" l="l" r="r" t="t"/>
            <a:pathLst>
              <a:path extrusionOk="0" h="1027260" w="10753706">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1" name="Shape 9371"/>
        <p:cNvGrpSpPr/>
        <p:nvPr/>
      </p:nvGrpSpPr>
      <p:grpSpPr>
        <a:xfrm>
          <a:off x="0" y="0"/>
          <a:ext cx="0" cy="0"/>
          <a:chOff x="0" y="0"/>
          <a:chExt cx="0" cy="0"/>
        </a:xfrm>
      </p:grpSpPr>
      <p:sp>
        <p:nvSpPr>
          <p:cNvPr id="9372" name="Google Shape;9372;p22"/>
          <p:cNvSpPr txBox="1"/>
          <p:nvPr>
            <p:ph idx="1" type="body"/>
          </p:nvPr>
        </p:nvSpPr>
        <p:spPr>
          <a:xfrm>
            <a:off x="420624" y="667513"/>
            <a:ext cx="11186700" cy="5364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2400"/>
              <a:buChar char="⬩"/>
            </a:pPr>
            <a:r>
              <a:rPr lang="en-US"/>
              <a:t>Assumptions Shape Learning: Inductive bias reflects the assumptions a model makes about how data behaves, guiding its learning process.</a:t>
            </a:r>
            <a:endParaRPr/>
          </a:p>
          <a:p>
            <a:pPr indent="-228600" lvl="0" marL="228600" rtl="0" algn="l">
              <a:lnSpc>
                <a:spcPct val="100000"/>
              </a:lnSpc>
              <a:spcBef>
                <a:spcPts val="1000"/>
              </a:spcBef>
              <a:spcAft>
                <a:spcPts val="0"/>
              </a:spcAft>
              <a:buSzPts val="2400"/>
              <a:buChar char="⬩"/>
            </a:pPr>
            <a:r>
              <a:rPr lang="en-US"/>
              <a:t>Improves Efficiency: Inductive bias helps algorithms learn faster by focusing on patterns that align with the model’s assumptions, saving time and computation.</a:t>
            </a:r>
            <a:endParaRPr/>
          </a:p>
          <a:p>
            <a:pPr indent="-228600" lvl="0" marL="228600" rtl="0" algn="l">
              <a:lnSpc>
                <a:spcPct val="100000"/>
              </a:lnSpc>
              <a:spcBef>
                <a:spcPts val="1000"/>
              </a:spcBef>
              <a:spcAft>
                <a:spcPts val="0"/>
              </a:spcAft>
              <a:buSzPts val="2400"/>
              <a:buChar char="⬩"/>
            </a:pPr>
            <a:r>
              <a:rPr lang="en-US"/>
              <a:t>Cannot Avoid It: Every machine learning model has some form of inductive bias, whether we design it intentionally or not.</a:t>
            </a:r>
            <a:endParaRPr/>
          </a:p>
          <a:p>
            <a:pPr indent="-228600" lvl="0" marL="228600" rtl="0" algn="l">
              <a:lnSpc>
                <a:spcPct val="100000"/>
              </a:lnSpc>
              <a:spcBef>
                <a:spcPts val="1000"/>
              </a:spcBef>
              <a:spcAft>
                <a:spcPts val="0"/>
              </a:spcAft>
              <a:buSzPts val="2400"/>
              <a:buChar char="⬩"/>
            </a:pPr>
            <a:r>
              <a:rPr lang="en-US"/>
              <a:t>Strong vs. Weak Bias: Strong inductive bias means the model makes stronger assumptions and is more restrictive.Weak inductive bias means the model is more flexible, but this increases the risk of overfitting.</a:t>
            </a:r>
            <a:endParaRPr/>
          </a:p>
          <a:p>
            <a:pPr indent="-228600" lvl="0" marL="228600" rtl="0" algn="l">
              <a:lnSpc>
                <a:spcPct val="100000"/>
              </a:lnSpc>
              <a:spcBef>
                <a:spcPts val="1000"/>
              </a:spcBef>
              <a:spcAft>
                <a:spcPts val="0"/>
              </a:spcAft>
              <a:buSzPts val="2400"/>
              <a:buChar char="⬩"/>
            </a:pPr>
            <a:r>
              <a:rPr lang="en-US"/>
              <a:t>Inductive Bias in Everyday Life: Even humans use inductive bias, like when you assume it will rain because the sky is cloudy.</a:t>
            </a:r>
            <a:endParaRPr/>
          </a:p>
          <a:p>
            <a:pPr indent="-228600" lvl="0" marL="228600" rtl="0" algn="l">
              <a:lnSpc>
                <a:spcPct val="100000"/>
              </a:lnSpc>
              <a:spcBef>
                <a:spcPts val="1000"/>
              </a:spcBef>
              <a:spcAft>
                <a:spcPts val="0"/>
              </a:spcAft>
              <a:buSzPts val="2400"/>
              <a:buChar char="⬩"/>
            </a:pPr>
            <a:r>
              <a:rPr lang="en-US"/>
              <a:t>Crucial for Small Data: Inductive bias is particularly important when you have small datasets, as it helps the model make better predictions with limited information.</a:t>
            </a:r>
            <a:endParaRPr/>
          </a:p>
        </p:txBody>
      </p:sp>
      <p:sp>
        <p:nvSpPr>
          <p:cNvPr id="9373" name="Google Shape;9373;p2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6" name="Shape 9526"/>
        <p:cNvGrpSpPr/>
        <p:nvPr/>
      </p:nvGrpSpPr>
      <p:grpSpPr>
        <a:xfrm>
          <a:off x="0" y="0"/>
          <a:ext cx="0" cy="0"/>
          <a:chOff x="0" y="0"/>
          <a:chExt cx="0" cy="0"/>
        </a:xfrm>
      </p:grpSpPr>
      <p:sp>
        <p:nvSpPr>
          <p:cNvPr id="9527" name="Google Shape;9527;p40"/>
          <p:cNvSpPr txBox="1"/>
          <p:nvPr>
            <p:ph idx="1" type="body"/>
          </p:nvPr>
        </p:nvSpPr>
        <p:spPr>
          <a:xfrm>
            <a:off x="420624" y="667512"/>
            <a:ext cx="4449600" cy="52014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20000"/>
              </a:lnSpc>
              <a:spcBef>
                <a:spcPts val="0"/>
              </a:spcBef>
              <a:spcAft>
                <a:spcPts val="0"/>
              </a:spcAft>
              <a:buSzPct val="100000"/>
              <a:buNone/>
            </a:pPr>
            <a:r>
              <a:rPr b="1" lang="en-US">
                <a:solidFill>
                  <a:schemeClr val="dk1"/>
                </a:solidFill>
              </a:rPr>
              <a:t>Q1. Imagine there are 1000 people in a town, and 10 of them have a particular disease. There </a:t>
            </a:r>
            <a:endParaRPr/>
          </a:p>
          <a:p>
            <a:pPr indent="0" lvl="0" marL="0" rtl="0" algn="l">
              <a:lnSpc>
                <a:spcPct val="120000"/>
              </a:lnSpc>
              <a:spcBef>
                <a:spcPts val="1000"/>
              </a:spcBef>
              <a:spcAft>
                <a:spcPts val="0"/>
              </a:spcAft>
              <a:buSzPct val="100000"/>
              <a:buNone/>
            </a:pPr>
            <a:r>
              <a:rPr b="1" lang="en-US">
                <a:solidFill>
                  <a:schemeClr val="dk1"/>
                </a:solidFill>
              </a:rPr>
              <a:t>is a test for the disease that correctly identifies the disease in 9 out of 10 people who have it. </a:t>
            </a:r>
            <a:endParaRPr/>
          </a:p>
          <a:p>
            <a:pPr indent="0" lvl="0" marL="0" rtl="0" algn="l">
              <a:lnSpc>
                <a:spcPct val="120000"/>
              </a:lnSpc>
              <a:spcBef>
                <a:spcPts val="1000"/>
              </a:spcBef>
              <a:spcAft>
                <a:spcPts val="0"/>
              </a:spcAft>
              <a:buSzPct val="100000"/>
              <a:buNone/>
            </a:pPr>
            <a:r>
              <a:rPr b="1" lang="en-US">
                <a:solidFill>
                  <a:schemeClr val="dk1"/>
                </a:solidFill>
              </a:rPr>
              <a:t>However, it also incorrectly identifies the disease in 1 out of 100 people who do not have it. If </a:t>
            </a:r>
            <a:endParaRPr/>
          </a:p>
          <a:p>
            <a:pPr indent="0" lvl="0" marL="0" rtl="0" algn="l">
              <a:lnSpc>
                <a:spcPct val="120000"/>
              </a:lnSpc>
              <a:spcBef>
                <a:spcPts val="1000"/>
              </a:spcBef>
              <a:spcAft>
                <a:spcPts val="0"/>
              </a:spcAft>
              <a:buSzPct val="100000"/>
              <a:buNone/>
            </a:pPr>
            <a:r>
              <a:rPr b="1" lang="en-US">
                <a:solidFill>
                  <a:schemeClr val="dk1"/>
                </a:solidFill>
              </a:rPr>
              <a:t>a person tests positive, what is the probability that they actually have the disease?</a:t>
            </a:r>
            <a:endParaRPr/>
          </a:p>
          <a:p>
            <a:pPr indent="0" lvl="0" marL="0" rtl="0" algn="l">
              <a:lnSpc>
                <a:spcPct val="120000"/>
              </a:lnSpc>
              <a:spcBef>
                <a:spcPts val="1000"/>
              </a:spcBef>
              <a:spcAft>
                <a:spcPts val="0"/>
              </a:spcAft>
              <a:buSzPct val="100000"/>
              <a:buNone/>
            </a:pPr>
            <a:r>
              <a:rPr lang="en-US">
                <a:solidFill>
                  <a:schemeClr val="dk1"/>
                </a:solidFill>
              </a:rPr>
              <a:t>Hint: Use Bayes' Theorem with the following:</a:t>
            </a:r>
            <a:endParaRPr/>
          </a:p>
          <a:p>
            <a:pPr indent="0" lvl="0" marL="0" rtl="0" algn="l">
              <a:lnSpc>
                <a:spcPct val="120000"/>
              </a:lnSpc>
              <a:spcBef>
                <a:spcPts val="1000"/>
              </a:spcBef>
              <a:spcAft>
                <a:spcPts val="0"/>
              </a:spcAft>
              <a:buSzPct val="100000"/>
              <a:buNone/>
            </a:pPr>
            <a:r>
              <a:rPr lang="en-US">
                <a:solidFill>
                  <a:schemeClr val="dk1"/>
                </a:solidFill>
              </a:rPr>
              <a:t>○ Number of people with the disease: 10</a:t>
            </a:r>
            <a:endParaRPr/>
          </a:p>
          <a:p>
            <a:pPr indent="0" lvl="0" marL="0" rtl="0" algn="l">
              <a:lnSpc>
                <a:spcPct val="120000"/>
              </a:lnSpc>
              <a:spcBef>
                <a:spcPts val="1000"/>
              </a:spcBef>
              <a:spcAft>
                <a:spcPts val="0"/>
              </a:spcAft>
              <a:buSzPct val="100000"/>
              <a:buNone/>
            </a:pPr>
            <a:r>
              <a:rPr lang="en-US">
                <a:solidFill>
                  <a:schemeClr val="dk1"/>
                </a:solidFill>
              </a:rPr>
              <a:t>○ Number of people without the disease: 990</a:t>
            </a:r>
            <a:endParaRPr/>
          </a:p>
          <a:p>
            <a:pPr indent="0" lvl="0" marL="0" rtl="0" algn="l">
              <a:lnSpc>
                <a:spcPct val="120000"/>
              </a:lnSpc>
              <a:spcBef>
                <a:spcPts val="1000"/>
              </a:spcBef>
              <a:spcAft>
                <a:spcPts val="0"/>
              </a:spcAft>
              <a:buSzPct val="100000"/>
              <a:buNone/>
            </a:pPr>
            <a:r>
              <a:rPr lang="en-US">
                <a:solidFill>
                  <a:schemeClr val="dk1"/>
                </a:solidFill>
              </a:rPr>
              <a:t>○ Number of true positives: 9</a:t>
            </a:r>
            <a:endParaRPr/>
          </a:p>
          <a:p>
            <a:pPr indent="0" lvl="0" marL="0" rtl="0" algn="l">
              <a:lnSpc>
                <a:spcPct val="120000"/>
              </a:lnSpc>
              <a:spcBef>
                <a:spcPts val="1000"/>
              </a:spcBef>
              <a:spcAft>
                <a:spcPts val="0"/>
              </a:spcAft>
              <a:buSzPct val="100000"/>
              <a:buNone/>
            </a:pPr>
            <a:r>
              <a:rPr lang="en-US">
                <a:solidFill>
                  <a:schemeClr val="dk1"/>
                </a:solidFill>
              </a:rPr>
              <a:t>○ Number of false positives: 10</a:t>
            </a:r>
            <a:endParaRPr>
              <a:solidFill>
                <a:schemeClr val="dk1"/>
              </a:solidFill>
            </a:endParaRPr>
          </a:p>
        </p:txBody>
      </p:sp>
      <p:sp>
        <p:nvSpPr>
          <p:cNvPr id="9528" name="Google Shape;9528;p4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529" name="Google Shape;9529;p40"/>
          <p:cNvPicPr preferRelativeResize="0"/>
          <p:nvPr/>
        </p:nvPicPr>
        <p:blipFill rotWithShape="1">
          <a:blip r:embed="rId3">
            <a:alphaModFix/>
          </a:blip>
          <a:srcRect b="0" l="0" r="0" t="0"/>
          <a:stretch/>
        </p:blipFill>
        <p:spPr>
          <a:xfrm>
            <a:off x="4870174" y="667512"/>
            <a:ext cx="6632977" cy="541523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93" name="Shape 11093"/>
        <p:cNvGrpSpPr/>
        <p:nvPr/>
      </p:nvGrpSpPr>
      <p:grpSpPr>
        <a:xfrm>
          <a:off x="0" y="0"/>
          <a:ext cx="0" cy="0"/>
          <a:chOff x="0" y="0"/>
          <a:chExt cx="0" cy="0"/>
        </a:xfrm>
      </p:grpSpPr>
      <p:grpSp>
        <p:nvGrpSpPr>
          <p:cNvPr id="11094" name="Google Shape;11094;p220"/>
          <p:cNvGrpSpPr/>
          <p:nvPr/>
        </p:nvGrpSpPr>
        <p:grpSpPr>
          <a:xfrm>
            <a:off x="0" y="5352229"/>
            <a:ext cx="12192488" cy="1519500"/>
            <a:chOff x="0" y="-29768"/>
            <a:chExt cx="12202250" cy="1519500"/>
          </a:xfrm>
        </p:grpSpPr>
        <p:sp>
          <p:nvSpPr>
            <p:cNvPr id="11095" name="Google Shape;11095;p220"/>
            <p:cNvSpPr/>
            <p:nvPr/>
          </p:nvSpPr>
          <p:spPr>
            <a:xfrm rot="-5400000">
              <a:off x="5341500" y="-5371113"/>
              <a:ext cx="1519200" cy="12202200"/>
            </a:xfrm>
            <a:prstGeom prst="rect">
              <a:avLst/>
            </a:prstGeom>
            <a:gradFill>
              <a:gsLst>
                <a:gs pos="0">
                  <a:schemeClr val="accent5"/>
                </a:gs>
                <a:gs pos="100000">
                  <a:schemeClr val="accent2"/>
                </a:gs>
              </a:gsLst>
              <a:lin ang="102001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96" name="Google Shape;11096;p220"/>
            <p:cNvSpPr/>
            <p:nvPr/>
          </p:nvSpPr>
          <p:spPr>
            <a:xfrm rot="-5400000">
              <a:off x="9289100" y="-1429679"/>
              <a:ext cx="1507200" cy="4319100"/>
            </a:xfrm>
            <a:prstGeom prst="rect">
              <a:avLst/>
            </a:prstGeom>
            <a:gradFill>
              <a:gsLst>
                <a:gs pos="0">
                  <a:srgbClr val="D86CCC">
                    <a:alpha val="0"/>
                  </a:srgbClr>
                </a:gs>
                <a:gs pos="58999">
                  <a:srgbClr val="D86CCC">
                    <a:alpha val="0"/>
                  </a:srgbClr>
                </a:gs>
                <a:gs pos="100000">
                  <a:srgbClr val="D86CCC"/>
                </a:gs>
              </a:gsLst>
              <a:lin ang="12001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97" name="Google Shape;11097;p220"/>
            <p:cNvSpPr/>
            <p:nvPr/>
          </p:nvSpPr>
          <p:spPr>
            <a:xfrm rot="5400000">
              <a:off x="2880874" y="-2910518"/>
              <a:ext cx="1519500" cy="7281000"/>
            </a:xfrm>
            <a:prstGeom prst="rect">
              <a:avLst/>
            </a:prstGeom>
            <a:gradFill>
              <a:gsLst>
                <a:gs pos="0">
                  <a:srgbClr val="D86CCC">
                    <a:alpha val="0"/>
                  </a:srgbClr>
                </a:gs>
                <a:gs pos="29000">
                  <a:srgbClr val="D86CCC">
                    <a:alpha val="0"/>
                  </a:srgbClr>
                </a:gs>
                <a:gs pos="100000">
                  <a:srgbClr val="78206E">
                    <a:alpha val="69803"/>
                  </a:srgbClr>
                </a:gs>
              </a:gsLst>
              <a:lin ang="10200138"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098" name="Google Shape;11098;p220"/>
          <p:cNvSpPr txBox="1"/>
          <p:nvPr>
            <p:ph type="title"/>
          </p:nvPr>
        </p:nvSpPr>
        <p:spPr>
          <a:xfrm>
            <a:off x="838200" y="5609902"/>
            <a:ext cx="6924000" cy="914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Play"/>
              <a:buNone/>
            </a:pPr>
            <a:r>
              <a:rPr lang="en-US" sz="3200">
                <a:solidFill>
                  <a:srgbClr val="FFFFFF"/>
                </a:solidFill>
              </a:rPr>
              <a:t>Initialize Sample Weights </a:t>
            </a:r>
            <a:endParaRPr/>
          </a:p>
        </p:txBody>
      </p:sp>
      <p:pic>
        <p:nvPicPr>
          <p:cNvPr id="11099" name="Google Shape;11099;p220"/>
          <p:cNvPicPr preferRelativeResize="0"/>
          <p:nvPr>
            <p:ph idx="1" type="body"/>
          </p:nvPr>
        </p:nvPicPr>
        <p:blipFill rotWithShape="1">
          <a:blip r:embed="rId3">
            <a:alphaModFix/>
          </a:blip>
          <a:srcRect b="12640" l="0" r="0" t="0"/>
          <a:stretch/>
        </p:blipFill>
        <p:spPr>
          <a:xfrm>
            <a:off x="1" y="10"/>
            <a:ext cx="12192000" cy="53523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03" name="Shape 11103"/>
        <p:cNvGrpSpPr/>
        <p:nvPr/>
      </p:nvGrpSpPr>
      <p:grpSpPr>
        <a:xfrm>
          <a:off x="0" y="0"/>
          <a:ext cx="0" cy="0"/>
          <a:chOff x="0" y="0"/>
          <a:chExt cx="0" cy="0"/>
        </a:xfrm>
      </p:grpSpPr>
      <p:sp>
        <p:nvSpPr>
          <p:cNvPr id="11104" name="Google Shape;11104;p221"/>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05" name="Google Shape;11105;p221"/>
          <p:cNvPicPr preferRelativeResize="0"/>
          <p:nvPr/>
        </p:nvPicPr>
        <p:blipFill rotWithShape="1">
          <a:blip r:embed="rId3">
            <a:alphaModFix/>
          </a:blip>
          <a:srcRect b="0" l="3984" r="0" t="0"/>
          <a:stretch/>
        </p:blipFill>
        <p:spPr>
          <a:xfrm>
            <a:off x="20" y="1282"/>
            <a:ext cx="12191979" cy="6856718"/>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09" name="Shape 11109"/>
        <p:cNvGrpSpPr/>
        <p:nvPr/>
      </p:nvGrpSpPr>
      <p:grpSpPr>
        <a:xfrm>
          <a:off x="0" y="0"/>
          <a:ext cx="0" cy="0"/>
          <a:chOff x="0" y="0"/>
          <a:chExt cx="0" cy="0"/>
        </a:xfrm>
      </p:grpSpPr>
      <p:sp>
        <p:nvSpPr>
          <p:cNvPr id="11110" name="Google Shape;11110;p222"/>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11" name="Google Shape;11111;p222"/>
          <p:cNvPicPr preferRelativeResize="0"/>
          <p:nvPr/>
        </p:nvPicPr>
        <p:blipFill rotWithShape="1">
          <a:blip r:embed="rId3">
            <a:alphaModFix/>
          </a:blip>
          <a:srcRect b="0" l="872" r="0" t="0"/>
          <a:stretch/>
        </p:blipFill>
        <p:spPr>
          <a:xfrm>
            <a:off x="20" y="1282"/>
            <a:ext cx="12191982" cy="6856718"/>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15" name="Shape 11115"/>
        <p:cNvGrpSpPr/>
        <p:nvPr/>
      </p:nvGrpSpPr>
      <p:grpSpPr>
        <a:xfrm>
          <a:off x="0" y="0"/>
          <a:ext cx="0" cy="0"/>
          <a:chOff x="0" y="0"/>
          <a:chExt cx="0" cy="0"/>
        </a:xfrm>
      </p:grpSpPr>
      <p:sp>
        <p:nvSpPr>
          <p:cNvPr id="11116" name="Google Shape;11116;p223"/>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117" name="Google Shape;11117;p223"/>
          <p:cNvPicPr preferRelativeResize="0"/>
          <p:nvPr/>
        </p:nvPicPr>
        <p:blipFill rotWithShape="1">
          <a:blip r:embed="rId3">
            <a:alphaModFix/>
          </a:blip>
          <a:srcRect b="0" l="1312" r="0" t="0"/>
          <a:stretch/>
        </p:blipFill>
        <p:spPr>
          <a:xfrm>
            <a:off x="20" y="1282"/>
            <a:ext cx="12191981" cy="6856719"/>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21" name="Shape 11121"/>
        <p:cNvGrpSpPr/>
        <p:nvPr/>
      </p:nvGrpSpPr>
      <p:grpSpPr>
        <a:xfrm>
          <a:off x="0" y="0"/>
          <a:ext cx="0" cy="0"/>
          <a:chOff x="0" y="0"/>
          <a:chExt cx="0" cy="0"/>
        </a:xfrm>
      </p:grpSpPr>
      <p:sp>
        <p:nvSpPr>
          <p:cNvPr id="11122" name="Google Shape;11122;p22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23" name="Google Shape;11123;p224"/>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24" name="Google Shape;11124;p224"/>
          <p:cNvSpPr txBox="1"/>
          <p:nvPr>
            <p:ph idx="1" type="body"/>
          </p:nvPr>
        </p:nvSpPr>
        <p:spPr>
          <a:xfrm>
            <a:off x="838200" y="1929384"/>
            <a:ext cx="10978800" cy="4928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b="1" i="0" lang="en-US" sz="2200">
                <a:latin typeface="Arial"/>
                <a:ea typeface="Arial"/>
                <a:cs typeface="Arial"/>
                <a:sym typeface="Arial"/>
              </a:rPr>
              <a:t>Advantages of AdaBoost </a:t>
            </a:r>
            <a:endParaRPr/>
          </a:p>
          <a:p>
            <a:pPr indent="0" lvl="0" marL="0" rtl="0" algn="l">
              <a:lnSpc>
                <a:spcPct val="90000"/>
              </a:lnSpc>
              <a:spcBef>
                <a:spcPts val="1000"/>
              </a:spcBef>
              <a:spcAft>
                <a:spcPts val="0"/>
              </a:spcAft>
              <a:buClr>
                <a:schemeClr val="dk1"/>
              </a:buClr>
              <a:buSzPts val="2200"/>
              <a:buNone/>
            </a:pPr>
            <a:r>
              <a:rPr b="1" lang="en-US" sz="2200">
                <a:latin typeface="Arial"/>
                <a:ea typeface="Arial"/>
                <a:cs typeface="Arial"/>
                <a:sym typeface="Arial"/>
              </a:rPr>
              <a:t>  </a:t>
            </a:r>
            <a:r>
              <a:rPr b="1" i="0" lang="en-US" sz="2200">
                <a:latin typeface="Inter"/>
                <a:ea typeface="Inter"/>
                <a:cs typeface="Inter"/>
                <a:sym typeface="Inter"/>
              </a:rPr>
              <a:t>Handling Imbalanced Datasets</a:t>
            </a:r>
            <a:r>
              <a:rPr b="0" i="0" lang="en-US" sz="2200">
                <a:latin typeface="Inter"/>
                <a:ea typeface="Inter"/>
                <a:cs typeface="Inter"/>
                <a:sym typeface="Inter"/>
              </a:rPr>
              <a:t>: AdaBoost can handle imbalanced datasets by assigning higher weights to the minority class.</a:t>
            </a:r>
            <a:endParaRPr/>
          </a:p>
          <a:p>
            <a:pPr indent="0" lvl="0" marL="0" rtl="0" algn="l">
              <a:lnSpc>
                <a:spcPct val="90000"/>
              </a:lnSpc>
              <a:spcBef>
                <a:spcPts val="1000"/>
              </a:spcBef>
              <a:spcAft>
                <a:spcPts val="0"/>
              </a:spcAft>
              <a:buClr>
                <a:schemeClr val="dk1"/>
              </a:buClr>
              <a:buSzPts val="2200"/>
              <a:buNone/>
            </a:pPr>
            <a:r>
              <a:rPr b="1" i="0" lang="en-US" sz="2200">
                <a:latin typeface="Inter"/>
                <a:ea typeface="Inter"/>
                <a:cs typeface="Inter"/>
                <a:sym typeface="Inter"/>
              </a:rPr>
              <a:t>  Robustness to Outliers</a:t>
            </a:r>
            <a:r>
              <a:rPr b="0" i="0" lang="en-US" sz="2200">
                <a:latin typeface="Inter"/>
                <a:ea typeface="Inter"/>
                <a:cs typeface="Inter"/>
                <a:sym typeface="Inter"/>
              </a:rPr>
              <a:t>: AdaBoost is robust to outliers, as the weights of the instances are updated based on the error of the weak learner.</a:t>
            </a:r>
            <a:endParaRPr/>
          </a:p>
          <a:p>
            <a:pPr indent="0" lvl="0" marL="0" rtl="0" algn="l">
              <a:lnSpc>
                <a:spcPct val="90000"/>
              </a:lnSpc>
              <a:spcBef>
                <a:spcPts val="1000"/>
              </a:spcBef>
              <a:spcAft>
                <a:spcPts val="0"/>
              </a:spcAft>
              <a:buClr>
                <a:schemeClr val="dk1"/>
              </a:buClr>
              <a:buSzPts val="2200"/>
              <a:buNone/>
            </a:pPr>
            <a:r>
              <a:rPr b="1" i="0" lang="en-US" sz="2200">
                <a:latin typeface="Inter"/>
                <a:ea typeface="Inter"/>
                <a:cs typeface="Inter"/>
                <a:sym typeface="Inter"/>
              </a:rPr>
              <a:t>   Flexibility</a:t>
            </a:r>
            <a:r>
              <a:rPr b="0" i="0" lang="en-US" sz="2200">
                <a:latin typeface="Inter"/>
                <a:ea typeface="Inter"/>
                <a:cs typeface="Inter"/>
                <a:sym typeface="Inter"/>
              </a:rPr>
              <a:t>: AdaBoost can be used with different types of weak learners, such as decision trees, neural networks, and support vector machines.</a:t>
            </a:r>
            <a:endParaRPr/>
          </a:p>
          <a:p>
            <a:pPr indent="-228600" lvl="0" marL="228600" rtl="0" algn="l">
              <a:lnSpc>
                <a:spcPct val="90000"/>
              </a:lnSpc>
              <a:spcBef>
                <a:spcPts val="1000"/>
              </a:spcBef>
              <a:spcAft>
                <a:spcPts val="0"/>
              </a:spcAft>
              <a:buClr>
                <a:schemeClr val="dk1"/>
              </a:buClr>
              <a:buSzPts val="2200"/>
              <a:buChar char="•"/>
            </a:pPr>
            <a:r>
              <a:rPr b="1" i="0" lang="en-US" sz="2200">
                <a:latin typeface="Arial"/>
                <a:ea typeface="Arial"/>
                <a:cs typeface="Arial"/>
                <a:sym typeface="Arial"/>
              </a:rPr>
              <a:t>Disadvantages of AdaBoost</a:t>
            </a:r>
            <a:endParaRPr/>
          </a:p>
          <a:p>
            <a:pPr indent="0" lvl="0" marL="0" rtl="0" algn="l">
              <a:lnSpc>
                <a:spcPct val="90000"/>
              </a:lnSpc>
              <a:spcBef>
                <a:spcPts val="1000"/>
              </a:spcBef>
              <a:spcAft>
                <a:spcPts val="0"/>
              </a:spcAft>
              <a:buClr>
                <a:schemeClr val="dk1"/>
              </a:buClr>
              <a:buSzPts val="2200"/>
              <a:buNone/>
            </a:pPr>
            <a:r>
              <a:rPr b="1" i="0" lang="en-US" sz="2200">
                <a:latin typeface="Inter"/>
                <a:ea typeface="Inter"/>
                <a:cs typeface="Inter"/>
                <a:sym typeface="Inter"/>
              </a:rPr>
              <a:t>  Computational Complexity</a:t>
            </a:r>
            <a:r>
              <a:rPr b="0" i="0" lang="en-US" sz="2200">
                <a:latin typeface="Inter"/>
                <a:ea typeface="Inter"/>
                <a:cs typeface="Inter"/>
                <a:sym typeface="Inter"/>
              </a:rPr>
              <a:t>: AdaBoost can be computationally expensive, especially when dealing    with large datasets.</a:t>
            </a:r>
            <a:endParaRPr/>
          </a:p>
          <a:p>
            <a:pPr indent="0" lvl="0" marL="0" rtl="0" algn="l">
              <a:lnSpc>
                <a:spcPct val="90000"/>
              </a:lnSpc>
              <a:spcBef>
                <a:spcPts val="1000"/>
              </a:spcBef>
              <a:spcAft>
                <a:spcPts val="0"/>
              </a:spcAft>
              <a:buClr>
                <a:schemeClr val="dk1"/>
              </a:buClr>
              <a:buSzPts val="2200"/>
              <a:buNone/>
            </a:pPr>
            <a:r>
              <a:rPr b="1" i="0" lang="en-US" sz="2200">
                <a:latin typeface="Inter"/>
                <a:ea typeface="Inter"/>
                <a:cs typeface="Inter"/>
                <a:sym typeface="Inter"/>
              </a:rPr>
              <a:t>  Overfitting</a:t>
            </a:r>
            <a:r>
              <a:rPr b="0" i="0" lang="en-US" sz="2200">
                <a:latin typeface="Inter"/>
                <a:ea typeface="Inter"/>
                <a:cs typeface="Inter"/>
                <a:sym typeface="Inter"/>
              </a:rPr>
              <a:t>: AdaBoost can suffer from overfitting, especially when the number of iterations is large.</a:t>
            </a:r>
            <a:endParaRPr/>
          </a:p>
          <a:p>
            <a:pPr indent="-88900" lvl="0" marL="228600" rtl="0" algn="l">
              <a:lnSpc>
                <a:spcPct val="90000"/>
              </a:lnSpc>
              <a:spcBef>
                <a:spcPts val="1000"/>
              </a:spcBef>
              <a:spcAft>
                <a:spcPts val="0"/>
              </a:spcAft>
              <a:buClr>
                <a:schemeClr val="dk1"/>
              </a:buClr>
              <a:buSzPts val="2200"/>
              <a:buNone/>
            </a:pPr>
            <a:r>
              <a:t/>
            </a:r>
            <a:endParaRPr sz="2200"/>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28" name="Shape 11128"/>
        <p:cNvGrpSpPr/>
        <p:nvPr/>
      </p:nvGrpSpPr>
      <p:grpSpPr>
        <a:xfrm>
          <a:off x="0" y="0"/>
          <a:ext cx="0" cy="0"/>
          <a:chOff x="0" y="0"/>
          <a:chExt cx="0" cy="0"/>
        </a:xfrm>
      </p:grpSpPr>
      <p:sp>
        <p:nvSpPr>
          <p:cNvPr id="11129" name="Google Shape;11129;p2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30" name="Google Shape;11130;p225"/>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31" name="Google Shape;11131;p225"/>
          <p:cNvSpPr txBox="1"/>
          <p:nvPr>
            <p:ph type="title"/>
          </p:nvPr>
        </p:nvSpPr>
        <p:spPr>
          <a:xfrm>
            <a:off x="5894962" y="479493"/>
            <a:ext cx="5458800" cy="93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Stacking</a:t>
            </a:r>
            <a:endParaRPr/>
          </a:p>
        </p:txBody>
      </p:sp>
      <p:sp>
        <p:nvSpPr>
          <p:cNvPr id="11132" name="Google Shape;11132;p225"/>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Stacking for Machine Learning" id="11133" name="Google Shape;11133;p225"/>
          <p:cNvPicPr preferRelativeResize="0"/>
          <p:nvPr/>
        </p:nvPicPr>
        <p:blipFill rotWithShape="1">
          <a:blip r:embed="rId3">
            <a:alphaModFix/>
          </a:blip>
          <a:srcRect b="0" l="0" r="0" t="0"/>
          <a:stretch/>
        </p:blipFill>
        <p:spPr>
          <a:xfrm>
            <a:off x="375238" y="1627833"/>
            <a:ext cx="5135685" cy="3513262"/>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1134" name="Google Shape;11134;p225"/>
          <p:cNvSpPr txBox="1"/>
          <p:nvPr>
            <p:ph idx="1" type="body"/>
          </p:nvPr>
        </p:nvSpPr>
        <p:spPr>
          <a:xfrm>
            <a:off x="5674696" y="1416818"/>
            <a:ext cx="5679000" cy="5114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b="1" lang="en-US" sz="2000">
                <a:latin typeface="Arial"/>
                <a:ea typeface="Arial"/>
                <a:cs typeface="Arial"/>
                <a:sym typeface="Arial"/>
              </a:rPr>
              <a:t>Concept</a:t>
            </a:r>
            <a:r>
              <a:rPr lang="en-US" sz="2000">
                <a:latin typeface="Arial"/>
                <a:ea typeface="Arial"/>
                <a:cs typeface="Arial"/>
                <a:sym typeface="Arial"/>
              </a:rPr>
              <a:t>: Stacking combines predictions from multiple base models using a meta-learner to make the final prediction.</a:t>
            </a:r>
            <a:endParaRPr/>
          </a:p>
          <a:p>
            <a:pPr indent="-228600" lvl="0" marL="228600" rtl="0" algn="l">
              <a:lnSpc>
                <a:spcPct val="90000"/>
              </a:lnSpc>
              <a:spcBef>
                <a:spcPts val="1000"/>
              </a:spcBef>
              <a:spcAft>
                <a:spcPts val="0"/>
              </a:spcAft>
              <a:buClr>
                <a:schemeClr val="dk1"/>
              </a:buClr>
              <a:buSzPts val="2000"/>
              <a:buChar char="•"/>
            </a:pPr>
            <a:r>
              <a:rPr b="1" lang="en-US" sz="2000">
                <a:latin typeface="Arial"/>
                <a:ea typeface="Arial"/>
                <a:cs typeface="Arial"/>
                <a:sym typeface="Arial"/>
              </a:rPr>
              <a:t>How it Works</a:t>
            </a:r>
            <a:r>
              <a:rPr lang="en-US" sz="2000">
                <a:latin typeface="Arial"/>
                <a:ea typeface="Arial"/>
                <a:cs typeface="Arial"/>
                <a:sym typeface="Arial"/>
              </a:rPr>
              <a:t>: Base models (e.g., decision trees, SVMs, neural networks) are trained independently, and their outputs feed into the meta-learner.</a:t>
            </a:r>
            <a:endParaRPr/>
          </a:p>
          <a:p>
            <a:pPr indent="-228600" lvl="0" marL="228600" rtl="0" algn="l">
              <a:lnSpc>
                <a:spcPct val="90000"/>
              </a:lnSpc>
              <a:spcBef>
                <a:spcPts val="1000"/>
              </a:spcBef>
              <a:spcAft>
                <a:spcPts val="0"/>
              </a:spcAft>
              <a:buClr>
                <a:schemeClr val="dk1"/>
              </a:buClr>
              <a:buSzPts val="2000"/>
              <a:buChar char="•"/>
            </a:pPr>
            <a:r>
              <a:rPr b="1" lang="en-US" sz="2000">
                <a:latin typeface="Arial"/>
                <a:ea typeface="Arial"/>
                <a:cs typeface="Arial"/>
                <a:sym typeface="Arial"/>
              </a:rPr>
              <a:t>Goal</a:t>
            </a:r>
            <a:r>
              <a:rPr lang="en-US" sz="2000">
                <a:latin typeface="Arial"/>
                <a:ea typeface="Arial"/>
                <a:cs typeface="Arial"/>
                <a:sym typeface="Arial"/>
              </a:rPr>
              <a:t>: Utilizes the strengths of diverse models for better overall performance.</a:t>
            </a:r>
            <a:endParaRPr/>
          </a:p>
          <a:p>
            <a:pPr indent="-228600" lvl="0" marL="228600" rtl="0" algn="l">
              <a:lnSpc>
                <a:spcPct val="90000"/>
              </a:lnSpc>
              <a:spcBef>
                <a:spcPts val="1000"/>
              </a:spcBef>
              <a:spcAft>
                <a:spcPts val="0"/>
              </a:spcAft>
              <a:buClr>
                <a:schemeClr val="dk1"/>
              </a:buClr>
              <a:buSzPts val="2000"/>
              <a:buChar char="•"/>
            </a:pPr>
            <a:r>
              <a:rPr b="1" lang="en-US" sz="2000">
                <a:latin typeface="Arial"/>
                <a:ea typeface="Arial"/>
                <a:cs typeface="Arial"/>
                <a:sym typeface="Arial"/>
              </a:rPr>
              <a:t>Example</a:t>
            </a:r>
            <a:r>
              <a:rPr lang="en-US" sz="2000">
                <a:latin typeface="Arial"/>
                <a:ea typeface="Arial"/>
                <a:cs typeface="Arial"/>
                <a:sym typeface="Arial"/>
              </a:rPr>
              <a:t>: Combines decision trees, logistic regression, and SVMs as base models with a linear regression meta-learner.</a:t>
            </a:r>
            <a:endParaRPr/>
          </a:p>
          <a:p>
            <a:pPr indent="-228600" lvl="0" marL="228600" rtl="0" algn="l">
              <a:lnSpc>
                <a:spcPct val="90000"/>
              </a:lnSpc>
              <a:spcBef>
                <a:spcPts val="1000"/>
              </a:spcBef>
              <a:spcAft>
                <a:spcPts val="0"/>
              </a:spcAft>
              <a:buClr>
                <a:schemeClr val="dk1"/>
              </a:buClr>
              <a:buSzPts val="2000"/>
              <a:buChar char="•"/>
            </a:pPr>
            <a:r>
              <a:rPr b="1" lang="en-US" sz="2000">
                <a:latin typeface="Arial"/>
                <a:ea typeface="Arial"/>
                <a:cs typeface="Arial"/>
                <a:sym typeface="Arial"/>
              </a:rPr>
              <a:t>Key Advantage</a:t>
            </a:r>
            <a:r>
              <a:rPr lang="en-US" sz="2000">
                <a:latin typeface="Arial"/>
                <a:ea typeface="Arial"/>
                <a:cs typeface="Arial"/>
                <a:sym typeface="Arial"/>
              </a:rPr>
              <a:t>: Outperforms individual models by effectively combining different types.</a:t>
            </a:r>
            <a:endParaRPr sz="2000">
              <a:latin typeface="Arial"/>
              <a:ea typeface="Arial"/>
              <a:cs typeface="Arial"/>
              <a:sym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38" name="Shape 11138"/>
        <p:cNvGrpSpPr/>
        <p:nvPr/>
      </p:nvGrpSpPr>
      <p:grpSpPr>
        <a:xfrm>
          <a:off x="0" y="0"/>
          <a:ext cx="0" cy="0"/>
          <a:chOff x="0" y="0"/>
          <a:chExt cx="0" cy="0"/>
        </a:xfrm>
      </p:grpSpPr>
      <p:sp>
        <p:nvSpPr>
          <p:cNvPr id="11139" name="Google Shape;11139;p2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40" name="Google Shape;11140;p226"/>
          <p:cNvSpPr/>
          <p:nvPr/>
        </p:nvSpPr>
        <p:spPr>
          <a:xfrm flipH="1" rot="3967157">
            <a:off x="8631346" y="490521"/>
            <a:ext cx="2987893" cy="2987893"/>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41" name="Google Shape;11141;p226"/>
          <p:cNvSpPr txBox="1"/>
          <p:nvPr>
            <p:ph type="title"/>
          </p:nvPr>
        </p:nvSpPr>
        <p:spPr>
          <a:xfrm>
            <a:off x="5894962" y="479494"/>
            <a:ext cx="5458800" cy="786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Voting</a:t>
            </a:r>
            <a:endParaRPr/>
          </a:p>
        </p:txBody>
      </p:sp>
      <p:sp>
        <p:nvSpPr>
          <p:cNvPr id="11142" name="Google Shape;11142;p226"/>
          <p:cNvSpPr/>
          <p:nvPr/>
        </p:nvSpPr>
        <p:spPr>
          <a:xfrm flipH="1">
            <a:off x="0"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jority voting" id="11143" name="Google Shape;11143;p226"/>
          <p:cNvPicPr preferRelativeResize="0"/>
          <p:nvPr/>
        </p:nvPicPr>
        <p:blipFill rotWithShape="1">
          <a:blip r:embed="rId3">
            <a:alphaModFix/>
          </a:blip>
          <a:srcRect b="0" l="0" r="0" t="0"/>
          <a:stretch/>
        </p:blipFill>
        <p:spPr>
          <a:xfrm>
            <a:off x="703183" y="1265967"/>
            <a:ext cx="4562399" cy="4162298"/>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1144" name="Google Shape;11144;p226"/>
          <p:cNvSpPr txBox="1"/>
          <p:nvPr>
            <p:ph idx="1" type="body"/>
          </p:nvPr>
        </p:nvSpPr>
        <p:spPr>
          <a:xfrm>
            <a:off x="5466303" y="1265966"/>
            <a:ext cx="5887500" cy="5112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US" sz="1800">
                <a:latin typeface="Arial"/>
                <a:ea typeface="Arial"/>
                <a:cs typeface="Arial"/>
                <a:sym typeface="Arial"/>
              </a:rPr>
              <a:t>Concept</a:t>
            </a:r>
            <a:r>
              <a:rPr lang="en-US" sz="1800">
                <a:latin typeface="Arial"/>
                <a:ea typeface="Arial"/>
                <a:cs typeface="Arial"/>
                <a:sym typeface="Arial"/>
              </a:rPr>
              <a:t>: A simple ensemble method that combines the outputs of multiple models through majority voting (for classification) or averaging (for regression).</a:t>
            </a:r>
            <a:endParaRPr/>
          </a:p>
          <a:p>
            <a:pPr indent="-228600" lvl="0" marL="228600" rtl="0" algn="l">
              <a:lnSpc>
                <a:spcPct val="90000"/>
              </a:lnSpc>
              <a:spcBef>
                <a:spcPts val="1000"/>
              </a:spcBef>
              <a:spcAft>
                <a:spcPts val="0"/>
              </a:spcAft>
              <a:buClr>
                <a:schemeClr val="dk1"/>
              </a:buClr>
              <a:buSzPts val="1800"/>
              <a:buFont typeface="Arial"/>
              <a:buChar char="•"/>
            </a:pPr>
            <a:r>
              <a:rPr b="1" lang="en-US" sz="1800">
                <a:latin typeface="Arial"/>
                <a:ea typeface="Arial"/>
                <a:cs typeface="Arial"/>
                <a:sym typeface="Arial"/>
              </a:rPr>
              <a:t>Types</a:t>
            </a:r>
            <a:r>
              <a:rPr lang="en-US" sz="1800">
                <a:latin typeface="Arial"/>
                <a:ea typeface="Arial"/>
                <a:cs typeface="Arial"/>
                <a:sym typeface="Arial"/>
              </a:rPr>
              <a:t>: </a:t>
            </a:r>
            <a:endParaRPr/>
          </a:p>
          <a:p>
            <a:pPr indent="0" lvl="0" marL="0" rtl="0" algn="l">
              <a:lnSpc>
                <a:spcPct val="90000"/>
              </a:lnSpc>
              <a:spcBef>
                <a:spcPts val="1000"/>
              </a:spcBef>
              <a:spcAft>
                <a:spcPts val="0"/>
              </a:spcAft>
              <a:buClr>
                <a:schemeClr val="dk1"/>
              </a:buClr>
              <a:buSzPts val="1800"/>
              <a:buNone/>
            </a:pPr>
            <a:r>
              <a:rPr lang="en-US" sz="1800">
                <a:latin typeface="Arial"/>
                <a:ea typeface="Arial"/>
                <a:cs typeface="Arial"/>
                <a:sym typeface="Arial"/>
              </a:rPr>
              <a:t>- </a:t>
            </a:r>
            <a:r>
              <a:rPr b="1" lang="en-US" sz="1800">
                <a:latin typeface="Arial"/>
                <a:ea typeface="Arial"/>
                <a:cs typeface="Arial"/>
                <a:sym typeface="Arial"/>
              </a:rPr>
              <a:t>Hard Voting</a:t>
            </a:r>
            <a:r>
              <a:rPr lang="en-US" sz="1800">
                <a:latin typeface="Arial"/>
                <a:ea typeface="Arial"/>
                <a:cs typeface="Arial"/>
                <a:sym typeface="Arial"/>
              </a:rPr>
              <a:t>: The final prediction is based on the majority class label chosen by most base models.</a:t>
            </a:r>
            <a:endParaRPr/>
          </a:p>
          <a:p>
            <a:pPr indent="0" lvl="0" marL="0" rtl="0" algn="l">
              <a:lnSpc>
                <a:spcPct val="90000"/>
              </a:lnSpc>
              <a:spcBef>
                <a:spcPts val="1000"/>
              </a:spcBef>
              <a:spcAft>
                <a:spcPts val="0"/>
              </a:spcAft>
              <a:buClr>
                <a:schemeClr val="dk1"/>
              </a:buClr>
              <a:buSzPts val="1800"/>
              <a:buNone/>
            </a:pPr>
            <a:r>
              <a:rPr lang="en-US" sz="1800">
                <a:latin typeface="Arial"/>
                <a:ea typeface="Arial"/>
                <a:cs typeface="Arial"/>
                <a:sym typeface="Arial"/>
              </a:rPr>
              <a:t>- </a:t>
            </a:r>
            <a:r>
              <a:rPr b="1" lang="en-US" sz="1800">
                <a:latin typeface="Arial"/>
                <a:ea typeface="Arial"/>
                <a:cs typeface="Arial"/>
                <a:sym typeface="Arial"/>
              </a:rPr>
              <a:t>Soft Voting</a:t>
            </a:r>
            <a:r>
              <a:rPr lang="en-US" sz="1800">
                <a:latin typeface="Arial"/>
                <a:ea typeface="Arial"/>
                <a:cs typeface="Arial"/>
                <a:sym typeface="Arial"/>
              </a:rPr>
              <a:t>: Averages the predicted probabilities of each class from all base models, making the final prediction based on the highest average probability.</a:t>
            </a:r>
            <a:endParaRPr/>
          </a:p>
          <a:p>
            <a:pPr indent="-228600" lvl="0" marL="228600" rtl="0" algn="l">
              <a:lnSpc>
                <a:spcPct val="90000"/>
              </a:lnSpc>
              <a:spcBef>
                <a:spcPts val="1000"/>
              </a:spcBef>
              <a:spcAft>
                <a:spcPts val="0"/>
              </a:spcAft>
              <a:buClr>
                <a:schemeClr val="dk1"/>
              </a:buClr>
              <a:buSzPts val="1800"/>
              <a:buFont typeface="Arial"/>
              <a:buChar char="•"/>
            </a:pPr>
            <a:r>
              <a:rPr b="1" lang="en-US" sz="1800">
                <a:latin typeface="Arial"/>
                <a:ea typeface="Arial"/>
                <a:cs typeface="Arial"/>
                <a:sym typeface="Arial"/>
              </a:rPr>
              <a:t>Goal</a:t>
            </a:r>
            <a:r>
              <a:rPr lang="en-US" sz="1800">
                <a:latin typeface="Arial"/>
                <a:ea typeface="Arial"/>
                <a:cs typeface="Arial"/>
                <a:sym typeface="Arial"/>
              </a:rPr>
              <a:t>: Simple way to combine models to improve predictions.</a:t>
            </a:r>
            <a:endParaRPr/>
          </a:p>
          <a:p>
            <a:pPr indent="-114300" lvl="0" marL="228600" rtl="0" algn="l">
              <a:lnSpc>
                <a:spcPct val="90000"/>
              </a:lnSpc>
              <a:spcBef>
                <a:spcPts val="1000"/>
              </a:spcBef>
              <a:spcAft>
                <a:spcPts val="0"/>
              </a:spcAft>
              <a:buClr>
                <a:schemeClr val="dk1"/>
              </a:buClr>
              <a:buSzPts val="1800"/>
              <a:buNone/>
            </a:pPr>
            <a:r>
              <a:t/>
            </a:r>
            <a:endParaRPr sz="1800"/>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48" name="Shape 11148"/>
        <p:cNvGrpSpPr/>
        <p:nvPr/>
      </p:nvGrpSpPr>
      <p:grpSpPr>
        <a:xfrm>
          <a:off x="0" y="0"/>
          <a:ext cx="0" cy="0"/>
          <a:chOff x="0" y="0"/>
          <a:chExt cx="0" cy="0"/>
        </a:xfrm>
      </p:grpSpPr>
      <p:sp>
        <p:nvSpPr>
          <p:cNvPr id="11149" name="Google Shape;11149;p227"/>
          <p:cNvSpPr/>
          <p:nvPr/>
        </p:nvSpPr>
        <p:spPr>
          <a:xfrm>
            <a:off x="1524" y="0"/>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Bagging and boosting and Stacking , Ensemble learning in machine learning" id="11150" name="Google Shape;11150;p227"/>
          <p:cNvPicPr preferRelativeResize="0"/>
          <p:nvPr/>
        </p:nvPicPr>
        <p:blipFill rotWithShape="1">
          <a:blip r:embed="rId3">
            <a:alphaModFix/>
          </a:blip>
          <a:srcRect b="0" l="1217" r="2173" t="0"/>
          <a:stretch/>
        </p:blipFill>
        <p:spPr>
          <a:xfrm>
            <a:off x="381837" y="501335"/>
            <a:ext cx="11585750" cy="61004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3" name="Shape 9533"/>
        <p:cNvGrpSpPr/>
        <p:nvPr/>
      </p:nvGrpSpPr>
      <p:grpSpPr>
        <a:xfrm>
          <a:off x="0" y="0"/>
          <a:ext cx="0" cy="0"/>
          <a:chOff x="0" y="0"/>
          <a:chExt cx="0" cy="0"/>
        </a:xfrm>
      </p:grpSpPr>
      <p:sp>
        <p:nvSpPr>
          <p:cNvPr id="9534" name="Google Shape;9534;p41"/>
          <p:cNvSpPr txBox="1"/>
          <p:nvPr>
            <p:ph idx="1" type="body"/>
          </p:nvPr>
        </p:nvSpPr>
        <p:spPr>
          <a:xfrm>
            <a:off x="420624" y="667512"/>
            <a:ext cx="4617600" cy="5678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700"/>
              <a:buNone/>
            </a:pPr>
            <a:r>
              <a:rPr b="1" lang="en-US" sz="1700">
                <a:solidFill>
                  <a:schemeClr val="dk1"/>
                </a:solidFill>
              </a:rPr>
              <a:t>Q2. Out of 2000 people in a city, 10 have a certain disease. A test is available that correctly </a:t>
            </a:r>
            <a:endParaRPr/>
          </a:p>
          <a:p>
            <a:pPr indent="0" lvl="0" marL="0" rtl="0" algn="l">
              <a:lnSpc>
                <a:spcPct val="100000"/>
              </a:lnSpc>
              <a:spcBef>
                <a:spcPts val="1000"/>
              </a:spcBef>
              <a:spcAft>
                <a:spcPts val="0"/>
              </a:spcAft>
              <a:buSzPts val="1700"/>
              <a:buNone/>
            </a:pPr>
            <a:r>
              <a:rPr b="1" lang="en-US" sz="1700">
                <a:solidFill>
                  <a:schemeClr val="dk1"/>
                </a:solidFill>
              </a:rPr>
              <a:t>identifies 8 out of 10 people who have the disease and incorrectly identifies 1 out of 50 </a:t>
            </a:r>
            <a:endParaRPr/>
          </a:p>
          <a:p>
            <a:pPr indent="0" lvl="0" marL="0" rtl="0" algn="l">
              <a:lnSpc>
                <a:spcPct val="100000"/>
              </a:lnSpc>
              <a:spcBef>
                <a:spcPts val="1000"/>
              </a:spcBef>
              <a:spcAft>
                <a:spcPts val="0"/>
              </a:spcAft>
              <a:buSzPts val="1700"/>
              <a:buNone/>
            </a:pPr>
            <a:r>
              <a:rPr b="1" lang="en-US" sz="1700">
                <a:solidFill>
                  <a:schemeClr val="dk1"/>
                </a:solidFill>
              </a:rPr>
              <a:t>people who do not have the disease. If someone tests positive, what is the probability that </a:t>
            </a:r>
            <a:endParaRPr/>
          </a:p>
          <a:p>
            <a:pPr indent="0" lvl="0" marL="0" rtl="0" algn="l">
              <a:lnSpc>
                <a:spcPct val="100000"/>
              </a:lnSpc>
              <a:spcBef>
                <a:spcPts val="1000"/>
              </a:spcBef>
              <a:spcAft>
                <a:spcPts val="0"/>
              </a:spcAft>
              <a:buSzPts val="1700"/>
              <a:buNone/>
            </a:pPr>
            <a:r>
              <a:rPr b="1" lang="en-US" sz="1700">
                <a:solidFill>
                  <a:schemeClr val="dk1"/>
                </a:solidFill>
              </a:rPr>
              <a:t>they actually have the disease?</a:t>
            </a:r>
            <a:endParaRPr/>
          </a:p>
          <a:p>
            <a:pPr indent="0" lvl="0" marL="0" rtl="0" algn="l">
              <a:lnSpc>
                <a:spcPct val="100000"/>
              </a:lnSpc>
              <a:spcBef>
                <a:spcPts val="1000"/>
              </a:spcBef>
              <a:spcAft>
                <a:spcPts val="0"/>
              </a:spcAft>
              <a:buSzPts val="1700"/>
              <a:buNone/>
            </a:pPr>
            <a:r>
              <a:rPr lang="en-US" sz="1700">
                <a:solidFill>
                  <a:schemeClr val="dk1"/>
                </a:solidFill>
              </a:rPr>
              <a:t>Hint: Use Bayes' Theorem with the following:</a:t>
            </a:r>
            <a:endParaRPr/>
          </a:p>
          <a:p>
            <a:pPr indent="0" lvl="0" marL="0" rtl="0" algn="l">
              <a:lnSpc>
                <a:spcPct val="100000"/>
              </a:lnSpc>
              <a:spcBef>
                <a:spcPts val="1000"/>
              </a:spcBef>
              <a:spcAft>
                <a:spcPts val="0"/>
              </a:spcAft>
              <a:buSzPts val="1700"/>
              <a:buNone/>
            </a:pPr>
            <a:r>
              <a:rPr lang="en-US" sz="1700">
                <a:solidFill>
                  <a:schemeClr val="dk1"/>
                </a:solidFill>
              </a:rPr>
              <a:t>○ Number of people with the disease: 10</a:t>
            </a:r>
            <a:endParaRPr/>
          </a:p>
          <a:p>
            <a:pPr indent="0" lvl="0" marL="0" rtl="0" algn="l">
              <a:lnSpc>
                <a:spcPct val="100000"/>
              </a:lnSpc>
              <a:spcBef>
                <a:spcPts val="1000"/>
              </a:spcBef>
              <a:spcAft>
                <a:spcPts val="0"/>
              </a:spcAft>
              <a:buSzPts val="1700"/>
              <a:buNone/>
            </a:pPr>
            <a:r>
              <a:rPr lang="en-US" sz="1700">
                <a:solidFill>
                  <a:schemeClr val="dk1"/>
                </a:solidFill>
              </a:rPr>
              <a:t>○ Number of people without the disease: 1990</a:t>
            </a:r>
            <a:endParaRPr/>
          </a:p>
          <a:p>
            <a:pPr indent="0" lvl="0" marL="0" rtl="0" algn="l">
              <a:lnSpc>
                <a:spcPct val="100000"/>
              </a:lnSpc>
              <a:spcBef>
                <a:spcPts val="1000"/>
              </a:spcBef>
              <a:spcAft>
                <a:spcPts val="0"/>
              </a:spcAft>
              <a:buSzPts val="1700"/>
              <a:buNone/>
            </a:pPr>
            <a:r>
              <a:rPr lang="en-US" sz="1700">
                <a:solidFill>
                  <a:schemeClr val="dk1"/>
                </a:solidFill>
              </a:rPr>
              <a:t>○ Number of true positives: 8</a:t>
            </a:r>
            <a:endParaRPr/>
          </a:p>
          <a:p>
            <a:pPr indent="0" lvl="0" marL="0" rtl="0" algn="l">
              <a:lnSpc>
                <a:spcPct val="100000"/>
              </a:lnSpc>
              <a:spcBef>
                <a:spcPts val="1000"/>
              </a:spcBef>
              <a:spcAft>
                <a:spcPts val="0"/>
              </a:spcAft>
              <a:buSzPts val="1700"/>
              <a:buNone/>
            </a:pPr>
            <a:r>
              <a:rPr lang="en-US" sz="1700">
                <a:solidFill>
                  <a:schemeClr val="dk1"/>
                </a:solidFill>
              </a:rPr>
              <a:t>○ Number of false positives: 40</a:t>
            </a:r>
            <a:endParaRPr/>
          </a:p>
          <a:p>
            <a:pPr indent="0" lvl="0" marL="0" rtl="0" algn="l">
              <a:lnSpc>
                <a:spcPct val="100000"/>
              </a:lnSpc>
              <a:spcBef>
                <a:spcPts val="1000"/>
              </a:spcBef>
              <a:spcAft>
                <a:spcPts val="0"/>
              </a:spcAft>
              <a:buSzPts val="1700"/>
              <a:buNone/>
            </a:pPr>
            <a:r>
              <a:t/>
            </a:r>
            <a:endParaRPr sz="1700">
              <a:solidFill>
                <a:schemeClr val="dk1"/>
              </a:solidFill>
            </a:endParaRPr>
          </a:p>
        </p:txBody>
      </p:sp>
      <p:sp>
        <p:nvSpPr>
          <p:cNvPr id="9535" name="Google Shape;9535;p4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536" name="Google Shape;9536;p41"/>
          <p:cNvPicPr preferRelativeResize="0"/>
          <p:nvPr/>
        </p:nvPicPr>
        <p:blipFill rotWithShape="1">
          <a:blip r:embed="rId3">
            <a:alphaModFix/>
          </a:blip>
          <a:srcRect b="0" l="0" r="0" t="0"/>
          <a:stretch/>
        </p:blipFill>
        <p:spPr>
          <a:xfrm>
            <a:off x="4806047" y="667513"/>
            <a:ext cx="6761114" cy="5522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0" name="Shape 9540"/>
        <p:cNvGrpSpPr/>
        <p:nvPr/>
      </p:nvGrpSpPr>
      <p:grpSpPr>
        <a:xfrm>
          <a:off x="0" y="0"/>
          <a:ext cx="0" cy="0"/>
          <a:chOff x="0" y="0"/>
          <a:chExt cx="0" cy="0"/>
        </a:xfrm>
      </p:grpSpPr>
      <p:sp>
        <p:nvSpPr>
          <p:cNvPr id="9541" name="Google Shape;9541;p42"/>
          <p:cNvSpPr txBox="1"/>
          <p:nvPr>
            <p:ph idx="1" type="body"/>
          </p:nvPr>
        </p:nvSpPr>
        <p:spPr>
          <a:xfrm>
            <a:off x="420624" y="667512"/>
            <a:ext cx="4151400" cy="5459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n-US" sz="1800">
                <a:solidFill>
                  <a:schemeClr val="dk1"/>
                </a:solidFill>
              </a:rPr>
              <a:t>Q3. Imagine you receive 100 emails, and 20 of them are spam. The word "free" appears in 10 of </a:t>
            </a:r>
            <a:endParaRPr/>
          </a:p>
          <a:p>
            <a:pPr indent="0" lvl="0" marL="0" rtl="0" algn="l">
              <a:lnSpc>
                <a:spcPct val="100000"/>
              </a:lnSpc>
              <a:spcBef>
                <a:spcPts val="1000"/>
              </a:spcBef>
              <a:spcAft>
                <a:spcPts val="0"/>
              </a:spcAft>
              <a:buSzPts val="1800"/>
              <a:buNone/>
            </a:pPr>
            <a:r>
              <a:rPr b="1" lang="en-US" sz="1800">
                <a:solidFill>
                  <a:schemeClr val="dk1"/>
                </a:solidFill>
              </a:rPr>
              <a:t>the spam emails and in 4 of the non-spam emails. If an email contains the word "free," what </a:t>
            </a:r>
            <a:endParaRPr/>
          </a:p>
          <a:p>
            <a:pPr indent="0" lvl="0" marL="0" rtl="0" algn="l">
              <a:lnSpc>
                <a:spcPct val="100000"/>
              </a:lnSpc>
              <a:spcBef>
                <a:spcPts val="1000"/>
              </a:spcBef>
              <a:spcAft>
                <a:spcPts val="0"/>
              </a:spcAft>
              <a:buSzPts val="1800"/>
              <a:buNone/>
            </a:pPr>
            <a:r>
              <a:rPr b="1" lang="en-US" sz="1800">
                <a:solidFill>
                  <a:schemeClr val="dk1"/>
                </a:solidFill>
              </a:rPr>
              <a:t>is the probability that it is spam?</a:t>
            </a:r>
            <a:endParaRPr/>
          </a:p>
          <a:p>
            <a:pPr indent="0" lvl="0" marL="0" rtl="0" algn="l">
              <a:lnSpc>
                <a:spcPct val="100000"/>
              </a:lnSpc>
              <a:spcBef>
                <a:spcPts val="1000"/>
              </a:spcBef>
              <a:spcAft>
                <a:spcPts val="0"/>
              </a:spcAft>
              <a:buSzPts val="1800"/>
              <a:buNone/>
            </a:pPr>
            <a:r>
              <a:rPr b="1" lang="en-US" sz="1800">
                <a:solidFill>
                  <a:schemeClr val="dk1"/>
                </a:solidFill>
              </a:rPr>
              <a:t>Hint: Use Bayes' Theorem with the following:</a:t>
            </a:r>
            <a:endParaRPr/>
          </a:p>
          <a:p>
            <a:pPr indent="0" lvl="0" marL="0" rtl="0" algn="l">
              <a:lnSpc>
                <a:spcPct val="100000"/>
              </a:lnSpc>
              <a:spcBef>
                <a:spcPts val="1000"/>
              </a:spcBef>
              <a:spcAft>
                <a:spcPts val="0"/>
              </a:spcAft>
              <a:buSzPts val="1800"/>
              <a:buNone/>
            </a:pPr>
            <a:r>
              <a:rPr lang="en-US" sz="1800">
                <a:solidFill>
                  <a:schemeClr val="dk1"/>
                </a:solidFill>
              </a:rPr>
              <a:t>○ Number of spam emails: 20</a:t>
            </a:r>
            <a:endParaRPr/>
          </a:p>
          <a:p>
            <a:pPr indent="0" lvl="0" marL="0" rtl="0" algn="l">
              <a:lnSpc>
                <a:spcPct val="100000"/>
              </a:lnSpc>
              <a:spcBef>
                <a:spcPts val="1000"/>
              </a:spcBef>
              <a:spcAft>
                <a:spcPts val="0"/>
              </a:spcAft>
              <a:buSzPts val="1800"/>
              <a:buNone/>
            </a:pPr>
            <a:r>
              <a:rPr lang="en-US" sz="1800">
                <a:solidFill>
                  <a:schemeClr val="dk1"/>
                </a:solidFill>
              </a:rPr>
              <a:t>○ Number of non-spam emails: 80</a:t>
            </a:r>
            <a:endParaRPr/>
          </a:p>
          <a:p>
            <a:pPr indent="0" lvl="0" marL="0" rtl="0" algn="l">
              <a:lnSpc>
                <a:spcPct val="100000"/>
              </a:lnSpc>
              <a:spcBef>
                <a:spcPts val="1000"/>
              </a:spcBef>
              <a:spcAft>
                <a:spcPts val="0"/>
              </a:spcAft>
              <a:buSzPts val="1800"/>
              <a:buNone/>
            </a:pPr>
            <a:r>
              <a:rPr lang="en-US" sz="1800">
                <a:solidFill>
                  <a:schemeClr val="dk1"/>
                </a:solidFill>
              </a:rPr>
              <a:t>○ Number of "free" in spam: 10</a:t>
            </a:r>
            <a:endParaRPr/>
          </a:p>
          <a:p>
            <a:pPr indent="0" lvl="0" marL="0" rtl="0" algn="l">
              <a:lnSpc>
                <a:spcPct val="100000"/>
              </a:lnSpc>
              <a:spcBef>
                <a:spcPts val="1000"/>
              </a:spcBef>
              <a:spcAft>
                <a:spcPts val="0"/>
              </a:spcAft>
              <a:buSzPts val="1800"/>
              <a:buNone/>
            </a:pPr>
            <a:r>
              <a:rPr lang="en-US" sz="1800">
                <a:solidFill>
                  <a:schemeClr val="dk1"/>
                </a:solidFill>
              </a:rPr>
              <a:t>○ Number of "free" in non-spam: 4</a:t>
            </a:r>
            <a:endParaRPr sz="1800">
              <a:solidFill>
                <a:schemeClr val="dk1"/>
              </a:solidFill>
            </a:endParaRPr>
          </a:p>
        </p:txBody>
      </p:sp>
      <p:sp>
        <p:nvSpPr>
          <p:cNvPr id="9542" name="Google Shape;9542;p4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543" name="Google Shape;9543;p42"/>
          <p:cNvPicPr preferRelativeResize="0"/>
          <p:nvPr/>
        </p:nvPicPr>
        <p:blipFill rotWithShape="1">
          <a:blip r:embed="rId3">
            <a:alphaModFix/>
          </a:blip>
          <a:srcRect b="0" l="0" r="0" t="0"/>
          <a:stretch/>
        </p:blipFill>
        <p:spPr>
          <a:xfrm>
            <a:off x="4572000" y="667512"/>
            <a:ext cx="6830569" cy="54589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7" name="Shape 9547"/>
        <p:cNvGrpSpPr/>
        <p:nvPr/>
      </p:nvGrpSpPr>
      <p:grpSpPr>
        <a:xfrm>
          <a:off x="0" y="0"/>
          <a:ext cx="0" cy="0"/>
          <a:chOff x="0" y="0"/>
          <a:chExt cx="0" cy="0"/>
        </a:xfrm>
      </p:grpSpPr>
      <p:sp>
        <p:nvSpPr>
          <p:cNvPr id="9548" name="Google Shape;9548;p43"/>
          <p:cNvSpPr txBox="1"/>
          <p:nvPr>
            <p:ph idx="1" type="body"/>
          </p:nvPr>
        </p:nvSpPr>
        <p:spPr>
          <a:xfrm>
            <a:off x="420624" y="822960"/>
            <a:ext cx="3932100" cy="504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00"/>
              <a:buNone/>
            </a:pPr>
            <a:r>
              <a:rPr b="1" lang="en-US" sz="1600">
                <a:solidFill>
                  <a:schemeClr val="dk1"/>
                </a:solidFill>
              </a:rPr>
              <a:t>Q4. You have two coins. One is a fair coin, and the other lands heads 3 out of 4 times. You pick </a:t>
            </a:r>
            <a:endParaRPr/>
          </a:p>
          <a:p>
            <a:pPr indent="0" lvl="0" marL="0" rtl="0" algn="l">
              <a:lnSpc>
                <a:spcPct val="100000"/>
              </a:lnSpc>
              <a:spcBef>
                <a:spcPts val="1000"/>
              </a:spcBef>
              <a:spcAft>
                <a:spcPts val="0"/>
              </a:spcAft>
              <a:buSzPts val="1600"/>
              <a:buNone/>
            </a:pPr>
            <a:r>
              <a:rPr b="1" lang="en-US" sz="1600">
                <a:solidFill>
                  <a:schemeClr val="dk1"/>
                </a:solidFill>
              </a:rPr>
              <a:t>one coin at random and flip it, getting heads. What is the probability that you picked the </a:t>
            </a:r>
            <a:endParaRPr/>
          </a:p>
          <a:p>
            <a:pPr indent="0" lvl="0" marL="0" rtl="0" algn="l">
              <a:lnSpc>
                <a:spcPct val="100000"/>
              </a:lnSpc>
              <a:spcBef>
                <a:spcPts val="1000"/>
              </a:spcBef>
              <a:spcAft>
                <a:spcPts val="0"/>
              </a:spcAft>
              <a:buSzPts val="1600"/>
              <a:buNone/>
            </a:pPr>
            <a:r>
              <a:rPr b="1" lang="en-US" sz="1600">
                <a:solidFill>
                  <a:schemeClr val="dk1"/>
                </a:solidFill>
              </a:rPr>
              <a:t>biased coin?</a:t>
            </a:r>
            <a:endParaRPr/>
          </a:p>
          <a:p>
            <a:pPr indent="0" lvl="0" marL="0" rtl="0" algn="l">
              <a:lnSpc>
                <a:spcPct val="100000"/>
              </a:lnSpc>
              <a:spcBef>
                <a:spcPts val="1000"/>
              </a:spcBef>
              <a:spcAft>
                <a:spcPts val="0"/>
              </a:spcAft>
              <a:buSzPts val="1600"/>
              <a:buNone/>
            </a:pPr>
            <a:r>
              <a:rPr lang="en-US" sz="1600">
                <a:solidFill>
                  <a:schemeClr val="dk1"/>
                </a:solidFill>
              </a:rPr>
              <a:t>Hint: Use Bayes' Theorem with the following:</a:t>
            </a:r>
            <a:endParaRPr/>
          </a:p>
          <a:p>
            <a:pPr indent="0" lvl="0" marL="0" rtl="0" algn="l">
              <a:lnSpc>
                <a:spcPct val="100000"/>
              </a:lnSpc>
              <a:spcBef>
                <a:spcPts val="1000"/>
              </a:spcBef>
              <a:spcAft>
                <a:spcPts val="0"/>
              </a:spcAft>
              <a:buSzPts val="1600"/>
              <a:buNone/>
            </a:pPr>
            <a:r>
              <a:rPr lang="en-US" sz="1600">
                <a:solidFill>
                  <a:schemeClr val="dk1"/>
                </a:solidFill>
              </a:rPr>
              <a:t>○ Number of fair coins: 1</a:t>
            </a:r>
            <a:endParaRPr/>
          </a:p>
          <a:p>
            <a:pPr indent="0" lvl="0" marL="0" rtl="0" algn="l">
              <a:lnSpc>
                <a:spcPct val="100000"/>
              </a:lnSpc>
              <a:spcBef>
                <a:spcPts val="1000"/>
              </a:spcBef>
              <a:spcAft>
                <a:spcPts val="0"/>
              </a:spcAft>
              <a:buSzPts val="1600"/>
              <a:buNone/>
            </a:pPr>
            <a:r>
              <a:rPr lang="en-US" sz="1600">
                <a:solidFill>
                  <a:schemeClr val="dk1"/>
                </a:solidFill>
              </a:rPr>
              <a:t>○ Number of biased coins: 1</a:t>
            </a:r>
            <a:endParaRPr/>
          </a:p>
          <a:p>
            <a:pPr indent="0" lvl="0" marL="0" rtl="0" algn="l">
              <a:lnSpc>
                <a:spcPct val="100000"/>
              </a:lnSpc>
              <a:spcBef>
                <a:spcPts val="1000"/>
              </a:spcBef>
              <a:spcAft>
                <a:spcPts val="0"/>
              </a:spcAft>
              <a:buSzPts val="1600"/>
              <a:buNone/>
            </a:pPr>
            <a:r>
              <a:rPr lang="en-US" sz="1600">
                <a:solidFill>
                  <a:schemeClr val="dk1"/>
                </a:solidFill>
              </a:rPr>
              <a:t>○ Number of heads with the fair coin: 1 out of 2</a:t>
            </a:r>
            <a:endParaRPr/>
          </a:p>
          <a:p>
            <a:pPr indent="0" lvl="0" marL="0" rtl="0" algn="l">
              <a:lnSpc>
                <a:spcPct val="100000"/>
              </a:lnSpc>
              <a:spcBef>
                <a:spcPts val="1000"/>
              </a:spcBef>
              <a:spcAft>
                <a:spcPts val="0"/>
              </a:spcAft>
              <a:buSzPts val="1600"/>
              <a:buNone/>
            </a:pPr>
            <a:r>
              <a:rPr lang="en-US" sz="1600">
                <a:solidFill>
                  <a:schemeClr val="dk1"/>
                </a:solidFill>
              </a:rPr>
              <a:t>○ Number of heads with the biased coin: 3 out of 4</a:t>
            </a:r>
            <a:endParaRPr/>
          </a:p>
          <a:p>
            <a:pPr indent="0" lvl="0" marL="0" rtl="0" algn="l">
              <a:lnSpc>
                <a:spcPct val="100000"/>
              </a:lnSpc>
              <a:spcBef>
                <a:spcPts val="1000"/>
              </a:spcBef>
              <a:spcAft>
                <a:spcPts val="0"/>
              </a:spcAft>
              <a:buSzPts val="1600"/>
              <a:buNone/>
            </a:pPr>
            <a:r>
              <a:rPr lang="en-US" sz="1600">
                <a:solidFill>
                  <a:schemeClr val="dk1"/>
                </a:solidFill>
              </a:rPr>
              <a:t>○ Number of heads with the biased coin: 3 out of 4</a:t>
            </a:r>
            <a:endParaRPr/>
          </a:p>
          <a:p>
            <a:pPr indent="0" lvl="0" marL="0" rtl="0" algn="l">
              <a:lnSpc>
                <a:spcPct val="100000"/>
              </a:lnSpc>
              <a:spcBef>
                <a:spcPts val="1000"/>
              </a:spcBef>
              <a:spcAft>
                <a:spcPts val="0"/>
              </a:spcAft>
              <a:buSzPts val="1600"/>
              <a:buNone/>
            </a:pPr>
            <a:r>
              <a:t/>
            </a:r>
            <a:endParaRPr sz="1600"/>
          </a:p>
        </p:txBody>
      </p:sp>
      <p:sp>
        <p:nvSpPr>
          <p:cNvPr id="9549" name="Google Shape;9549;p4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550" name="Google Shape;9550;p43"/>
          <p:cNvPicPr preferRelativeResize="0"/>
          <p:nvPr/>
        </p:nvPicPr>
        <p:blipFill rotWithShape="1">
          <a:blip r:embed="rId3">
            <a:alphaModFix/>
          </a:blip>
          <a:srcRect b="0" l="0" r="0" t="0"/>
          <a:stretch/>
        </p:blipFill>
        <p:spPr>
          <a:xfrm>
            <a:off x="4799192" y="822960"/>
            <a:ext cx="6525536" cy="52852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4" name="Shape 9554"/>
        <p:cNvGrpSpPr/>
        <p:nvPr/>
      </p:nvGrpSpPr>
      <p:grpSpPr>
        <a:xfrm>
          <a:off x="0" y="0"/>
          <a:ext cx="0" cy="0"/>
          <a:chOff x="0" y="0"/>
          <a:chExt cx="0" cy="0"/>
        </a:xfrm>
      </p:grpSpPr>
      <p:sp>
        <p:nvSpPr>
          <p:cNvPr id="9555" name="Google Shape;9555;p44"/>
          <p:cNvSpPr txBox="1"/>
          <p:nvPr>
            <p:ph type="title"/>
          </p:nvPr>
        </p:nvSpPr>
        <p:spPr>
          <a:xfrm>
            <a:off x="420624" y="365125"/>
            <a:ext cx="10515600" cy="930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Applications</a:t>
            </a:r>
            <a:endParaRPr/>
          </a:p>
        </p:txBody>
      </p:sp>
      <p:sp>
        <p:nvSpPr>
          <p:cNvPr id="9556" name="Google Shape;9556;p44"/>
          <p:cNvSpPr txBox="1"/>
          <p:nvPr>
            <p:ph idx="1" type="body"/>
          </p:nvPr>
        </p:nvSpPr>
        <p:spPr>
          <a:xfrm>
            <a:off x="420624" y="1400175"/>
            <a:ext cx="10515600" cy="46317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Credit card fraud detection</a:t>
            </a:r>
            <a:endParaRPr/>
          </a:p>
          <a:p>
            <a:pPr indent="-228600" lvl="0" marL="228600" rtl="0" algn="l">
              <a:lnSpc>
                <a:spcPct val="100000"/>
              </a:lnSpc>
              <a:spcBef>
                <a:spcPts val="1000"/>
              </a:spcBef>
              <a:spcAft>
                <a:spcPts val="0"/>
              </a:spcAft>
              <a:buSzPts val="2400"/>
              <a:buChar char="⬩"/>
            </a:pPr>
            <a:r>
              <a:rPr lang="en-US"/>
              <a:t>Spam Filtering</a:t>
            </a:r>
            <a:endParaRPr/>
          </a:p>
          <a:p>
            <a:pPr indent="-228600" lvl="0" marL="228600" rtl="0" algn="l">
              <a:lnSpc>
                <a:spcPct val="100000"/>
              </a:lnSpc>
              <a:spcBef>
                <a:spcPts val="1000"/>
              </a:spcBef>
              <a:spcAft>
                <a:spcPts val="0"/>
              </a:spcAft>
              <a:buSzPts val="2400"/>
              <a:buChar char="⬩"/>
            </a:pPr>
            <a:r>
              <a:rPr lang="en-US"/>
              <a:t>Medical Diagnosis</a:t>
            </a:r>
            <a:endParaRPr/>
          </a:p>
          <a:p>
            <a:pPr indent="-228600" lvl="0" marL="228600" rtl="0" algn="l">
              <a:lnSpc>
                <a:spcPct val="100000"/>
              </a:lnSpc>
              <a:spcBef>
                <a:spcPts val="1000"/>
              </a:spcBef>
              <a:spcAft>
                <a:spcPts val="0"/>
              </a:spcAft>
              <a:buSzPts val="2400"/>
              <a:buChar char="⬩"/>
            </a:pPr>
            <a:r>
              <a:rPr lang="en-US"/>
              <a:t>Patterns in customer dataset/marketing campaign performance</a:t>
            </a:r>
            <a:endParaRPr/>
          </a:p>
          <a:p>
            <a:pPr indent="-228600" lvl="0" marL="228600" rtl="0" algn="l">
              <a:lnSpc>
                <a:spcPct val="100000"/>
              </a:lnSpc>
              <a:spcBef>
                <a:spcPts val="1000"/>
              </a:spcBef>
              <a:spcAft>
                <a:spcPts val="0"/>
              </a:spcAft>
              <a:buSzPts val="2400"/>
              <a:buChar char="⬩"/>
            </a:pPr>
            <a:r>
              <a:rPr lang="en-US"/>
              <a:t>Help robots make decisions</a:t>
            </a:r>
            <a:endParaRPr/>
          </a:p>
          <a:p>
            <a:pPr indent="-228600" lvl="0" marL="228600" rtl="0" algn="l">
              <a:lnSpc>
                <a:spcPct val="100000"/>
              </a:lnSpc>
              <a:spcBef>
                <a:spcPts val="1000"/>
              </a:spcBef>
              <a:spcAft>
                <a:spcPts val="0"/>
              </a:spcAft>
              <a:buSzPts val="2400"/>
              <a:buChar char="⬩"/>
            </a:pPr>
            <a:r>
              <a:rPr lang="en-US"/>
              <a:t>Reconstructing clean images from noisy images</a:t>
            </a:r>
            <a:endParaRPr/>
          </a:p>
          <a:p>
            <a:pPr indent="-228600" lvl="0" marL="228600" rtl="0" algn="l">
              <a:lnSpc>
                <a:spcPct val="100000"/>
              </a:lnSpc>
              <a:spcBef>
                <a:spcPts val="1000"/>
              </a:spcBef>
              <a:spcAft>
                <a:spcPts val="0"/>
              </a:spcAft>
              <a:buSzPts val="2400"/>
              <a:buChar char="⬩"/>
            </a:pPr>
            <a:r>
              <a:rPr lang="en-US"/>
              <a:t>Weather Prediction</a:t>
            </a:r>
            <a:endParaRPr/>
          </a:p>
          <a:p>
            <a:pPr indent="-228600" lvl="0" marL="228600" rtl="0" algn="l">
              <a:lnSpc>
                <a:spcPct val="100000"/>
              </a:lnSpc>
              <a:spcBef>
                <a:spcPts val="1000"/>
              </a:spcBef>
              <a:spcAft>
                <a:spcPts val="0"/>
              </a:spcAft>
              <a:buSzPts val="2400"/>
              <a:buChar char="⬩"/>
            </a:pPr>
            <a:r>
              <a:rPr lang="en-US"/>
              <a:t>Speech Emotion Recognition</a:t>
            </a:r>
            <a:endParaRPr/>
          </a:p>
          <a:p>
            <a:pPr indent="-228600" lvl="0" marL="228600" rtl="0" algn="l">
              <a:lnSpc>
                <a:spcPct val="100000"/>
              </a:lnSpc>
              <a:spcBef>
                <a:spcPts val="1000"/>
              </a:spcBef>
              <a:spcAft>
                <a:spcPts val="0"/>
              </a:spcAft>
              <a:buSzPts val="2400"/>
              <a:buChar char="⬩"/>
            </a:pPr>
            <a:r>
              <a:rPr lang="en-US"/>
              <a:t>Estimating Gas Emission</a:t>
            </a:r>
            <a:endParaRPr/>
          </a:p>
        </p:txBody>
      </p:sp>
      <p:sp>
        <p:nvSpPr>
          <p:cNvPr id="9557" name="Google Shape;9557;p4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61" name="Shape 9561"/>
        <p:cNvGrpSpPr/>
        <p:nvPr/>
      </p:nvGrpSpPr>
      <p:grpSpPr>
        <a:xfrm>
          <a:off x="0" y="0"/>
          <a:ext cx="0" cy="0"/>
          <a:chOff x="0" y="0"/>
          <a:chExt cx="0" cy="0"/>
        </a:xfrm>
      </p:grpSpPr>
      <p:sp>
        <p:nvSpPr>
          <p:cNvPr id="9562" name="Google Shape;9562;p45"/>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63" name="Google Shape;9563;p45"/>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64" name="Google Shape;9564;p45"/>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565" name="Google Shape;9565;p45"/>
          <p:cNvSpPr txBox="1"/>
          <p:nvPr>
            <p:ph type="title"/>
          </p:nvPr>
        </p:nvSpPr>
        <p:spPr>
          <a:xfrm>
            <a:off x="422900" y="540168"/>
            <a:ext cx="10921500" cy="781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Geo"/>
              <a:buNone/>
            </a:pPr>
            <a:r>
              <a:rPr lang="en-US" sz="4800">
                <a:solidFill>
                  <a:schemeClr val="dk1"/>
                </a:solidFill>
              </a:rPr>
              <a:t>Supervised Learning </a:t>
            </a:r>
            <a:endParaRPr/>
          </a:p>
        </p:txBody>
      </p:sp>
      <p:sp>
        <p:nvSpPr>
          <p:cNvPr id="9566" name="Google Shape;9566;p4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9567" name="Google Shape;9567;p45"/>
          <p:cNvSpPr txBox="1"/>
          <p:nvPr>
            <p:ph idx="1" type="body"/>
          </p:nvPr>
        </p:nvSpPr>
        <p:spPr>
          <a:xfrm>
            <a:off x="422900" y="1518169"/>
            <a:ext cx="4882500" cy="46539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00000"/>
              </a:lnSpc>
              <a:spcBef>
                <a:spcPts val="0"/>
              </a:spcBef>
              <a:spcAft>
                <a:spcPts val="0"/>
              </a:spcAft>
              <a:buSzPct val="100000"/>
              <a:buChar char="⬩"/>
            </a:pPr>
            <a:r>
              <a:rPr lang="en-US" sz="1800">
                <a:solidFill>
                  <a:schemeClr val="dk1"/>
                </a:solidFill>
              </a:rPr>
              <a:t>Supervised learning involves training a machine from labeled data.</a:t>
            </a:r>
            <a:endParaRPr/>
          </a:p>
          <a:p>
            <a:pPr indent="-228600" lvl="0" marL="228600" rtl="0" algn="l">
              <a:lnSpc>
                <a:spcPct val="100000"/>
              </a:lnSpc>
              <a:spcBef>
                <a:spcPts val="1000"/>
              </a:spcBef>
              <a:spcAft>
                <a:spcPts val="0"/>
              </a:spcAft>
              <a:buSzPct val="100000"/>
              <a:buChar char="⬩"/>
            </a:pPr>
            <a:r>
              <a:rPr lang="en-US" sz="1800">
                <a:solidFill>
                  <a:schemeClr val="dk1"/>
                </a:solidFill>
              </a:rPr>
              <a:t>Labeled data consists of examples with the correct answer or classification.</a:t>
            </a:r>
            <a:endParaRPr/>
          </a:p>
          <a:p>
            <a:pPr indent="-228600" lvl="0" marL="228600" rtl="0" algn="l">
              <a:lnSpc>
                <a:spcPct val="100000"/>
              </a:lnSpc>
              <a:spcBef>
                <a:spcPts val="1000"/>
              </a:spcBef>
              <a:spcAft>
                <a:spcPts val="0"/>
              </a:spcAft>
              <a:buSzPct val="100000"/>
              <a:buChar char="⬩"/>
            </a:pPr>
            <a:r>
              <a:rPr lang="en-US" sz="1800">
                <a:solidFill>
                  <a:schemeClr val="dk1"/>
                </a:solidFill>
              </a:rPr>
              <a:t>The machine learns the relationship between inputs (fruit images) and outputs (fruit labels).</a:t>
            </a:r>
            <a:endParaRPr/>
          </a:p>
          <a:p>
            <a:pPr indent="-228600" lvl="0" marL="228600" rtl="0" algn="l">
              <a:lnSpc>
                <a:spcPct val="100000"/>
              </a:lnSpc>
              <a:spcBef>
                <a:spcPts val="1000"/>
              </a:spcBef>
              <a:spcAft>
                <a:spcPts val="0"/>
              </a:spcAft>
              <a:buSzPct val="100000"/>
              <a:buChar char="⬩"/>
            </a:pPr>
            <a:r>
              <a:rPr lang="en-US" sz="1800">
                <a:solidFill>
                  <a:schemeClr val="dk1"/>
                </a:solidFill>
              </a:rPr>
              <a:t>The trained machine can then make predictions on new, unlabeled data.</a:t>
            </a:r>
            <a:endParaRPr/>
          </a:p>
          <a:p>
            <a:pPr indent="-228600" lvl="0" marL="228600" rtl="0" algn="l">
              <a:lnSpc>
                <a:spcPct val="100000"/>
              </a:lnSpc>
              <a:spcBef>
                <a:spcPts val="1000"/>
              </a:spcBef>
              <a:spcAft>
                <a:spcPts val="0"/>
              </a:spcAft>
              <a:buSzPct val="100000"/>
              <a:buChar char="⬩"/>
            </a:pPr>
            <a:r>
              <a:rPr b="1" lang="en-US" sz="1800">
                <a:solidFill>
                  <a:schemeClr val="dk1"/>
                </a:solidFill>
              </a:rPr>
              <a:t>Regression: </a:t>
            </a:r>
            <a:r>
              <a:rPr lang="en-US" sz="1800">
                <a:solidFill>
                  <a:schemeClr val="dk1"/>
                </a:solidFill>
              </a:rPr>
              <a:t>A regression problem is when the output variable is a real value, such as “dollars” or “weight”.</a:t>
            </a:r>
            <a:endParaRPr/>
          </a:p>
          <a:p>
            <a:pPr indent="-228600" lvl="0" marL="228600" rtl="0" algn="l">
              <a:lnSpc>
                <a:spcPct val="100000"/>
              </a:lnSpc>
              <a:spcBef>
                <a:spcPts val="1000"/>
              </a:spcBef>
              <a:spcAft>
                <a:spcPts val="0"/>
              </a:spcAft>
              <a:buSzPct val="100000"/>
              <a:buChar char="⬩"/>
            </a:pPr>
            <a:r>
              <a:rPr b="1" lang="en-US" sz="1800">
                <a:solidFill>
                  <a:schemeClr val="dk1"/>
                </a:solidFill>
              </a:rPr>
              <a:t>Classification: </a:t>
            </a:r>
            <a:r>
              <a:rPr lang="en-US" sz="1800">
                <a:solidFill>
                  <a:schemeClr val="dk1"/>
                </a:solidFill>
              </a:rPr>
              <a:t>A classification problem is when the output variable is a category, such as “Red” or “blue” , “disease” or “no disease”.</a:t>
            </a:r>
            <a:endParaRPr/>
          </a:p>
        </p:txBody>
      </p:sp>
      <p:sp>
        <p:nvSpPr>
          <p:cNvPr id="9568" name="Google Shape;9568;p45"/>
          <p:cNvSpPr/>
          <p:nvPr/>
        </p:nvSpPr>
        <p:spPr>
          <a:xfrm rot="10800000">
            <a:off x="5042421" y="6081811"/>
            <a:ext cx="6460200" cy="781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Supervised-learning" id="9569" name="Google Shape;9569;p45"/>
          <p:cNvPicPr preferRelativeResize="0"/>
          <p:nvPr/>
        </p:nvPicPr>
        <p:blipFill rotWithShape="1">
          <a:blip r:embed="rId3">
            <a:alphaModFix/>
          </a:blip>
          <a:srcRect b="0" l="0" r="0" t="0"/>
          <a:stretch/>
        </p:blipFill>
        <p:spPr>
          <a:xfrm>
            <a:off x="5305425" y="1518169"/>
            <a:ext cx="6191465" cy="4644709"/>
          </a:xfrm>
          <a:prstGeom prst="rect">
            <a:avLst/>
          </a:prstGeom>
          <a:noFill/>
          <a:ln>
            <a:noFill/>
          </a:ln>
        </p:spPr>
      </p:pic>
      <p:cxnSp>
        <p:nvCxnSpPr>
          <p:cNvPr id="9570" name="Google Shape;9570;p45"/>
          <p:cNvCxnSpPr/>
          <p:nvPr/>
        </p:nvCxnSpPr>
        <p:spPr>
          <a:xfrm>
            <a:off x="11496184" y="5610"/>
            <a:ext cx="0" cy="6858000"/>
          </a:xfrm>
          <a:prstGeom prst="straightConnector1">
            <a:avLst/>
          </a:prstGeom>
          <a:noFill/>
          <a:ln cap="rnd" cmpd="sng" w="9525">
            <a:solidFill>
              <a:srgbClr val="EF613F"/>
            </a:solidFill>
            <a:prstDash val="dash"/>
            <a:miter lim="800000"/>
            <a:headEnd len="sm" w="sm" type="none"/>
            <a:tailEnd len="sm" w="sm" type="none"/>
          </a:ln>
        </p:spPr>
      </p:cxnSp>
      <p:cxnSp>
        <p:nvCxnSpPr>
          <p:cNvPr id="9571" name="Google Shape;9571;p45"/>
          <p:cNvCxnSpPr/>
          <p:nvPr/>
        </p:nvCxnSpPr>
        <p:spPr>
          <a:xfrm>
            <a:off x="1524" y="6172200"/>
            <a:ext cx="12192000" cy="0"/>
          </a:xfrm>
          <a:prstGeom prst="straightConnector1">
            <a:avLst/>
          </a:prstGeom>
          <a:noFill/>
          <a:ln cap="rnd" cmpd="sng" w="9525">
            <a:solidFill>
              <a:srgbClr val="EF613F"/>
            </a:solidFill>
            <a:prstDash val="dash"/>
            <a:miter lim="800000"/>
            <a:headEnd len="sm" w="sm" type="none"/>
            <a:tailEnd len="sm" w="sm"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5" name="Shape 9575"/>
        <p:cNvGrpSpPr/>
        <p:nvPr/>
      </p:nvGrpSpPr>
      <p:grpSpPr>
        <a:xfrm>
          <a:off x="0" y="0"/>
          <a:ext cx="0" cy="0"/>
          <a:chOff x="0" y="0"/>
          <a:chExt cx="0" cy="0"/>
        </a:xfrm>
      </p:grpSpPr>
      <p:sp>
        <p:nvSpPr>
          <p:cNvPr id="9576" name="Google Shape;9576;p46"/>
          <p:cNvSpPr txBox="1"/>
          <p:nvPr>
            <p:ph type="title"/>
          </p:nvPr>
        </p:nvSpPr>
        <p:spPr>
          <a:xfrm>
            <a:off x="422178" y="365126"/>
            <a:ext cx="10515600" cy="97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Types of Supervised</a:t>
            </a:r>
            <a:endParaRPr/>
          </a:p>
        </p:txBody>
      </p:sp>
      <p:sp>
        <p:nvSpPr>
          <p:cNvPr id="9577" name="Google Shape;9577;p46"/>
          <p:cNvSpPr txBox="1"/>
          <p:nvPr>
            <p:ph idx="1" type="body"/>
          </p:nvPr>
        </p:nvSpPr>
        <p:spPr>
          <a:xfrm>
            <a:off x="420624" y="1269207"/>
            <a:ext cx="5157900" cy="6402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200"/>
              <a:buNone/>
            </a:pPr>
            <a:r>
              <a:rPr lang="en-US"/>
              <a:t>Regression</a:t>
            </a:r>
            <a:endParaRPr/>
          </a:p>
        </p:txBody>
      </p:sp>
      <p:sp>
        <p:nvSpPr>
          <p:cNvPr id="9578" name="Google Shape;9578;p46"/>
          <p:cNvSpPr txBox="1"/>
          <p:nvPr>
            <p:ph idx="2" type="body"/>
          </p:nvPr>
        </p:nvSpPr>
        <p:spPr>
          <a:xfrm>
            <a:off x="420623" y="2083024"/>
            <a:ext cx="5157900" cy="41226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00000"/>
              </a:lnSpc>
              <a:spcBef>
                <a:spcPts val="0"/>
              </a:spcBef>
              <a:spcAft>
                <a:spcPts val="0"/>
              </a:spcAft>
              <a:buSzPct val="100000"/>
              <a:buChar char="⬩"/>
            </a:pPr>
            <a:r>
              <a:rPr lang="en-US"/>
              <a:t>Used to predict continuous values, such as house prices, stock prices, or customer churn. </a:t>
            </a:r>
            <a:endParaRPr/>
          </a:p>
          <a:p>
            <a:pPr indent="-228600" lvl="0" marL="228600" rtl="0" algn="l">
              <a:lnSpc>
                <a:spcPct val="100000"/>
              </a:lnSpc>
              <a:spcBef>
                <a:spcPts val="1000"/>
              </a:spcBef>
              <a:spcAft>
                <a:spcPts val="0"/>
              </a:spcAft>
              <a:buSzPct val="100000"/>
              <a:buChar char="⬩"/>
            </a:pPr>
            <a:r>
              <a:rPr lang="en-US"/>
              <a:t>Regression algorithms learn a function that maps from the input features to the output value.</a:t>
            </a:r>
            <a:endParaRPr/>
          </a:p>
          <a:p>
            <a:pPr indent="-228600" lvl="0" marL="228600" rtl="0" algn="l">
              <a:lnSpc>
                <a:spcPct val="100000"/>
              </a:lnSpc>
              <a:spcBef>
                <a:spcPts val="1000"/>
              </a:spcBef>
              <a:spcAft>
                <a:spcPts val="0"/>
              </a:spcAft>
              <a:buSzPct val="100000"/>
              <a:buChar char="⬩"/>
            </a:pPr>
            <a:r>
              <a:rPr lang="en-US"/>
              <a:t>Linear Regression</a:t>
            </a:r>
            <a:endParaRPr/>
          </a:p>
          <a:p>
            <a:pPr indent="-228600" lvl="0" marL="228600" rtl="0" algn="l">
              <a:lnSpc>
                <a:spcPct val="100000"/>
              </a:lnSpc>
              <a:spcBef>
                <a:spcPts val="1000"/>
              </a:spcBef>
              <a:spcAft>
                <a:spcPts val="0"/>
              </a:spcAft>
              <a:buSzPct val="100000"/>
              <a:buChar char="⬩"/>
            </a:pPr>
            <a:r>
              <a:rPr lang="en-US"/>
              <a:t>Polynomial Regression</a:t>
            </a:r>
            <a:endParaRPr/>
          </a:p>
          <a:p>
            <a:pPr indent="-228600" lvl="0" marL="228600" rtl="0" algn="l">
              <a:lnSpc>
                <a:spcPct val="100000"/>
              </a:lnSpc>
              <a:spcBef>
                <a:spcPts val="1000"/>
              </a:spcBef>
              <a:spcAft>
                <a:spcPts val="0"/>
              </a:spcAft>
              <a:buSzPct val="100000"/>
              <a:buChar char="⬩"/>
            </a:pPr>
            <a:r>
              <a:rPr lang="en-US"/>
              <a:t>Support Vector Machine Regression</a:t>
            </a:r>
            <a:endParaRPr/>
          </a:p>
          <a:p>
            <a:pPr indent="-228600" lvl="0" marL="228600" rtl="0" algn="l">
              <a:lnSpc>
                <a:spcPct val="100000"/>
              </a:lnSpc>
              <a:spcBef>
                <a:spcPts val="1000"/>
              </a:spcBef>
              <a:spcAft>
                <a:spcPts val="0"/>
              </a:spcAft>
              <a:buSzPct val="100000"/>
              <a:buChar char="⬩"/>
            </a:pPr>
            <a:r>
              <a:rPr lang="en-US"/>
              <a:t>Decision Tree Regression</a:t>
            </a:r>
            <a:endParaRPr/>
          </a:p>
          <a:p>
            <a:pPr indent="-228600" lvl="0" marL="228600" rtl="0" algn="l">
              <a:lnSpc>
                <a:spcPct val="100000"/>
              </a:lnSpc>
              <a:spcBef>
                <a:spcPts val="1000"/>
              </a:spcBef>
              <a:spcAft>
                <a:spcPts val="0"/>
              </a:spcAft>
              <a:buSzPct val="100000"/>
              <a:buChar char="⬩"/>
            </a:pPr>
            <a:r>
              <a:rPr lang="en-US"/>
              <a:t>Random Forest Regression</a:t>
            </a:r>
            <a:endParaRPr/>
          </a:p>
        </p:txBody>
      </p:sp>
      <p:sp>
        <p:nvSpPr>
          <p:cNvPr id="9579" name="Google Shape;9579;p46"/>
          <p:cNvSpPr txBox="1"/>
          <p:nvPr>
            <p:ph idx="3" type="body"/>
          </p:nvPr>
        </p:nvSpPr>
        <p:spPr>
          <a:xfrm>
            <a:off x="5679978" y="1176251"/>
            <a:ext cx="5183100" cy="732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200"/>
              <a:buNone/>
            </a:pPr>
            <a:r>
              <a:rPr lang="en-US"/>
              <a:t>Classification</a:t>
            </a:r>
            <a:endParaRPr/>
          </a:p>
        </p:txBody>
      </p:sp>
      <p:sp>
        <p:nvSpPr>
          <p:cNvPr id="9580" name="Google Shape;9580;p46"/>
          <p:cNvSpPr txBox="1"/>
          <p:nvPr>
            <p:ph idx="4" type="body"/>
          </p:nvPr>
        </p:nvSpPr>
        <p:spPr>
          <a:xfrm>
            <a:off x="5754590" y="2083024"/>
            <a:ext cx="5183100" cy="41226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00000"/>
              </a:lnSpc>
              <a:spcBef>
                <a:spcPts val="0"/>
              </a:spcBef>
              <a:spcAft>
                <a:spcPts val="0"/>
              </a:spcAft>
              <a:buSzPct val="100000"/>
              <a:buChar char="⬩"/>
            </a:pPr>
            <a:r>
              <a:rPr lang="en-US"/>
              <a:t>Used to predict categorical values, such as whether a customer will churn or not, whether an email is spam or not, or whether a medical image shows a tumor or not. </a:t>
            </a:r>
            <a:endParaRPr/>
          </a:p>
          <a:p>
            <a:pPr indent="-228600" lvl="0" marL="228600" rtl="0" algn="l">
              <a:lnSpc>
                <a:spcPct val="100000"/>
              </a:lnSpc>
              <a:spcBef>
                <a:spcPts val="1000"/>
              </a:spcBef>
              <a:spcAft>
                <a:spcPts val="0"/>
              </a:spcAft>
              <a:buSzPct val="100000"/>
              <a:buChar char="⬩"/>
            </a:pPr>
            <a:r>
              <a:rPr lang="en-US"/>
              <a:t>Classification algorithms learn a function that maps from the input features to a probability distribution over the output classes.</a:t>
            </a:r>
            <a:endParaRPr/>
          </a:p>
          <a:p>
            <a:pPr indent="-228600" lvl="0" marL="228600" rtl="0" algn="l">
              <a:lnSpc>
                <a:spcPct val="100000"/>
              </a:lnSpc>
              <a:spcBef>
                <a:spcPts val="1000"/>
              </a:spcBef>
              <a:spcAft>
                <a:spcPts val="0"/>
              </a:spcAft>
              <a:buSzPct val="100000"/>
              <a:buChar char="⬩"/>
            </a:pPr>
            <a:r>
              <a:rPr lang="en-US"/>
              <a:t>Logistic Regression</a:t>
            </a:r>
            <a:endParaRPr/>
          </a:p>
          <a:p>
            <a:pPr indent="-228600" lvl="0" marL="228600" rtl="0" algn="l">
              <a:lnSpc>
                <a:spcPct val="100000"/>
              </a:lnSpc>
              <a:spcBef>
                <a:spcPts val="1000"/>
              </a:spcBef>
              <a:spcAft>
                <a:spcPts val="0"/>
              </a:spcAft>
              <a:buSzPct val="100000"/>
              <a:buChar char="⬩"/>
            </a:pPr>
            <a:r>
              <a:rPr lang="en-US"/>
              <a:t>Support Vector Machines</a:t>
            </a:r>
            <a:endParaRPr/>
          </a:p>
          <a:p>
            <a:pPr indent="-228600" lvl="0" marL="228600" rtl="0" algn="l">
              <a:lnSpc>
                <a:spcPct val="100000"/>
              </a:lnSpc>
              <a:spcBef>
                <a:spcPts val="1000"/>
              </a:spcBef>
              <a:spcAft>
                <a:spcPts val="0"/>
              </a:spcAft>
              <a:buSzPct val="100000"/>
              <a:buChar char="⬩"/>
            </a:pPr>
            <a:r>
              <a:rPr lang="en-US"/>
              <a:t>Decision Trees</a:t>
            </a:r>
            <a:endParaRPr/>
          </a:p>
          <a:p>
            <a:pPr indent="-228600" lvl="0" marL="228600" rtl="0" algn="l">
              <a:lnSpc>
                <a:spcPct val="100000"/>
              </a:lnSpc>
              <a:spcBef>
                <a:spcPts val="1000"/>
              </a:spcBef>
              <a:spcAft>
                <a:spcPts val="0"/>
              </a:spcAft>
              <a:buSzPct val="100000"/>
              <a:buChar char="⬩"/>
            </a:pPr>
            <a:r>
              <a:rPr lang="en-US"/>
              <a:t>Random Forests</a:t>
            </a:r>
            <a:endParaRPr/>
          </a:p>
          <a:p>
            <a:pPr indent="-228600" lvl="0" marL="228600" rtl="0" algn="l">
              <a:lnSpc>
                <a:spcPct val="100000"/>
              </a:lnSpc>
              <a:spcBef>
                <a:spcPts val="1000"/>
              </a:spcBef>
              <a:spcAft>
                <a:spcPts val="0"/>
              </a:spcAft>
              <a:buSzPct val="100000"/>
              <a:buChar char="⬩"/>
            </a:pPr>
            <a:r>
              <a:rPr lang="en-US"/>
              <a:t>Naive Baye</a:t>
            </a:r>
            <a:endParaRPr/>
          </a:p>
        </p:txBody>
      </p:sp>
      <p:sp>
        <p:nvSpPr>
          <p:cNvPr id="9581" name="Google Shape;9581;p4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5" name="Shape 9585"/>
        <p:cNvGrpSpPr/>
        <p:nvPr/>
      </p:nvGrpSpPr>
      <p:grpSpPr>
        <a:xfrm>
          <a:off x="0" y="0"/>
          <a:ext cx="0" cy="0"/>
          <a:chOff x="0" y="0"/>
          <a:chExt cx="0" cy="0"/>
        </a:xfrm>
      </p:grpSpPr>
      <p:sp>
        <p:nvSpPr>
          <p:cNvPr id="9586" name="Google Shape;9586;p47"/>
          <p:cNvSpPr txBox="1"/>
          <p:nvPr>
            <p:ph type="title"/>
          </p:nvPr>
        </p:nvSpPr>
        <p:spPr>
          <a:xfrm>
            <a:off x="422178" y="365126"/>
            <a:ext cx="10515600" cy="685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Geo"/>
              <a:buNone/>
            </a:pPr>
            <a:r>
              <a:rPr lang="en-US" sz="4400"/>
              <a:t>Evaluating Supervised Learning Models</a:t>
            </a:r>
            <a:endParaRPr/>
          </a:p>
        </p:txBody>
      </p:sp>
      <p:sp>
        <p:nvSpPr>
          <p:cNvPr id="9587" name="Google Shape;9587;p47"/>
          <p:cNvSpPr txBox="1"/>
          <p:nvPr>
            <p:ph idx="1" type="body"/>
          </p:nvPr>
        </p:nvSpPr>
        <p:spPr>
          <a:xfrm>
            <a:off x="522191" y="1050926"/>
            <a:ext cx="5157900" cy="82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200"/>
              <a:buNone/>
            </a:pPr>
            <a:r>
              <a:rPr lang="en-US"/>
              <a:t>Regression</a:t>
            </a:r>
            <a:endParaRPr/>
          </a:p>
        </p:txBody>
      </p:sp>
      <p:sp>
        <p:nvSpPr>
          <p:cNvPr id="9588" name="Google Shape;9588;p47"/>
          <p:cNvSpPr txBox="1"/>
          <p:nvPr>
            <p:ph idx="2" type="body"/>
          </p:nvPr>
        </p:nvSpPr>
        <p:spPr>
          <a:xfrm>
            <a:off x="422178" y="1874838"/>
            <a:ext cx="5157900" cy="4157100"/>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120000"/>
              </a:lnSpc>
              <a:spcBef>
                <a:spcPts val="0"/>
              </a:spcBef>
              <a:spcAft>
                <a:spcPts val="0"/>
              </a:spcAft>
              <a:buSzPct val="100000"/>
              <a:buChar char="⬩"/>
            </a:pPr>
            <a:r>
              <a:rPr b="1" lang="en-US" sz="5600"/>
              <a:t>Mean Squared Error (MSE): </a:t>
            </a:r>
            <a:r>
              <a:rPr lang="en-US" sz="5600"/>
              <a:t>MSE measures the average squared difference between the predicted values and the actual values. Lower MSE values indicate better model performance.</a:t>
            </a:r>
            <a:endParaRPr/>
          </a:p>
          <a:p>
            <a:pPr indent="-228600" lvl="0" marL="228600" rtl="0" algn="l">
              <a:lnSpc>
                <a:spcPct val="120000"/>
              </a:lnSpc>
              <a:spcBef>
                <a:spcPts val="1000"/>
              </a:spcBef>
              <a:spcAft>
                <a:spcPts val="0"/>
              </a:spcAft>
              <a:buSzPct val="100000"/>
              <a:buChar char="⬩"/>
            </a:pPr>
            <a:r>
              <a:rPr b="1" lang="en-US" sz="5600"/>
              <a:t>Root Mean Squared Error (RMSE):</a:t>
            </a:r>
            <a:r>
              <a:rPr lang="en-US" sz="5600"/>
              <a:t> RMSE is the square root of MSE, representing the standard deviation of the prediction errors. Similar to MSE, lower RMSE values indicate better model performance.</a:t>
            </a:r>
            <a:endParaRPr/>
          </a:p>
          <a:p>
            <a:pPr indent="-228600" lvl="0" marL="228600" rtl="0" algn="l">
              <a:lnSpc>
                <a:spcPct val="120000"/>
              </a:lnSpc>
              <a:spcBef>
                <a:spcPts val="1000"/>
              </a:spcBef>
              <a:spcAft>
                <a:spcPts val="0"/>
              </a:spcAft>
              <a:buSzPct val="100000"/>
              <a:buChar char="⬩"/>
            </a:pPr>
            <a:r>
              <a:rPr b="1" lang="en-US" sz="5600"/>
              <a:t>Mean Absolute Error (MAE): </a:t>
            </a:r>
            <a:r>
              <a:rPr lang="en-US" sz="5600"/>
              <a:t>MAE measures the average absolute difference between predicted and actual values. It is less sensitive to outliers compared to MSE or RMSE.</a:t>
            </a:r>
            <a:endParaRPr/>
          </a:p>
          <a:p>
            <a:pPr indent="-228600" lvl="0" marL="228600" rtl="0" algn="l">
              <a:lnSpc>
                <a:spcPct val="120000"/>
              </a:lnSpc>
              <a:spcBef>
                <a:spcPts val="1000"/>
              </a:spcBef>
              <a:spcAft>
                <a:spcPts val="0"/>
              </a:spcAft>
              <a:buSzPct val="100000"/>
              <a:buChar char="⬩"/>
            </a:pPr>
            <a:r>
              <a:rPr b="1" lang="en-US" sz="5600"/>
              <a:t>R-squared</a:t>
            </a:r>
            <a:r>
              <a:rPr lang="en-US" sz="5600"/>
              <a:t> (Coefficient of Determination): R-squared measures the proportion of the variance in the target variable that is explained by the model. Higher R-squared values indicate better model fit</a:t>
            </a:r>
            <a:r>
              <a:rPr lang="en-US"/>
              <a:t>.</a:t>
            </a:r>
            <a:endParaRPr/>
          </a:p>
        </p:txBody>
      </p:sp>
      <p:sp>
        <p:nvSpPr>
          <p:cNvPr id="9589" name="Google Shape;9589;p47"/>
          <p:cNvSpPr txBox="1"/>
          <p:nvPr>
            <p:ph idx="3" type="body"/>
          </p:nvPr>
        </p:nvSpPr>
        <p:spPr>
          <a:xfrm>
            <a:off x="5679978" y="1050926"/>
            <a:ext cx="5183100" cy="8238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SzPts val="3200"/>
              <a:buNone/>
            </a:pPr>
            <a:r>
              <a:rPr lang="en-US"/>
              <a:t>Classification</a:t>
            </a:r>
            <a:endParaRPr/>
          </a:p>
        </p:txBody>
      </p:sp>
      <p:sp>
        <p:nvSpPr>
          <p:cNvPr id="9590" name="Google Shape;9590;p47"/>
          <p:cNvSpPr txBox="1"/>
          <p:nvPr>
            <p:ph idx="4" type="body"/>
          </p:nvPr>
        </p:nvSpPr>
        <p:spPr>
          <a:xfrm>
            <a:off x="5754590" y="1874838"/>
            <a:ext cx="5183100" cy="41571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400"/>
              <a:buChar char="⬩"/>
            </a:pPr>
            <a:r>
              <a:rPr b="1" lang="en-US" sz="1400"/>
              <a:t>Accuracy</a:t>
            </a:r>
            <a:r>
              <a:rPr lang="en-US" sz="1400"/>
              <a:t>: </a:t>
            </a:r>
            <a:endParaRPr/>
          </a:p>
          <a:p>
            <a:pPr indent="-228600" lvl="0" marL="228600" rtl="0" algn="l">
              <a:lnSpc>
                <a:spcPct val="100000"/>
              </a:lnSpc>
              <a:spcBef>
                <a:spcPts val="1000"/>
              </a:spcBef>
              <a:spcAft>
                <a:spcPts val="0"/>
              </a:spcAft>
              <a:buSzPts val="1400"/>
              <a:buChar char="⬩"/>
            </a:pPr>
            <a:r>
              <a:rPr b="1" lang="en-US" sz="1400"/>
              <a:t>Precision</a:t>
            </a:r>
            <a:r>
              <a:rPr lang="en-US" sz="1400"/>
              <a:t>: Precision is the percentage of positive predictions that the model makes that are correct. It is calculated by dividing the number of true positives by the total number of positive predictions.</a:t>
            </a:r>
            <a:endParaRPr/>
          </a:p>
          <a:p>
            <a:pPr indent="-228600" lvl="0" marL="228600" rtl="0" algn="l">
              <a:lnSpc>
                <a:spcPct val="100000"/>
              </a:lnSpc>
              <a:spcBef>
                <a:spcPts val="1000"/>
              </a:spcBef>
              <a:spcAft>
                <a:spcPts val="0"/>
              </a:spcAft>
              <a:buSzPts val="1400"/>
              <a:buChar char="⬩"/>
            </a:pPr>
            <a:r>
              <a:rPr b="1" lang="en-US" sz="1400"/>
              <a:t>Recall</a:t>
            </a:r>
            <a:r>
              <a:rPr lang="en-US" sz="1400"/>
              <a:t>: Recall is the percentage of all positive examples that the model correctly identifies. It is calculated by dividing the number of true positives by the total number of positive examples.</a:t>
            </a:r>
            <a:endParaRPr/>
          </a:p>
          <a:p>
            <a:pPr indent="-228600" lvl="0" marL="228600" rtl="0" algn="l">
              <a:lnSpc>
                <a:spcPct val="100000"/>
              </a:lnSpc>
              <a:spcBef>
                <a:spcPts val="1000"/>
              </a:spcBef>
              <a:spcAft>
                <a:spcPts val="0"/>
              </a:spcAft>
              <a:buSzPts val="1400"/>
              <a:buChar char="⬩"/>
            </a:pPr>
            <a:r>
              <a:rPr b="1" lang="en-US" sz="1400"/>
              <a:t>F1 score: </a:t>
            </a:r>
            <a:r>
              <a:rPr lang="en-US" sz="1400"/>
              <a:t>The F1 score is a weighted average of precision and recall. It is calculated by taking the harmonic mean of precision and recall.</a:t>
            </a:r>
            <a:endParaRPr/>
          </a:p>
          <a:p>
            <a:pPr indent="-228600" lvl="0" marL="228600" rtl="0" algn="l">
              <a:lnSpc>
                <a:spcPct val="100000"/>
              </a:lnSpc>
              <a:spcBef>
                <a:spcPts val="1000"/>
              </a:spcBef>
              <a:spcAft>
                <a:spcPts val="0"/>
              </a:spcAft>
              <a:buSzPts val="1400"/>
              <a:buChar char="⬩"/>
            </a:pPr>
            <a:r>
              <a:rPr b="1" lang="en-US" sz="1400"/>
              <a:t>Confusion matrix: </a:t>
            </a:r>
            <a:r>
              <a:rPr lang="en-US" sz="1400"/>
              <a:t>A confusion matrix is a table that shows the number of predictions for each class, along with the actual class labels. It can be used to visualize the model’s performance and identify areas where the model is struggling.</a:t>
            </a:r>
            <a:endParaRPr sz="1400"/>
          </a:p>
        </p:txBody>
      </p:sp>
      <p:sp>
        <p:nvSpPr>
          <p:cNvPr id="9591" name="Google Shape;9591;p4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5" name="Shape 9595"/>
        <p:cNvGrpSpPr/>
        <p:nvPr/>
      </p:nvGrpSpPr>
      <p:grpSpPr>
        <a:xfrm>
          <a:off x="0" y="0"/>
          <a:ext cx="0" cy="0"/>
          <a:chOff x="0" y="0"/>
          <a:chExt cx="0" cy="0"/>
        </a:xfrm>
      </p:grpSpPr>
      <p:sp>
        <p:nvSpPr>
          <p:cNvPr id="9596" name="Google Shape;9596;p48"/>
          <p:cNvSpPr txBox="1"/>
          <p:nvPr>
            <p:ph type="title"/>
          </p:nvPr>
        </p:nvSpPr>
        <p:spPr>
          <a:xfrm>
            <a:off x="420624" y="365126"/>
            <a:ext cx="10515600" cy="958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Unsupervised Learning</a:t>
            </a:r>
            <a:endParaRPr/>
          </a:p>
        </p:txBody>
      </p:sp>
      <p:sp>
        <p:nvSpPr>
          <p:cNvPr id="9597" name="Google Shape;9597;p48"/>
          <p:cNvSpPr txBox="1"/>
          <p:nvPr>
            <p:ph idx="1" type="body"/>
          </p:nvPr>
        </p:nvSpPr>
        <p:spPr>
          <a:xfrm>
            <a:off x="420623" y="1323976"/>
            <a:ext cx="5589600" cy="48939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50000"/>
              </a:lnSpc>
              <a:spcBef>
                <a:spcPts val="0"/>
              </a:spcBef>
              <a:spcAft>
                <a:spcPts val="0"/>
              </a:spcAft>
              <a:buSzPct val="100000"/>
              <a:buChar char="⬩"/>
            </a:pPr>
            <a:r>
              <a:rPr lang="en-US"/>
              <a:t>Unsupervised learning allows the model to discover patterns and relationships in unlabeled data.</a:t>
            </a:r>
            <a:endParaRPr/>
          </a:p>
          <a:p>
            <a:pPr indent="-228600" lvl="0" marL="228600" rtl="0" algn="l">
              <a:lnSpc>
                <a:spcPct val="150000"/>
              </a:lnSpc>
              <a:spcBef>
                <a:spcPts val="1000"/>
              </a:spcBef>
              <a:spcAft>
                <a:spcPts val="0"/>
              </a:spcAft>
              <a:buSzPct val="100000"/>
              <a:buChar char="⬩"/>
            </a:pPr>
            <a:r>
              <a:rPr lang="en-US"/>
              <a:t>Clustering algorithms group similar data points based on their inherent characteristics.</a:t>
            </a:r>
            <a:endParaRPr/>
          </a:p>
          <a:p>
            <a:pPr indent="-228600" lvl="0" marL="228600" rtl="0" algn="l">
              <a:lnSpc>
                <a:spcPct val="150000"/>
              </a:lnSpc>
              <a:spcBef>
                <a:spcPts val="1000"/>
              </a:spcBef>
              <a:spcAft>
                <a:spcPts val="0"/>
              </a:spcAft>
              <a:buSzPct val="100000"/>
              <a:buChar char="⬩"/>
            </a:pPr>
            <a:r>
              <a:rPr lang="en-US"/>
              <a:t>Feature extraction captures essential information from the data, enabling the model to make meaningful distinctions.</a:t>
            </a:r>
            <a:endParaRPr/>
          </a:p>
          <a:p>
            <a:pPr indent="-228600" lvl="0" marL="228600" rtl="0" algn="l">
              <a:lnSpc>
                <a:spcPct val="150000"/>
              </a:lnSpc>
              <a:spcBef>
                <a:spcPts val="1000"/>
              </a:spcBef>
              <a:spcAft>
                <a:spcPts val="0"/>
              </a:spcAft>
              <a:buSzPct val="100000"/>
              <a:buChar char="⬩"/>
            </a:pPr>
            <a:r>
              <a:rPr lang="en-US"/>
              <a:t>Label association assigns categories to the clusters based on the extracted patterns and characteristics.</a:t>
            </a:r>
            <a:endParaRPr/>
          </a:p>
        </p:txBody>
      </p:sp>
      <p:sp>
        <p:nvSpPr>
          <p:cNvPr id="9598" name="Google Shape;9598;p4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Unsupervised-learning" id="9599" name="Google Shape;9599;p48"/>
          <p:cNvPicPr preferRelativeResize="0"/>
          <p:nvPr>
            <p:ph idx="2" type="body"/>
          </p:nvPr>
        </p:nvPicPr>
        <p:blipFill rotWithShape="1">
          <a:blip r:embed="rId3">
            <a:alphaModFix/>
          </a:blip>
          <a:srcRect b="0" l="0" r="0" t="0"/>
          <a:stretch/>
        </p:blipFill>
        <p:spPr>
          <a:xfrm>
            <a:off x="6010275" y="1323977"/>
            <a:ext cx="5493000" cy="4893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03" name="Shape 9603"/>
        <p:cNvGrpSpPr/>
        <p:nvPr/>
      </p:nvGrpSpPr>
      <p:grpSpPr>
        <a:xfrm>
          <a:off x="0" y="0"/>
          <a:ext cx="0" cy="0"/>
          <a:chOff x="0" y="0"/>
          <a:chExt cx="0" cy="0"/>
        </a:xfrm>
      </p:grpSpPr>
      <p:sp>
        <p:nvSpPr>
          <p:cNvPr id="9604" name="Google Shape;9604;p4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05" name="Google Shape;9605;p49"/>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06" name="Google Shape;9606;p49"/>
          <p:cNvSpPr/>
          <p:nvPr/>
        </p:nvSpPr>
        <p:spPr>
          <a:xfrm rot="10800000">
            <a:off x="1586" y="-5611"/>
            <a:ext cx="692700" cy="699900"/>
          </a:xfrm>
          <a:prstGeom prst="rect">
            <a:avLst/>
          </a:prstGeom>
          <a:solidFill>
            <a:srgbClr val="FE9F03">
              <a:alpha val="2471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sp>
        <p:nvSpPr>
          <p:cNvPr id="9607" name="Google Shape;9607;p49"/>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08" name="Google Shape;9608;p49"/>
          <p:cNvSpPr txBox="1"/>
          <p:nvPr>
            <p:ph type="title"/>
          </p:nvPr>
        </p:nvSpPr>
        <p:spPr>
          <a:xfrm>
            <a:off x="6143812" y="344340"/>
            <a:ext cx="4816500" cy="1020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Geo"/>
              <a:buNone/>
            </a:pPr>
            <a:r>
              <a:rPr lang="en-US" sz="4800">
                <a:solidFill>
                  <a:schemeClr val="dk1"/>
                </a:solidFill>
              </a:rPr>
              <a:t>Clustering</a:t>
            </a:r>
            <a:endParaRPr/>
          </a:p>
        </p:txBody>
      </p:sp>
      <p:sp>
        <p:nvSpPr>
          <p:cNvPr id="9609" name="Google Shape;9609;p49"/>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descr="Clustering in Machine Learning" id="9610" name="Google Shape;9610;p49"/>
          <p:cNvPicPr preferRelativeResize="0"/>
          <p:nvPr/>
        </p:nvPicPr>
        <p:blipFill rotWithShape="1">
          <a:blip r:embed="rId3">
            <a:alphaModFix/>
          </a:blip>
          <a:srcRect b="0" l="0" r="0" t="0"/>
          <a:stretch/>
        </p:blipFill>
        <p:spPr>
          <a:xfrm>
            <a:off x="695815" y="699900"/>
            <a:ext cx="5158333" cy="3351016"/>
          </a:xfrm>
          <a:prstGeom prst="rect">
            <a:avLst/>
          </a:prstGeom>
          <a:noFill/>
          <a:ln>
            <a:noFill/>
          </a:ln>
        </p:spPr>
      </p:pic>
      <p:sp>
        <p:nvSpPr>
          <p:cNvPr id="9611" name="Google Shape;9611;p49"/>
          <p:cNvSpPr txBox="1"/>
          <p:nvPr>
            <p:ph idx="1" type="body"/>
          </p:nvPr>
        </p:nvSpPr>
        <p:spPr>
          <a:xfrm>
            <a:off x="6143812" y="1378814"/>
            <a:ext cx="5343900" cy="47877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50000"/>
              </a:lnSpc>
              <a:spcBef>
                <a:spcPts val="0"/>
              </a:spcBef>
              <a:spcAft>
                <a:spcPts val="0"/>
              </a:spcAft>
              <a:buSzPct val="100000"/>
              <a:buChar char="⬩"/>
            </a:pPr>
            <a:r>
              <a:rPr lang="en-US" sz="1800"/>
              <a:t>A way of grouping the data points into different clusters, consisting of similar data points. The objects with the possible similarities remain in a group that has less or no similarities with another group.</a:t>
            </a:r>
            <a:endParaRPr/>
          </a:p>
          <a:p>
            <a:pPr indent="-228600" lvl="0" marL="228600" rtl="0" algn="l">
              <a:lnSpc>
                <a:spcPct val="150000"/>
              </a:lnSpc>
              <a:spcBef>
                <a:spcPts val="1000"/>
              </a:spcBef>
              <a:spcAft>
                <a:spcPts val="0"/>
              </a:spcAft>
              <a:buSzPct val="100000"/>
              <a:buChar char="⬩"/>
            </a:pPr>
            <a:r>
              <a:rPr lang="en-US" sz="1800"/>
              <a:t>Note: Clustering is somewhere similar to the classification algorithm, but the difference is the type of dataset that we are using. In classification, we work with the labeled data set, whereas in clustering, we work with the unlabeled dataset.</a:t>
            </a:r>
            <a:endParaRPr/>
          </a:p>
          <a:p>
            <a:pPr indent="-228600" lvl="0" marL="228600" rtl="0" algn="l">
              <a:lnSpc>
                <a:spcPct val="150000"/>
              </a:lnSpc>
              <a:spcBef>
                <a:spcPts val="1000"/>
              </a:spcBef>
              <a:spcAft>
                <a:spcPts val="0"/>
              </a:spcAft>
              <a:buSzPct val="100000"/>
              <a:buChar char="⬩"/>
            </a:pPr>
            <a:r>
              <a:rPr lang="en-US" sz="1800"/>
              <a:t>Market Segmentation, Statistical data analysis, Social network analysis, Image segmentation, Anomaly detection, etc.</a:t>
            </a:r>
            <a:endParaRPr/>
          </a:p>
        </p:txBody>
      </p:sp>
      <p:cxnSp>
        <p:nvCxnSpPr>
          <p:cNvPr id="9612" name="Google Shape;9612;p49"/>
          <p:cNvCxnSpPr/>
          <p:nvPr/>
        </p:nvCxnSpPr>
        <p:spPr>
          <a:xfrm>
            <a:off x="11496184" y="5610"/>
            <a:ext cx="0" cy="6858000"/>
          </a:xfrm>
          <a:prstGeom prst="straightConnector1">
            <a:avLst/>
          </a:prstGeom>
          <a:noFill/>
          <a:ln cap="rnd" cmpd="sng" w="9525">
            <a:solidFill>
              <a:srgbClr val="FE9F03"/>
            </a:solidFill>
            <a:prstDash val="dash"/>
            <a:miter lim="800000"/>
            <a:headEnd len="sm" w="sm" type="none"/>
            <a:tailEnd len="sm" w="sm" type="none"/>
          </a:ln>
        </p:spPr>
      </p:cxnSp>
      <p:cxnSp>
        <p:nvCxnSpPr>
          <p:cNvPr id="9613" name="Google Shape;9613;p49"/>
          <p:cNvCxnSpPr/>
          <p:nvPr/>
        </p:nvCxnSpPr>
        <p:spPr>
          <a:xfrm>
            <a:off x="1524" y="6172200"/>
            <a:ext cx="12192000" cy="0"/>
          </a:xfrm>
          <a:prstGeom prst="straightConnector1">
            <a:avLst/>
          </a:prstGeom>
          <a:noFill/>
          <a:ln cap="rnd" cmpd="sng" w="9525">
            <a:solidFill>
              <a:srgbClr val="FE9F03"/>
            </a:solidFill>
            <a:prstDash val="dash"/>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7" name="Shape 9377"/>
        <p:cNvGrpSpPr/>
        <p:nvPr/>
      </p:nvGrpSpPr>
      <p:grpSpPr>
        <a:xfrm>
          <a:off x="0" y="0"/>
          <a:ext cx="0" cy="0"/>
          <a:chOff x="0" y="0"/>
          <a:chExt cx="0" cy="0"/>
        </a:xfrm>
      </p:grpSpPr>
      <p:sp>
        <p:nvSpPr>
          <p:cNvPr id="9378" name="Google Shape;9378;p23"/>
          <p:cNvSpPr txBox="1"/>
          <p:nvPr>
            <p:ph type="title"/>
          </p:nvPr>
        </p:nvSpPr>
        <p:spPr>
          <a:xfrm>
            <a:off x="420624" y="365126"/>
            <a:ext cx="10515600" cy="782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Hypothesis Space</a:t>
            </a:r>
            <a:endParaRPr/>
          </a:p>
        </p:txBody>
      </p:sp>
      <p:sp>
        <p:nvSpPr>
          <p:cNvPr id="9379" name="Google Shape;9379;p23"/>
          <p:cNvSpPr txBox="1"/>
          <p:nvPr>
            <p:ph idx="1" type="body"/>
          </p:nvPr>
        </p:nvSpPr>
        <p:spPr>
          <a:xfrm>
            <a:off x="420624" y="1147667"/>
            <a:ext cx="10515600" cy="4884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It is the set of all possible models or solutions that a machine learning algorithm can choose from to explain the data.</a:t>
            </a:r>
            <a:endParaRPr/>
          </a:p>
          <a:p>
            <a:pPr indent="-228600" lvl="0" marL="228600" rtl="0" algn="l">
              <a:lnSpc>
                <a:spcPct val="100000"/>
              </a:lnSpc>
              <a:spcBef>
                <a:spcPts val="1000"/>
              </a:spcBef>
              <a:spcAft>
                <a:spcPts val="0"/>
              </a:spcAft>
              <a:buSzPts val="2400"/>
              <a:buChar char="⬩"/>
            </a:pPr>
            <a:r>
              <a:rPr lang="en-US"/>
              <a:t>The goal of machine learning is to find the best hypothesis (model) from this space that fits the data well.</a:t>
            </a:r>
            <a:endParaRPr/>
          </a:p>
          <a:p>
            <a:pPr indent="-228600" lvl="0" marL="228600" rtl="0" algn="l">
              <a:lnSpc>
                <a:spcPct val="100000"/>
              </a:lnSpc>
              <a:spcBef>
                <a:spcPts val="1000"/>
              </a:spcBef>
              <a:spcAft>
                <a:spcPts val="0"/>
              </a:spcAft>
              <a:buSzPts val="2400"/>
              <a:buChar char="⬩"/>
            </a:pPr>
            <a:r>
              <a:rPr lang="en-US"/>
              <a:t>Different algorithms have different hypothesis spaces. For example, linear regression's hypothesis space contains all possible straight lines, while decision trees have all possible tree structures.</a:t>
            </a:r>
            <a:endParaRPr/>
          </a:p>
          <a:p>
            <a:pPr indent="-228600" lvl="0" marL="228600" rtl="0" algn="l">
              <a:lnSpc>
                <a:spcPct val="100000"/>
              </a:lnSpc>
              <a:spcBef>
                <a:spcPts val="1000"/>
              </a:spcBef>
              <a:spcAft>
                <a:spcPts val="0"/>
              </a:spcAft>
              <a:buSzPts val="2400"/>
              <a:buChar char="⬩"/>
            </a:pPr>
            <a:r>
              <a:rPr lang="en-US"/>
              <a:t>If the hypothesis space is too </a:t>
            </a:r>
            <a:r>
              <a:rPr b="1" lang="en-US"/>
              <a:t>large</a:t>
            </a:r>
            <a:r>
              <a:rPr lang="en-US"/>
              <a:t>, it can make learning difficult because there are too many possibilities to choose from.</a:t>
            </a:r>
            <a:endParaRPr/>
          </a:p>
          <a:p>
            <a:pPr indent="-228600" lvl="0" marL="228600" rtl="0" algn="l">
              <a:lnSpc>
                <a:spcPct val="100000"/>
              </a:lnSpc>
              <a:spcBef>
                <a:spcPts val="1000"/>
              </a:spcBef>
              <a:spcAft>
                <a:spcPts val="0"/>
              </a:spcAft>
              <a:buSzPts val="2400"/>
              <a:buChar char="⬩"/>
            </a:pPr>
            <a:r>
              <a:rPr lang="en-US"/>
              <a:t>If it’s too </a:t>
            </a:r>
            <a:r>
              <a:rPr b="1" lang="en-US"/>
              <a:t>small</a:t>
            </a:r>
            <a:r>
              <a:rPr lang="en-US"/>
              <a:t>, the model might not capture the complexity of the data and could perform poorly.</a:t>
            </a:r>
            <a:endParaRPr/>
          </a:p>
          <a:p>
            <a:pPr indent="-76200" lvl="0" marL="228600" rtl="0" algn="l">
              <a:lnSpc>
                <a:spcPct val="100000"/>
              </a:lnSpc>
              <a:spcBef>
                <a:spcPts val="1000"/>
              </a:spcBef>
              <a:spcAft>
                <a:spcPts val="0"/>
              </a:spcAft>
              <a:buSzPts val="2400"/>
              <a:buNone/>
            </a:pPr>
            <a:r>
              <a:t/>
            </a:r>
            <a:endParaRPr/>
          </a:p>
        </p:txBody>
      </p:sp>
      <p:sp>
        <p:nvSpPr>
          <p:cNvPr id="9380" name="Google Shape;9380;p2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17" name="Shape 9617"/>
        <p:cNvGrpSpPr/>
        <p:nvPr/>
      </p:nvGrpSpPr>
      <p:grpSpPr>
        <a:xfrm>
          <a:off x="0" y="0"/>
          <a:ext cx="0" cy="0"/>
          <a:chOff x="0" y="0"/>
          <a:chExt cx="0" cy="0"/>
        </a:xfrm>
      </p:grpSpPr>
      <p:sp>
        <p:nvSpPr>
          <p:cNvPr id="9618" name="Google Shape;9618;p50"/>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19" name="Google Shape;9619;p50"/>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20" name="Google Shape;9620;p50"/>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21" name="Google Shape;9621;p50"/>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9622" name="Google Shape;9622;p50"/>
          <p:cNvCxnSpPr/>
          <p:nvPr/>
        </p:nvCxnSpPr>
        <p:spPr>
          <a:xfrm>
            <a:off x="11496184" y="5610"/>
            <a:ext cx="0" cy="6858000"/>
          </a:xfrm>
          <a:prstGeom prst="straightConnector1">
            <a:avLst/>
          </a:prstGeom>
          <a:noFill/>
          <a:ln cap="rnd" cmpd="sng" w="9525">
            <a:solidFill>
              <a:srgbClr val="966BF0"/>
            </a:solidFill>
            <a:prstDash val="dash"/>
            <a:miter lim="800000"/>
            <a:headEnd len="sm" w="sm" type="none"/>
            <a:tailEnd len="sm" w="sm" type="none"/>
          </a:ln>
        </p:spPr>
      </p:cxnSp>
      <p:cxnSp>
        <p:nvCxnSpPr>
          <p:cNvPr id="9623" name="Google Shape;9623;p50"/>
          <p:cNvCxnSpPr/>
          <p:nvPr/>
        </p:nvCxnSpPr>
        <p:spPr>
          <a:xfrm>
            <a:off x="1524" y="6172200"/>
            <a:ext cx="12192000" cy="0"/>
          </a:xfrm>
          <a:prstGeom prst="straightConnector1">
            <a:avLst/>
          </a:prstGeom>
          <a:noFill/>
          <a:ln cap="rnd" cmpd="sng" w="9525">
            <a:solidFill>
              <a:srgbClr val="966BF0"/>
            </a:solidFill>
            <a:prstDash val="dash"/>
            <a:miter lim="800000"/>
            <a:headEnd len="sm" w="sm" type="none"/>
            <a:tailEnd len="sm" w="sm" type="none"/>
          </a:ln>
        </p:spPr>
      </p:cxnSp>
      <p:pic>
        <p:nvPicPr>
          <p:cNvPr descr="Supervised vs Unsupervised learning" id="9624" name="Google Shape;9624;p50"/>
          <p:cNvPicPr preferRelativeResize="0"/>
          <p:nvPr/>
        </p:nvPicPr>
        <p:blipFill rotWithShape="1">
          <a:blip r:embed="rId3">
            <a:alphaModFix/>
          </a:blip>
          <a:srcRect b="0" l="0" r="0" t="0"/>
          <a:stretch/>
        </p:blipFill>
        <p:spPr>
          <a:xfrm>
            <a:off x="1323559" y="5610"/>
            <a:ext cx="9159239" cy="6723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28" name="Shape 9628"/>
        <p:cNvGrpSpPr/>
        <p:nvPr/>
      </p:nvGrpSpPr>
      <p:grpSpPr>
        <a:xfrm>
          <a:off x="0" y="0"/>
          <a:ext cx="0" cy="0"/>
          <a:chOff x="0" y="0"/>
          <a:chExt cx="0" cy="0"/>
        </a:xfrm>
      </p:grpSpPr>
      <p:sp>
        <p:nvSpPr>
          <p:cNvPr id="9629" name="Google Shape;9629;p51"/>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30" name="Google Shape;9630;p51"/>
          <p:cNvSpPr/>
          <p:nvPr/>
        </p:nvSpPr>
        <p:spPr>
          <a:xfrm>
            <a:off x="3048" y="-14198"/>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31" name="Google Shape;9631;p51"/>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32" name="Google Shape;9632;p51"/>
          <p:cNvSpPr/>
          <p:nvPr/>
        </p:nvSpPr>
        <p:spPr>
          <a:xfrm>
            <a:off x="0" y="685800"/>
            <a:ext cx="121905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33" name="Google Shape;9633;p51"/>
          <p:cNvSpPr txBox="1"/>
          <p:nvPr>
            <p:ph type="title"/>
          </p:nvPr>
        </p:nvSpPr>
        <p:spPr>
          <a:xfrm>
            <a:off x="1489039" y="691429"/>
            <a:ext cx="9213900" cy="2737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5400"/>
              <a:buFont typeface="Geo"/>
              <a:buNone/>
            </a:pPr>
            <a:r>
              <a:rPr lang="en-US" sz="5400"/>
              <a:t>Confusion Matrix</a:t>
            </a:r>
            <a:endParaRPr/>
          </a:p>
        </p:txBody>
      </p:sp>
      <p:sp>
        <p:nvSpPr>
          <p:cNvPr id="9634" name="Google Shape;9634;p51"/>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cxnSp>
        <p:nvCxnSpPr>
          <p:cNvPr id="9635" name="Google Shape;9635;p51"/>
          <p:cNvCxnSpPr/>
          <p:nvPr/>
        </p:nvCxnSpPr>
        <p:spPr>
          <a:xfrm>
            <a:off x="2959" y="680190"/>
            <a:ext cx="12192000" cy="0"/>
          </a:xfrm>
          <a:prstGeom prst="straightConnector1">
            <a:avLst/>
          </a:prstGeom>
          <a:noFill/>
          <a:ln cap="rnd" cmpd="sng" w="9525">
            <a:solidFill>
              <a:schemeClr val="accent1"/>
            </a:solidFill>
            <a:prstDash val="dash"/>
            <a:miter lim="800000"/>
            <a:headEnd len="sm" w="sm" type="none"/>
            <a:tailEnd len="sm" w="sm" type="none"/>
          </a:ln>
        </p:spPr>
      </p:cxnSp>
      <p:cxnSp>
        <p:nvCxnSpPr>
          <p:cNvPr id="9636" name="Google Shape;9636;p51"/>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633"/>
                                        </p:tgtEl>
                                        <p:attrNameLst>
                                          <p:attrName>style.visibility</p:attrName>
                                        </p:attrNameLst>
                                      </p:cBhvr>
                                      <p:to>
                                        <p:strVal val="visible"/>
                                      </p:to>
                                    </p:set>
                                    <p:animEffect filter="fade" transition="in">
                                      <p:cBhvr>
                                        <p:cTn dur="400"/>
                                        <p:tgtEl>
                                          <p:spTgt spid="9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0" name="Shape 9640"/>
        <p:cNvGrpSpPr/>
        <p:nvPr/>
      </p:nvGrpSpPr>
      <p:grpSpPr>
        <a:xfrm>
          <a:off x="0" y="0"/>
          <a:ext cx="0" cy="0"/>
          <a:chOff x="0" y="0"/>
          <a:chExt cx="0" cy="0"/>
        </a:xfrm>
      </p:grpSpPr>
      <p:sp>
        <p:nvSpPr>
          <p:cNvPr id="9641" name="Google Shape;9641;p52"/>
          <p:cNvSpPr txBox="1"/>
          <p:nvPr>
            <p:ph type="title"/>
          </p:nvPr>
        </p:nvSpPr>
        <p:spPr>
          <a:xfrm>
            <a:off x="420624" y="365126"/>
            <a:ext cx="10515600" cy="1130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Confusion Matrix</a:t>
            </a:r>
            <a:endParaRPr/>
          </a:p>
        </p:txBody>
      </p:sp>
      <p:sp>
        <p:nvSpPr>
          <p:cNvPr id="9642" name="Google Shape;9642;p52"/>
          <p:cNvSpPr txBox="1"/>
          <p:nvPr>
            <p:ph idx="1" type="body"/>
          </p:nvPr>
        </p:nvSpPr>
        <p:spPr>
          <a:xfrm>
            <a:off x="420624" y="1419225"/>
            <a:ext cx="10515600" cy="47244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Performance Measurement tool used for evaluating the accuracy of a classification model.</a:t>
            </a:r>
            <a:endParaRPr/>
          </a:p>
          <a:p>
            <a:pPr indent="-228600" lvl="0" marL="228600" rtl="0" algn="l">
              <a:lnSpc>
                <a:spcPct val="100000"/>
              </a:lnSpc>
              <a:spcBef>
                <a:spcPts val="1000"/>
              </a:spcBef>
              <a:spcAft>
                <a:spcPts val="0"/>
              </a:spcAft>
              <a:buSzPts val="2400"/>
              <a:buChar char="⬩"/>
            </a:pPr>
            <a:r>
              <a:rPr lang="en-US"/>
              <a:t>It helps visualize the performance of an algorithm by showing the actual versus predicted classifications in a tabular format.</a:t>
            </a:r>
            <a:endParaRPr/>
          </a:p>
          <a:p>
            <a:pPr indent="-228600" lvl="0" marL="228600" rtl="0" algn="l">
              <a:lnSpc>
                <a:spcPct val="100000"/>
              </a:lnSpc>
              <a:spcBef>
                <a:spcPts val="1000"/>
              </a:spcBef>
              <a:spcAft>
                <a:spcPts val="0"/>
              </a:spcAft>
              <a:buSzPts val="2400"/>
              <a:buChar char="⬩"/>
            </a:pPr>
            <a:r>
              <a:rPr lang="en-US"/>
              <a:t>It offers a thorough analysis of true positive, true negative, false positive, and false negative predictions, facilitating a more profound comprehension of a model’s recall, accuracy, precision, and overall effectiveness in class distinction. </a:t>
            </a:r>
            <a:endParaRPr/>
          </a:p>
          <a:p>
            <a:pPr indent="-228600" lvl="0" marL="228600" rtl="0" algn="l">
              <a:lnSpc>
                <a:spcPct val="100000"/>
              </a:lnSpc>
              <a:spcBef>
                <a:spcPts val="1000"/>
              </a:spcBef>
              <a:spcAft>
                <a:spcPts val="0"/>
              </a:spcAft>
              <a:buSzPts val="2400"/>
              <a:buChar char="⬩"/>
            </a:pPr>
            <a:r>
              <a:rPr lang="en-US"/>
              <a:t>When there is an uneven class distribution in a dataset, this matrix is especially helpful in evaluating a model’s performance beyond basic accuracy metrics.</a:t>
            </a:r>
            <a:endParaRPr/>
          </a:p>
          <a:p>
            <a:pPr indent="-76200" lvl="0" marL="228600" rtl="0" algn="l">
              <a:lnSpc>
                <a:spcPct val="100000"/>
              </a:lnSpc>
              <a:spcBef>
                <a:spcPts val="1000"/>
              </a:spcBef>
              <a:spcAft>
                <a:spcPts val="0"/>
              </a:spcAft>
              <a:buSzPts val="2400"/>
              <a:buNone/>
            </a:pPr>
            <a:r>
              <a:t/>
            </a:r>
            <a:endParaRPr/>
          </a:p>
          <a:p>
            <a:pPr indent="-76200" lvl="0" marL="228600" rtl="0" algn="l">
              <a:lnSpc>
                <a:spcPct val="100000"/>
              </a:lnSpc>
              <a:spcBef>
                <a:spcPts val="1000"/>
              </a:spcBef>
              <a:spcAft>
                <a:spcPts val="0"/>
              </a:spcAft>
              <a:buSzPts val="2400"/>
              <a:buNone/>
            </a:pPr>
            <a:r>
              <a:t/>
            </a:r>
            <a:endParaRPr/>
          </a:p>
        </p:txBody>
      </p:sp>
      <p:sp>
        <p:nvSpPr>
          <p:cNvPr id="9643" name="Google Shape;9643;p5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47" name="Shape 9647"/>
        <p:cNvGrpSpPr/>
        <p:nvPr/>
      </p:nvGrpSpPr>
      <p:grpSpPr>
        <a:xfrm>
          <a:off x="0" y="0"/>
          <a:ext cx="0" cy="0"/>
          <a:chOff x="0" y="0"/>
          <a:chExt cx="0" cy="0"/>
        </a:xfrm>
      </p:grpSpPr>
      <p:sp>
        <p:nvSpPr>
          <p:cNvPr id="9648" name="Google Shape;9648;p53"/>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49" name="Google Shape;9649;p53"/>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50" name="Google Shape;9650;p53"/>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51" name="Google Shape;9651;p53"/>
          <p:cNvSpPr txBox="1"/>
          <p:nvPr>
            <p:ph type="title"/>
          </p:nvPr>
        </p:nvSpPr>
        <p:spPr>
          <a:xfrm>
            <a:off x="557397" y="342900"/>
            <a:ext cx="11077200" cy="1002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Geo"/>
              <a:buNone/>
            </a:pPr>
            <a:r>
              <a:rPr lang="en-US" sz="3600">
                <a:solidFill>
                  <a:schemeClr val="dk1"/>
                </a:solidFill>
              </a:rPr>
              <a:t>Confusion Matrix for Binary Classification</a:t>
            </a:r>
            <a:endParaRPr/>
          </a:p>
        </p:txBody>
      </p:sp>
      <p:sp>
        <p:nvSpPr>
          <p:cNvPr id="9652" name="Google Shape;9652;p53"/>
          <p:cNvSpPr txBox="1"/>
          <p:nvPr>
            <p:ph idx="12" type="sldNum"/>
          </p:nvPr>
        </p:nvSpPr>
        <p:spPr>
          <a:xfrm>
            <a:off x="11503152" y="0"/>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9653" name="Google Shape;9653;p53"/>
          <p:cNvSpPr txBox="1"/>
          <p:nvPr>
            <p:ph idx="1" type="body"/>
          </p:nvPr>
        </p:nvSpPr>
        <p:spPr>
          <a:xfrm>
            <a:off x="422898" y="1831054"/>
            <a:ext cx="6206400" cy="42954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1700"/>
              <a:buChar char="⬩"/>
            </a:pPr>
            <a:r>
              <a:rPr b="1" lang="en-US" sz="1700">
                <a:solidFill>
                  <a:schemeClr val="dk1"/>
                </a:solidFill>
              </a:rPr>
              <a:t>True Negative: </a:t>
            </a:r>
            <a:r>
              <a:rPr lang="en-US" sz="1700">
                <a:solidFill>
                  <a:schemeClr val="dk1"/>
                </a:solidFill>
              </a:rPr>
              <a:t>The model has given prediction No, and the real or actual value was also No.</a:t>
            </a:r>
            <a:endParaRPr/>
          </a:p>
          <a:p>
            <a:pPr indent="-228600" lvl="0" marL="228600" rtl="0" algn="l">
              <a:lnSpc>
                <a:spcPct val="150000"/>
              </a:lnSpc>
              <a:spcBef>
                <a:spcPts val="1000"/>
              </a:spcBef>
              <a:spcAft>
                <a:spcPts val="0"/>
              </a:spcAft>
              <a:buSzPts val="1700"/>
              <a:buChar char="⬩"/>
            </a:pPr>
            <a:r>
              <a:rPr b="1" lang="en-US" sz="1700">
                <a:solidFill>
                  <a:schemeClr val="dk1"/>
                </a:solidFill>
              </a:rPr>
              <a:t>True Positive: </a:t>
            </a:r>
            <a:r>
              <a:rPr lang="en-US" sz="1700">
                <a:solidFill>
                  <a:schemeClr val="dk1"/>
                </a:solidFill>
              </a:rPr>
              <a:t>The model has predicted yes, and the actual value was also true.</a:t>
            </a:r>
            <a:endParaRPr/>
          </a:p>
          <a:p>
            <a:pPr indent="-228600" lvl="0" marL="228600" rtl="0" algn="l">
              <a:lnSpc>
                <a:spcPct val="150000"/>
              </a:lnSpc>
              <a:spcBef>
                <a:spcPts val="1000"/>
              </a:spcBef>
              <a:spcAft>
                <a:spcPts val="0"/>
              </a:spcAft>
              <a:buSzPts val="1700"/>
              <a:buChar char="⬩"/>
            </a:pPr>
            <a:r>
              <a:rPr b="1" lang="en-US" sz="1700">
                <a:solidFill>
                  <a:schemeClr val="dk1"/>
                </a:solidFill>
              </a:rPr>
              <a:t>False Negative: </a:t>
            </a:r>
            <a:r>
              <a:rPr lang="en-US" sz="1700">
                <a:solidFill>
                  <a:schemeClr val="dk1"/>
                </a:solidFill>
              </a:rPr>
              <a:t>The model has predicted no, but the actual value was Yes, it is also called Type-II error.</a:t>
            </a:r>
            <a:endParaRPr/>
          </a:p>
          <a:p>
            <a:pPr indent="-228600" lvl="0" marL="228600" rtl="0" algn="l">
              <a:lnSpc>
                <a:spcPct val="150000"/>
              </a:lnSpc>
              <a:spcBef>
                <a:spcPts val="1000"/>
              </a:spcBef>
              <a:spcAft>
                <a:spcPts val="0"/>
              </a:spcAft>
              <a:buSzPts val="1700"/>
              <a:buChar char="⬩"/>
            </a:pPr>
            <a:r>
              <a:rPr b="1" lang="en-US" sz="1700">
                <a:solidFill>
                  <a:schemeClr val="dk1"/>
                </a:solidFill>
              </a:rPr>
              <a:t>False Positive: </a:t>
            </a:r>
            <a:r>
              <a:rPr lang="en-US" sz="1700">
                <a:solidFill>
                  <a:schemeClr val="dk1"/>
                </a:solidFill>
              </a:rPr>
              <a:t>The model has predicted Yes, but the actual value was No. It is also called a Type-I error.</a:t>
            </a:r>
            <a:endParaRPr sz="1700">
              <a:solidFill>
                <a:schemeClr val="dk1"/>
              </a:solidFill>
            </a:endParaRPr>
          </a:p>
        </p:txBody>
      </p:sp>
      <p:sp>
        <p:nvSpPr>
          <p:cNvPr id="9654" name="Google Shape;9654;p53"/>
          <p:cNvSpPr/>
          <p:nvPr/>
        </p:nvSpPr>
        <p:spPr>
          <a:xfrm rot="10800000">
            <a:off x="10713594" y="1223722"/>
            <a:ext cx="1478400" cy="44073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9655" name="Google Shape;9655;p53"/>
          <p:cNvPicPr preferRelativeResize="0"/>
          <p:nvPr/>
        </p:nvPicPr>
        <p:blipFill rotWithShape="1">
          <a:blip r:embed="rId3">
            <a:alphaModFix/>
          </a:blip>
          <a:srcRect b="0" l="0" r="0" t="0"/>
          <a:stretch/>
        </p:blipFill>
        <p:spPr>
          <a:xfrm>
            <a:off x="6739129" y="2236376"/>
            <a:ext cx="4649698" cy="1741263"/>
          </a:xfrm>
          <a:prstGeom prst="rect">
            <a:avLst/>
          </a:prstGeom>
          <a:noFill/>
          <a:ln>
            <a:noFill/>
          </a:ln>
        </p:spPr>
      </p:pic>
      <p:cxnSp>
        <p:nvCxnSpPr>
          <p:cNvPr id="9656" name="Google Shape;9656;p53"/>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9657" name="Google Shape;9657;p53"/>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1" name="Shape 9661"/>
        <p:cNvGrpSpPr/>
        <p:nvPr/>
      </p:nvGrpSpPr>
      <p:grpSpPr>
        <a:xfrm>
          <a:off x="0" y="0"/>
          <a:ext cx="0" cy="0"/>
          <a:chOff x="0" y="0"/>
          <a:chExt cx="0" cy="0"/>
        </a:xfrm>
      </p:grpSpPr>
      <p:sp>
        <p:nvSpPr>
          <p:cNvPr id="9662" name="Google Shape;9662;p54"/>
          <p:cNvSpPr txBox="1"/>
          <p:nvPr>
            <p:ph type="title"/>
          </p:nvPr>
        </p:nvSpPr>
        <p:spPr>
          <a:xfrm>
            <a:off x="420624" y="365125"/>
            <a:ext cx="10515600" cy="960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Need for Confusion Matrix</a:t>
            </a:r>
            <a:endParaRPr sz="4400"/>
          </a:p>
        </p:txBody>
      </p:sp>
      <p:sp>
        <p:nvSpPr>
          <p:cNvPr id="9663" name="Google Shape;9663;p54"/>
          <p:cNvSpPr txBox="1"/>
          <p:nvPr>
            <p:ph idx="1" type="body"/>
          </p:nvPr>
        </p:nvSpPr>
        <p:spPr>
          <a:xfrm>
            <a:off x="420624" y="1417321"/>
            <a:ext cx="6367800" cy="4614600"/>
          </a:xfrm>
          <a:prstGeom prst="rect">
            <a:avLst/>
          </a:prstGeom>
          <a:noFill/>
          <a:ln>
            <a:noFill/>
          </a:ln>
        </p:spPr>
        <p:txBody>
          <a:bodyPr anchorCtr="0" anchor="t" bIns="45700" lIns="91425" spcFirstLastPara="1" rIns="91425" wrap="square" tIns="45700">
            <a:normAutofit/>
          </a:bodyPr>
          <a:lstStyle/>
          <a:p>
            <a:pPr indent="-228600" lvl="0" marL="228600" rtl="0" algn="just">
              <a:lnSpc>
                <a:spcPct val="150000"/>
              </a:lnSpc>
              <a:spcBef>
                <a:spcPts val="0"/>
              </a:spcBef>
              <a:spcAft>
                <a:spcPts val="0"/>
              </a:spcAft>
              <a:buSzPts val="2000"/>
              <a:buFont typeface="Arial"/>
              <a:buChar char="•"/>
            </a:pPr>
            <a:r>
              <a:rPr b="0" i="0" lang="en-US" sz="2000">
                <a:solidFill>
                  <a:srgbClr val="000000"/>
                </a:solidFill>
                <a:latin typeface="Inter"/>
                <a:ea typeface="Inter"/>
                <a:cs typeface="Inter"/>
                <a:sym typeface="Inter"/>
              </a:rPr>
              <a:t>It evaluates the performance of the classification models, when they make predictions on test data, and tells how good our classification model is.</a:t>
            </a:r>
            <a:endParaRPr/>
          </a:p>
          <a:p>
            <a:pPr indent="-228600" lvl="0" marL="228600" rtl="0" algn="just">
              <a:lnSpc>
                <a:spcPct val="150000"/>
              </a:lnSpc>
              <a:spcBef>
                <a:spcPts val="1000"/>
              </a:spcBef>
              <a:spcAft>
                <a:spcPts val="0"/>
              </a:spcAft>
              <a:buSzPts val="2000"/>
              <a:buFont typeface="Arial"/>
              <a:buChar char="•"/>
            </a:pPr>
            <a:r>
              <a:rPr b="0" i="0" lang="en-US" sz="2000">
                <a:solidFill>
                  <a:srgbClr val="000000"/>
                </a:solidFill>
                <a:latin typeface="Inter"/>
                <a:ea typeface="Inter"/>
                <a:cs typeface="Inter"/>
                <a:sym typeface="Inter"/>
              </a:rPr>
              <a:t>It not only tells the error made by the classifiers but also the type of errors such as it is either type-I or type-II error.</a:t>
            </a:r>
            <a:endParaRPr/>
          </a:p>
          <a:p>
            <a:pPr indent="-228600" lvl="0" marL="228600" rtl="0" algn="just">
              <a:lnSpc>
                <a:spcPct val="150000"/>
              </a:lnSpc>
              <a:spcBef>
                <a:spcPts val="1000"/>
              </a:spcBef>
              <a:spcAft>
                <a:spcPts val="0"/>
              </a:spcAft>
              <a:buSzPts val="2000"/>
              <a:buFont typeface="Arial"/>
              <a:buChar char="•"/>
            </a:pPr>
            <a:r>
              <a:rPr b="0" i="0" lang="en-US" sz="2000">
                <a:solidFill>
                  <a:srgbClr val="000000"/>
                </a:solidFill>
                <a:latin typeface="Inter"/>
                <a:ea typeface="Inter"/>
                <a:cs typeface="Inter"/>
                <a:sym typeface="Inter"/>
              </a:rPr>
              <a:t>With the help of the confusion matrix, we can calculate the different parameters for the model, such as accuracy, precision, etc.</a:t>
            </a:r>
            <a:endParaRPr/>
          </a:p>
          <a:p>
            <a:pPr indent="-76200" lvl="0" marL="228600" rtl="0" algn="l">
              <a:lnSpc>
                <a:spcPct val="100000"/>
              </a:lnSpc>
              <a:spcBef>
                <a:spcPts val="1000"/>
              </a:spcBef>
              <a:spcAft>
                <a:spcPts val="0"/>
              </a:spcAft>
              <a:buSzPts val="2400"/>
              <a:buNone/>
            </a:pPr>
            <a:r>
              <a:t/>
            </a:r>
            <a:endParaRPr/>
          </a:p>
        </p:txBody>
      </p:sp>
      <p:sp>
        <p:nvSpPr>
          <p:cNvPr id="9664" name="Google Shape;9664;p5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665" name="Google Shape;9665;p54"/>
          <p:cNvPicPr preferRelativeResize="0"/>
          <p:nvPr/>
        </p:nvPicPr>
        <p:blipFill rotWithShape="1">
          <a:blip r:embed="rId3">
            <a:alphaModFix/>
          </a:blip>
          <a:srcRect b="0" l="0" r="0" t="0"/>
          <a:stretch/>
        </p:blipFill>
        <p:spPr>
          <a:xfrm>
            <a:off x="6945647" y="1685678"/>
            <a:ext cx="4557505" cy="38603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9" name="Shape 9669"/>
        <p:cNvGrpSpPr/>
        <p:nvPr/>
      </p:nvGrpSpPr>
      <p:grpSpPr>
        <a:xfrm>
          <a:off x="0" y="0"/>
          <a:ext cx="0" cy="0"/>
          <a:chOff x="0" y="0"/>
          <a:chExt cx="0" cy="0"/>
        </a:xfrm>
      </p:grpSpPr>
      <p:sp>
        <p:nvSpPr>
          <p:cNvPr id="9670" name="Google Shape;9670;p55"/>
          <p:cNvSpPr txBox="1"/>
          <p:nvPr>
            <p:ph type="title"/>
          </p:nvPr>
        </p:nvSpPr>
        <p:spPr>
          <a:xfrm>
            <a:off x="420624" y="365126"/>
            <a:ext cx="10515600" cy="1046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Calculations using Confusion Matrix</a:t>
            </a:r>
            <a:endParaRPr/>
          </a:p>
        </p:txBody>
      </p:sp>
      <p:sp>
        <p:nvSpPr>
          <p:cNvPr id="9671" name="Google Shape;9671;p5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672" name="Google Shape;9672;p55"/>
          <p:cNvPicPr preferRelativeResize="0"/>
          <p:nvPr/>
        </p:nvPicPr>
        <p:blipFill rotWithShape="1">
          <a:blip r:embed="rId3">
            <a:alphaModFix/>
          </a:blip>
          <a:srcRect b="0" l="0" r="0" t="0"/>
          <a:stretch/>
        </p:blipFill>
        <p:spPr>
          <a:xfrm>
            <a:off x="9154800" y="3093834"/>
            <a:ext cx="1781424" cy="419158"/>
          </a:xfrm>
          <a:prstGeom prst="rect">
            <a:avLst/>
          </a:prstGeom>
          <a:noFill/>
          <a:ln>
            <a:noFill/>
          </a:ln>
        </p:spPr>
      </p:pic>
      <p:pic>
        <p:nvPicPr>
          <p:cNvPr id="9673" name="Google Shape;9673;p55"/>
          <p:cNvPicPr preferRelativeResize="0"/>
          <p:nvPr/>
        </p:nvPicPr>
        <p:blipFill rotWithShape="1">
          <a:blip r:embed="rId4">
            <a:alphaModFix/>
          </a:blip>
          <a:srcRect b="0" l="0" r="0" t="0"/>
          <a:stretch/>
        </p:blipFill>
        <p:spPr>
          <a:xfrm>
            <a:off x="9154800" y="2057306"/>
            <a:ext cx="2324424" cy="390580"/>
          </a:xfrm>
          <a:prstGeom prst="rect">
            <a:avLst/>
          </a:prstGeom>
          <a:noFill/>
          <a:ln>
            <a:noFill/>
          </a:ln>
        </p:spPr>
      </p:pic>
      <p:pic>
        <p:nvPicPr>
          <p:cNvPr id="9674" name="Google Shape;9674;p55"/>
          <p:cNvPicPr preferRelativeResize="0"/>
          <p:nvPr/>
        </p:nvPicPr>
        <p:blipFill rotWithShape="1">
          <a:blip r:embed="rId5">
            <a:alphaModFix/>
          </a:blip>
          <a:srcRect b="0" l="0" r="0" t="0"/>
          <a:stretch/>
        </p:blipFill>
        <p:spPr>
          <a:xfrm>
            <a:off x="9130884" y="4209324"/>
            <a:ext cx="1562318" cy="419158"/>
          </a:xfrm>
          <a:prstGeom prst="rect">
            <a:avLst/>
          </a:prstGeom>
          <a:noFill/>
          <a:ln>
            <a:noFill/>
          </a:ln>
        </p:spPr>
      </p:pic>
      <p:pic>
        <p:nvPicPr>
          <p:cNvPr id="9675" name="Google Shape;9675;p55"/>
          <p:cNvPicPr preferRelativeResize="0"/>
          <p:nvPr/>
        </p:nvPicPr>
        <p:blipFill rotWithShape="1">
          <a:blip r:embed="rId6">
            <a:alphaModFix/>
          </a:blip>
          <a:srcRect b="0" l="0" r="0" t="0"/>
          <a:stretch/>
        </p:blipFill>
        <p:spPr>
          <a:xfrm>
            <a:off x="9154800" y="5324814"/>
            <a:ext cx="2805365" cy="4096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9" name="Shape 9679"/>
        <p:cNvGrpSpPr/>
        <p:nvPr/>
      </p:nvGrpSpPr>
      <p:grpSpPr>
        <a:xfrm>
          <a:off x="0" y="0"/>
          <a:ext cx="0" cy="0"/>
          <a:chOff x="0" y="0"/>
          <a:chExt cx="0" cy="0"/>
        </a:xfrm>
      </p:grpSpPr>
      <p:sp>
        <p:nvSpPr>
          <p:cNvPr id="9680" name="Google Shape;9680;p56"/>
          <p:cNvSpPr txBox="1"/>
          <p:nvPr>
            <p:ph type="title"/>
          </p:nvPr>
        </p:nvSpPr>
        <p:spPr>
          <a:xfrm>
            <a:off x="420624" y="365125"/>
            <a:ext cx="10515600" cy="897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Confusion Matrix- Example</a:t>
            </a:r>
            <a:endParaRPr/>
          </a:p>
        </p:txBody>
      </p:sp>
      <p:pic>
        <p:nvPicPr>
          <p:cNvPr id="9681" name="Google Shape;9681;p56"/>
          <p:cNvPicPr preferRelativeResize="0"/>
          <p:nvPr>
            <p:ph idx="1" type="body"/>
          </p:nvPr>
        </p:nvPicPr>
        <p:blipFill rotWithShape="1">
          <a:blip r:embed="rId3">
            <a:alphaModFix/>
          </a:blip>
          <a:srcRect b="0" l="0" r="0" t="0"/>
          <a:stretch/>
        </p:blipFill>
        <p:spPr>
          <a:xfrm>
            <a:off x="1409046" y="1262270"/>
            <a:ext cx="4686900" cy="1571700"/>
          </a:xfrm>
          <a:prstGeom prst="rect">
            <a:avLst/>
          </a:prstGeom>
          <a:noFill/>
          <a:ln>
            <a:noFill/>
          </a:ln>
        </p:spPr>
      </p:pic>
      <p:sp>
        <p:nvSpPr>
          <p:cNvPr id="9682" name="Google Shape;9682;p5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683" name="Google Shape;9683;p56"/>
          <p:cNvPicPr preferRelativeResize="0"/>
          <p:nvPr/>
        </p:nvPicPr>
        <p:blipFill rotWithShape="1">
          <a:blip r:embed="rId4">
            <a:alphaModFix/>
          </a:blip>
          <a:srcRect b="0" l="0" r="0" t="0"/>
          <a:stretch/>
        </p:blipFill>
        <p:spPr>
          <a:xfrm>
            <a:off x="1409046" y="3035792"/>
            <a:ext cx="9573962" cy="29626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7" name="Shape 9687"/>
        <p:cNvGrpSpPr/>
        <p:nvPr/>
      </p:nvGrpSpPr>
      <p:grpSpPr>
        <a:xfrm>
          <a:off x="0" y="0"/>
          <a:ext cx="0" cy="0"/>
          <a:chOff x="0" y="0"/>
          <a:chExt cx="0" cy="0"/>
        </a:xfrm>
      </p:grpSpPr>
      <p:sp>
        <p:nvSpPr>
          <p:cNvPr id="9688" name="Google Shape;9688;p57"/>
          <p:cNvSpPr txBox="1"/>
          <p:nvPr>
            <p:ph type="title"/>
          </p:nvPr>
        </p:nvSpPr>
        <p:spPr>
          <a:xfrm>
            <a:off x="603504" y="324612"/>
            <a:ext cx="10515600" cy="942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Confusion Matrix- Example</a:t>
            </a:r>
            <a:endParaRPr/>
          </a:p>
        </p:txBody>
      </p:sp>
      <p:sp>
        <p:nvSpPr>
          <p:cNvPr id="9689" name="Google Shape;9689;p57"/>
          <p:cNvSpPr txBox="1"/>
          <p:nvPr>
            <p:ph idx="1" type="body"/>
          </p:nvPr>
        </p:nvSpPr>
        <p:spPr>
          <a:xfrm>
            <a:off x="603504" y="1253998"/>
            <a:ext cx="3575400" cy="47649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600"/>
              <a:buChar char="⬩"/>
            </a:pPr>
            <a:r>
              <a:rPr lang="en-US" sz="1600"/>
              <a:t>Actual Dog Counts = 6 </a:t>
            </a:r>
            <a:endParaRPr/>
          </a:p>
          <a:p>
            <a:pPr indent="-228600" lvl="0" marL="228600" rtl="0" algn="l">
              <a:lnSpc>
                <a:spcPct val="100000"/>
              </a:lnSpc>
              <a:spcBef>
                <a:spcPts val="1000"/>
              </a:spcBef>
              <a:spcAft>
                <a:spcPts val="0"/>
              </a:spcAft>
              <a:buSzPts val="1600"/>
              <a:buChar char="⬩"/>
            </a:pPr>
            <a:r>
              <a:rPr lang="en-US" sz="1600"/>
              <a:t>Actual Not Dog Counts = 4</a:t>
            </a:r>
            <a:endParaRPr/>
          </a:p>
          <a:p>
            <a:pPr indent="-228600" lvl="0" marL="228600" rtl="0" algn="l">
              <a:lnSpc>
                <a:spcPct val="100000"/>
              </a:lnSpc>
              <a:spcBef>
                <a:spcPts val="1000"/>
              </a:spcBef>
              <a:spcAft>
                <a:spcPts val="0"/>
              </a:spcAft>
              <a:buSzPts val="1600"/>
              <a:buChar char="⬩"/>
            </a:pPr>
            <a:r>
              <a:rPr lang="en-US" sz="1600"/>
              <a:t>True Positive Counts = 5</a:t>
            </a:r>
            <a:endParaRPr/>
          </a:p>
          <a:p>
            <a:pPr indent="-228600" lvl="0" marL="228600" rtl="0" algn="l">
              <a:lnSpc>
                <a:spcPct val="100000"/>
              </a:lnSpc>
              <a:spcBef>
                <a:spcPts val="1000"/>
              </a:spcBef>
              <a:spcAft>
                <a:spcPts val="0"/>
              </a:spcAft>
              <a:buSzPts val="1600"/>
              <a:buChar char="⬩"/>
            </a:pPr>
            <a:r>
              <a:rPr lang="en-US" sz="1600"/>
              <a:t>False Positive Counts = 1</a:t>
            </a:r>
            <a:endParaRPr/>
          </a:p>
          <a:p>
            <a:pPr indent="-228600" lvl="0" marL="228600" rtl="0" algn="l">
              <a:lnSpc>
                <a:spcPct val="100000"/>
              </a:lnSpc>
              <a:spcBef>
                <a:spcPts val="1000"/>
              </a:spcBef>
              <a:spcAft>
                <a:spcPts val="0"/>
              </a:spcAft>
              <a:buSzPts val="1600"/>
              <a:buChar char="⬩"/>
            </a:pPr>
            <a:r>
              <a:rPr lang="en-US" sz="1600"/>
              <a:t>True Negative Counts = 3</a:t>
            </a:r>
            <a:endParaRPr/>
          </a:p>
          <a:p>
            <a:pPr indent="-228600" lvl="0" marL="228600" rtl="0" algn="l">
              <a:lnSpc>
                <a:spcPct val="100000"/>
              </a:lnSpc>
              <a:spcBef>
                <a:spcPts val="1000"/>
              </a:spcBef>
              <a:spcAft>
                <a:spcPts val="0"/>
              </a:spcAft>
              <a:buSzPts val="1600"/>
              <a:buChar char="⬩"/>
            </a:pPr>
            <a:r>
              <a:rPr lang="en-US" sz="1600"/>
              <a:t>False Negative Counts = 1</a:t>
            </a:r>
            <a:endParaRPr sz="1600"/>
          </a:p>
        </p:txBody>
      </p:sp>
      <p:sp>
        <p:nvSpPr>
          <p:cNvPr id="9690" name="Google Shape;9690;p5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691" name="Google Shape;9691;p57"/>
          <p:cNvPicPr preferRelativeResize="0"/>
          <p:nvPr/>
        </p:nvPicPr>
        <p:blipFill rotWithShape="1">
          <a:blip r:embed="rId3">
            <a:alphaModFix/>
          </a:blip>
          <a:srcRect b="0" l="0" r="0" t="0"/>
          <a:stretch/>
        </p:blipFill>
        <p:spPr>
          <a:xfrm>
            <a:off x="3767328" y="1253998"/>
            <a:ext cx="7735823" cy="2741532"/>
          </a:xfrm>
          <a:prstGeom prst="rect">
            <a:avLst/>
          </a:prstGeom>
          <a:noFill/>
          <a:ln>
            <a:noFill/>
          </a:ln>
        </p:spPr>
      </p:pic>
      <p:sp>
        <p:nvSpPr>
          <p:cNvPr id="9692" name="Google Shape;9692;p57"/>
          <p:cNvSpPr txBox="1"/>
          <p:nvPr>
            <p:ph idx="11" type="ftr"/>
          </p:nvPr>
        </p:nvSpPr>
        <p:spPr>
          <a:xfrm>
            <a:off x="1421892" y="4431156"/>
            <a:ext cx="71964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1800"/>
              <a:t>Q. Calculate Accuracy, Precision, Recall, F1-score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96" name="Shape 9696"/>
        <p:cNvGrpSpPr/>
        <p:nvPr/>
      </p:nvGrpSpPr>
      <p:grpSpPr>
        <a:xfrm>
          <a:off x="0" y="0"/>
          <a:ext cx="0" cy="0"/>
          <a:chOff x="0" y="0"/>
          <a:chExt cx="0" cy="0"/>
        </a:xfrm>
      </p:grpSpPr>
      <p:sp>
        <p:nvSpPr>
          <p:cNvPr id="9697" name="Google Shape;9697;p58"/>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98" name="Google Shape;9698;p58"/>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699" name="Google Shape;9699;p58"/>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00" name="Google Shape;9700;p58"/>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01" name="Google Shape;9701;p58"/>
          <p:cNvSpPr txBox="1"/>
          <p:nvPr>
            <p:ph type="title"/>
          </p:nvPr>
        </p:nvSpPr>
        <p:spPr>
          <a:xfrm>
            <a:off x="5561765" y="576263"/>
            <a:ext cx="5499600" cy="296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Data Preprocessing</a:t>
            </a:r>
            <a:endParaRPr/>
          </a:p>
        </p:txBody>
      </p:sp>
      <p:sp>
        <p:nvSpPr>
          <p:cNvPr id="9702" name="Google Shape;9702;p58"/>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cxnSp>
        <p:nvCxnSpPr>
          <p:cNvPr id="9703" name="Google Shape;9703;p58"/>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9704" name="Google Shape;9704;p5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
        <p:nvSpPr>
          <p:cNvPr id="9705" name="Google Shape;9705;p58"/>
          <p:cNvSpPr/>
          <p:nvPr/>
        </p:nvSpPr>
        <p:spPr>
          <a:xfrm rot="10800000">
            <a:off x="1549" y="685800"/>
            <a:ext cx="687300" cy="54864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Bar chart" id="9706" name="Google Shape;9706;p58"/>
          <p:cNvPicPr preferRelativeResize="0"/>
          <p:nvPr/>
        </p:nvPicPr>
        <p:blipFill rotWithShape="1">
          <a:blip r:embed="rId3">
            <a:alphaModFix/>
          </a:blip>
          <a:srcRect b="0" l="0" r="0" t="0"/>
          <a:stretch/>
        </p:blipFill>
        <p:spPr>
          <a:xfrm>
            <a:off x="688850" y="1837726"/>
            <a:ext cx="4334474" cy="4334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0" name="Shape 9710"/>
        <p:cNvGrpSpPr/>
        <p:nvPr/>
      </p:nvGrpSpPr>
      <p:grpSpPr>
        <a:xfrm>
          <a:off x="0" y="0"/>
          <a:ext cx="0" cy="0"/>
          <a:chOff x="0" y="0"/>
          <a:chExt cx="0" cy="0"/>
        </a:xfrm>
      </p:grpSpPr>
      <p:sp>
        <p:nvSpPr>
          <p:cNvPr id="9711" name="Google Shape;9711;p59"/>
          <p:cNvSpPr txBox="1"/>
          <p:nvPr>
            <p:ph type="title"/>
          </p:nvPr>
        </p:nvSpPr>
        <p:spPr>
          <a:xfrm>
            <a:off x="420624" y="365125"/>
            <a:ext cx="10515600" cy="1152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Imputation</a:t>
            </a:r>
            <a:endParaRPr/>
          </a:p>
        </p:txBody>
      </p:sp>
      <p:sp>
        <p:nvSpPr>
          <p:cNvPr id="9712" name="Google Shape;9712;p59"/>
          <p:cNvSpPr txBox="1"/>
          <p:nvPr>
            <p:ph idx="1" type="body"/>
          </p:nvPr>
        </p:nvSpPr>
        <p:spPr>
          <a:xfrm>
            <a:off x="420624" y="1618489"/>
            <a:ext cx="10515600" cy="4413600"/>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SzPts val="2400"/>
              <a:buChar char="⬩"/>
            </a:pPr>
            <a:r>
              <a:rPr lang="en-US"/>
              <a:t>Replacing missing values in datasets with substituted values.</a:t>
            </a:r>
            <a:endParaRPr/>
          </a:p>
          <a:p>
            <a:pPr indent="-228600" lvl="0" marL="228600" rtl="0" algn="l">
              <a:lnSpc>
                <a:spcPct val="150000"/>
              </a:lnSpc>
              <a:spcBef>
                <a:spcPts val="1000"/>
              </a:spcBef>
              <a:spcAft>
                <a:spcPts val="0"/>
              </a:spcAft>
              <a:buSzPts val="2400"/>
              <a:buChar char="⬩"/>
            </a:pPr>
            <a:r>
              <a:rPr lang="en-US"/>
              <a:t>Essential for handling incomplete data for algorithms that require complete datasets.</a:t>
            </a:r>
            <a:endParaRPr/>
          </a:p>
          <a:p>
            <a:pPr indent="-228600" lvl="0" marL="228600" rtl="0" algn="l">
              <a:lnSpc>
                <a:spcPct val="150000"/>
              </a:lnSpc>
              <a:spcBef>
                <a:spcPts val="1000"/>
              </a:spcBef>
              <a:spcAft>
                <a:spcPts val="0"/>
              </a:spcAft>
              <a:buSzPts val="2400"/>
              <a:buChar char="⬩"/>
            </a:pPr>
            <a:r>
              <a:rPr lang="en-US"/>
              <a:t>Enables consistent data analysis.</a:t>
            </a:r>
            <a:endParaRPr/>
          </a:p>
          <a:p>
            <a:pPr indent="-228600" lvl="0" marL="228600" rtl="0" algn="l">
              <a:lnSpc>
                <a:spcPct val="150000"/>
              </a:lnSpc>
              <a:spcBef>
                <a:spcPts val="1000"/>
              </a:spcBef>
              <a:spcAft>
                <a:spcPts val="0"/>
              </a:spcAft>
              <a:buSzPts val="2400"/>
              <a:buChar char="⬩"/>
            </a:pPr>
            <a:r>
              <a:rPr lang="en-US"/>
              <a:t>Prevent bias that occurs with listwise deletion of missing data</a:t>
            </a:r>
            <a:endParaRPr/>
          </a:p>
          <a:p>
            <a:pPr indent="-228600" lvl="0" marL="228600" rtl="0" algn="l">
              <a:lnSpc>
                <a:spcPct val="150000"/>
              </a:lnSpc>
              <a:spcBef>
                <a:spcPts val="1000"/>
              </a:spcBef>
              <a:spcAft>
                <a:spcPts val="0"/>
              </a:spcAft>
              <a:buSzPts val="2400"/>
              <a:buChar char="⬩"/>
            </a:pPr>
            <a:r>
              <a:rPr lang="en-US"/>
              <a:t>Improves model performance by providing complete training datasets </a:t>
            </a:r>
            <a:endParaRPr/>
          </a:p>
          <a:p>
            <a:pPr indent="-76200" lvl="0" marL="228600" rtl="0" algn="l">
              <a:lnSpc>
                <a:spcPct val="100000"/>
              </a:lnSpc>
              <a:spcBef>
                <a:spcPts val="1000"/>
              </a:spcBef>
              <a:spcAft>
                <a:spcPts val="0"/>
              </a:spcAft>
              <a:buSzPts val="2400"/>
              <a:buNone/>
            </a:pPr>
            <a:r>
              <a:t/>
            </a:r>
            <a:endParaRPr/>
          </a:p>
          <a:p>
            <a:pPr indent="-76200" lvl="0" marL="228600" rtl="0" algn="l">
              <a:lnSpc>
                <a:spcPct val="100000"/>
              </a:lnSpc>
              <a:spcBef>
                <a:spcPts val="1000"/>
              </a:spcBef>
              <a:spcAft>
                <a:spcPts val="0"/>
              </a:spcAft>
              <a:buSzPts val="2400"/>
              <a:buNone/>
            </a:pPr>
            <a:r>
              <a:t/>
            </a:r>
            <a:endParaRPr/>
          </a:p>
        </p:txBody>
      </p:sp>
      <p:sp>
        <p:nvSpPr>
          <p:cNvPr id="9713" name="Google Shape;9713;p5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4" name="Shape 9384"/>
        <p:cNvGrpSpPr/>
        <p:nvPr/>
      </p:nvGrpSpPr>
      <p:grpSpPr>
        <a:xfrm>
          <a:off x="0" y="0"/>
          <a:ext cx="0" cy="0"/>
          <a:chOff x="0" y="0"/>
          <a:chExt cx="0" cy="0"/>
        </a:xfrm>
      </p:grpSpPr>
      <p:sp>
        <p:nvSpPr>
          <p:cNvPr id="9385" name="Google Shape;9385;p24"/>
          <p:cNvSpPr txBox="1"/>
          <p:nvPr>
            <p:ph idx="1" type="body"/>
          </p:nvPr>
        </p:nvSpPr>
        <p:spPr>
          <a:xfrm>
            <a:off x="420624" y="667513"/>
            <a:ext cx="10515600" cy="53646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The learning algorithm searches the hypothesis space to find the one that minimizes errors and makes good predictions on new data.</a:t>
            </a:r>
            <a:endParaRPr/>
          </a:p>
          <a:p>
            <a:pPr indent="-228600" lvl="0" marL="228600" rtl="0" algn="l">
              <a:lnSpc>
                <a:spcPct val="100000"/>
              </a:lnSpc>
              <a:spcBef>
                <a:spcPts val="1000"/>
              </a:spcBef>
              <a:spcAft>
                <a:spcPts val="0"/>
              </a:spcAft>
              <a:buSzPts val="2400"/>
              <a:buChar char="⬩"/>
            </a:pPr>
            <a:r>
              <a:rPr lang="en-US"/>
              <a:t>A simple model (like a straight line) has a smaller hypothesis space, while a complex model (like a deep neural network) has a much larger hypothesis space.</a:t>
            </a:r>
            <a:endParaRPr/>
          </a:p>
          <a:p>
            <a:pPr indent="-228600" lvl="0" marL="228600" rtl="0" algn="l">
              <a:lnSpc>
                <a:spcPct val="100000"/>
              </a:lnSpc>
              <a:spcBef>
                <a:spcPts val="1000"/>
              </a:spcBef>
              <a:spcAft>
                <a:spcPts val="0"/>
              </a:spcAft>
              <a:buSzPts val="2400"/>
              <a:buChar char="⬩"/>
            </a:pPr>
            <a:r>
              <a:rPr lang="en-US"/>
              <a:t>The goal is to choose a hypothesis that generalizes well to new data, not just the training data.</a:t>
            </a:r>
            <a:endParaRPr/>
          </a:p>
          <a:p>
            <a:pPr indent="-228600" lvl="0" marL="228600" rtl="0" algn="l">
              <a:lnSpc>
                <a:spcPct val="100000"/>
              </a:lnSpc>
              <a:spcBef>
                <a:spcPts val="1000"/>
              </a:spcBef>
              <a:spcAft>
                <a:spcPts val="0"/>
              </a:spcAft>
              <a:buSzPts val="2400"/>
              <a:buChar char="⬩"/>
            </a:pPr>
            <a:r>
              <a:rPr lang="en-US"/>
              <a:t>The inductive bias of an algorithm affects the hypothesis space. A strong bias restricts the hypothesis space to simpler solutions, while a weak bias allows more complex solutions.</a:t>
            </a:r>
            <a:endParaRPr/>
          </a:p>
          <a:p>
            <a:pPr indent="-228600" lvl="0" marL="228600" rtl="0" algn="l">
              <a:lnSpc>
                <a:spcPct val="100000"/>
              </a:lnSpc>
              <a:spcBef>
                <a:spcPts val="1000"/>
              </a:spcBef>
              <a:spcAft>
                <a:spcPts val="0"/>
              </a:spcAft>
              <a:buSzPts val="2400"/>
              <a:buChar char="⬩"/>
            </a:pPr>
            <a:r>
              <a:rPr lang="en-US"/>
              <a:t>For a problem like predicting house prices, the hypothesis space could contain all possible equations or patterns that relate features (like size, location) to the price.</a:t>
            </a:r>
            <a:endParaRPr/>
          </a:p>
        </p:txBody>
      </p:sp>
      <p:sp>
        <p:nvSpPr>
          <p:cNvPr id="9386" name="Google Shape;9386;p2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7" name="Shape 9717"/>
        <p:cNvGrpSpPr/>
        <p:nvPr/>
      </p:nvGrpSpPr>
      <p:grpSpPr>
        <a:xfrm>
          <a:off x="0" y="0"/>
          <a:ext cx="0" cy="0"/>
          <a:chOff x="0" y="0"/>
          <a:chExt cx="0" cy="0"/>
        </a:xfrm>
      </p:grpSpPr>
      <p:sp>
        <p:nvSpPr>
          <p:cNvPr id="9718" name="Google Shape;9718;p60"/>
          <p:cNvSpPr txBox="1"/>
          <p:nvPr>
            <p:ph type="title"/>
          </p:nvPr>
        </p:nvSpPr>
        <p:spPr>
          <a:xfrm>
            <a:off x="420624" y="365125"/>
            <a:ext cx="10515600" cy="1134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Common Imputation Techniques </a:t>
            </a:r>
            <a:endParaRPr/>
          </a:p>
        </p:txBody>
      </p:sp>
      <p:sp>
        <p:nvSpPr>
          <p:cNvPr id="9719" name="Google Shape;9719;p60"/>
          <p:cNvSpPr txBox="1"/>
          <p:nvPr>
            <p:ph idx="1" type="body"/>
          </p:nvPr>
        </p:nvSpPr>
        <p:spPr>
          <a:xfrm>
            <a:off x="420624" y="1362075"/>
            <a:ext cx="11082600" cy="4669800"/>
          </a:xfrm>
          <a:prstGeom prst="rect">
            <a:avLst/>
          </a:prstGeom>
          <a:noFill/>
          <a:ln>
            <a:noFill/>
          </a:ln>
        </p:spPr>
        <p:txBody>
          <a:bodyPr anchorCtr="0" anchor="t" bIns="45700" lIns="91425" spcFirstLastPara="1" rIns="91425" wrap="square" tIns="45700">
            <a:normAutofit lnSpcReduction="10000"/>
          </a:bodyPr>
          <a:lstStyle/>
          <a:p>
            <a:pPr indent="-457200" lvl="0" marL="457200" rtl="0" algn="l">
              <a:lnSpc>
                <a:spcPct val="100000"/>
              </a:lnSpc>
              <a:spcBef>
                <a:spcPts val="0"/>
              </a:spcBef>
              <a:spcAft>
                <a:spcPts val="0"/>
              </a:spcAft>
              <a:buSzPts val="2400"/>
              <a:buFont typeface="Geo"/>
              <a:buAutoNum type="arabicPeriod"/>
            </a:pPr>
            <a:r>
              <a:rPr b="1" lang="en-US"/>
              <a:t>Mean Imputation:</a:t>
            </a:r>
            <a:endParaRPr/>
          </a:p>
          <a:p>
            <a:pPr indent="-228600" lvl="0" marL="228600" rtl="0" algn="l">
              <a:lnSpc>
                <a:spcPct val="100000"/>
              </a:lnSpc>
              <a:spcBef>
                <a:spcPts val="1000"/>
              </a:spcBef>
              <a:spcAft>
                <a:spcPts val="0"/>
              </a:spcAft>
              <a:buSzPts val="2200"/>
              <a:buChar char="⬩"/>
            </a:pPr>
            <a:r>
              <a:rPr lang="en-US" sz="2200"/>
              <a:t>Missing values are replaced with the mean, median, or mode of the available values in the dataset.</a:t>
            </a:r>
            <a:endParaRPr/>
          </a:p>
          <a:p>
            <a:pPr indent="-228600" lvl="0" marL="228600" rtl="0" algn="l">
              <a:lnSpc>
                <a:spcPct val="100000"/>
              </a:lnSpc>
              <a:spcBef>
                <a:spcPts val="1000"/>
              </a:spcBef>
              <a:spcAft>
                <a:spcPts val="0"/>
              </a:spcAft>
              <a:buSzPts val="2200"/>
              <a:buChar char="⬩"/>
            </a:pPr>
            <a:r>
              <a:rPr lang="en-US" sz="2200"/>
              <a:t>Simple and fast; use statistical central tendency.</a:t>
            </a:r>
            <a:endParaRPr/>
          </a:p>
          <a:p>
            <a:pPr indent="-228600" lvl="0" marL="228600" rtl="0" algn="l">
              <a:lnSpc>
                <a:spcPct val="100000"/>
              </a:lnSpc>
              <a:spcBef>
                <a:spcPts val="1000"/>
              </a:spcBef>
              <a:spcAft>
                <a:spcPts val="0"/>
              </a:spcAft>
              <a:buSzPts val="2200"/>
              <a:buChar char="⬩"/>
            </a:pPr>
            <a:r>
              <a:rPr lang="en-US" sz="2200"/>
              <a:t>Often used as a preliminary approach to quickly handle missing values in a dataset.</a:t>
            </a:r>
            <a:endParaRPr/>
          </a:p>
          <a:p>
            <a:pPr indent="-228600" lvl="0" marL="228600" rtl="0" algn="l">
              <a:lnSpc>
                <a:spcPct val="100000"/>
              </a:lnSpc>
              <a:spcBef>
                <a:spcPts val="1000"/>
              </a:spcBef>
              <a:spcAft>
                <a:spcPts val="0"/>
              </a:spcAft>
              <a:buSzPts val="2200"/>
              <a:buChar char="⬩"/>
            </a:pPr>
            <a:r>
              <a:rPr lang="en-US" sz="2200"/>
              <a:t>Best for symmetrically distributed numerical data with no extreme values or outliers.</a:t>
            </a:r>
            <a:endParaRPr/>
          </a:p>
          <a:p>
            <a:pPr indent="-228600" lvl="0" marL="228600" rtl="0" algn="l">
              <a:lnSpc>
                <a:spcPct val="100000"/>
              </a:lnSpc>
              <a:spcBef>
                <a:spcPts val="1000"/>
              </a:spcBef>
              <a:spcAft>
                <a:spcPts val="0"/>
              </a:spcAft>
              <a:buSzPts val="2200"/>
              <a:buChar char="⬩"/>
            </a:pPr>
            <a:r>
              <a:rPr lang="en-US" sz="2200"/>
              <a:t>Calculate the arithmetic average of observed values and replace all missing values with this mean.</a:t>
            </a:r>
            <a:endParaRPr/>
          </a:p>
          <a:p>
            <a:pPr indent="-228600" lvl="0" marL="228600" rtl="0" algn="l">
              <a:lnSpc>
                <a:spcPct val="100000"/>
              </a:lnSpc>
              <a:spcBef>
                <a:spcPts val="1000"/>
              </a:spcBef>
              <a:spcAft>
                <a:spcPts val="0"/>
              </a:spcAft>
              <a:buSzPts val="2200"/>
              <a:buChar char="⬩"/>
            </a:pPr>
            <a:r>
              <a:rPr b="1" lang="en-US" sz="2200"/>
              <a:t>Pros: </a:t>
            </a:r>
            <a:r>
              <a:rPr lang="en-US" sz="2200"/>
              <a:t>Maintains the sample mean of the data</a:t>
            </a:r>
            <a:endParaRPr/>
          </a:p>
          <a:p>
            <a:pPr indent="-228600" lvl="0" marL="228600" rtl="0" algn="l">
              <a:lnSpc>
                <a:spcPct val="100000"/>
              </a:lnSpc>
              <a:spcBef>
                <a:spcPts val="1000"/>
              </a:spcBef>
              <a:spcAft>
                <a:spcPts val="0"/>
              </a:spcAft>
              <a:buSzPts val="2200"/>
              <a:buChar char="⬩"/>
            </a:pPr>
            <a:r>
              <a:rPr b="1" lang="en-US" sz="2200"/>
              <a:t>Cons: </a:t>
            </a:r>
            <a:r>
              <a:rPr lang="en-US" sz="2200"/>
              <a:t>Can reduce the variability of the dataset, potentially leading to underestimated variances and covariances.</a:t>
            </a:r>
            <a:endParaRPr/>
          </a:p>
          <a:p>
            <a:pPr indent="-88900" lvl="0" marL="228600" rtl="0" algn="l">
              <a:lnSpc>
                <a:spcPct val="100000"/>
              </a:lnSpc>
              <a:spcBef>
                <a:spcPts val="1000"/>
              </a:spcBef>
              <a:spcAft>
                <a:spcPts val="0"/>
              </a:spcAft>
              <a:buSzPts val="2200"/>
              <a:buNone/>
            </a:pPr>
            <a:r>
              <a:t/>
            </a:r>
            <a:endParaRPr sz="2200"/>
          </a:p>
          <a:p>
            <a:pPr indent="-88900" lvl="0" marL="228600" rtl="0" algn="l">
              <a:lnSpc>
                <a:spcPct val="100000"/>
              </a:lnSpc>
              <a:spcBef>
                <a:spcPts val="1000"/>
              </a:spcBef>
              <a:spcAft>
                <a:spcPts val="0"/>
              </a:spcAft>
              <a:buSzPts val="2200"/>
              <a:buNone/>
            </a:pPr>
            <a:r>
              <a:t/>
            </a:r>
            <a:endParaRPr sz="2200"/>
          </a:p>
        </p:txBody>
      </p:sp>
      <p:sp>
        <p:nvSpPr>
          <p:cNvPr id="9720" name="Google Shape;9720;p60"/>
          <p:cNvSpPr txBox="1"/>
          <p:nvPr>
            <p:ph idx="10" type="dt"/>
          </p:nvPr>
        </p:nvSpPr>
        <p:spPr>
          <a:xfrm>
            <a:off x="420624" y="6217920"/>
            <a:ext cx="2743200" cy="640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Wednesday, September 25, 2024</a:t>
            </a:r>
            <a:endParaRPr/>
          </a:p>
        </p:txBody>
      </p:sp>
      <p:sp>
        <p:nvSpPr>
          <p:cNvPr id="9721" name="Google Shape;9721;p60"/>
          <p:cNvSpPr txBox="1"/>
          <p:nvPr>
            <p:ph idx="11" type="ftr"/>
          </p:nvPr>
        </p:nvSpPr>
        <p:spPr>
          <a:xfrm>
            <a:off x="3767328" y="6217920"/>
            <a:ext cx="7196400" cy="64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Sample Footer Text</a:t>
            </a:r>
            <a:endParaRPr/>
          </a:p>
        </p:txBody>
      </p:sp>
      <p:sp>
        <p:nvSpPr>
          <p:cNvPr id="9722" name="Google Shape;9722;p6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6" name="Shape 9726"/>
        <p:cNvGrpSpPr/>
        <p:nvPr/>
      </p:nvGrpSpPr>
      <p:grpSpPr>
        <a:xfrm>
          <a:off x="0" y="0"/>
          <a:ext cx="0" cy="0"/>
          <a:chOff x="0" y="0"/>
          <a:chExt cx="0" cy="0"/>
        </a:xfrm>
      </p:grpSpPr>
      <p:sp>
        <p:nvSpPr>
          <p:cNvPr id="9727" name="Google Shape;9727;p61"/>
          <p:cNvSpPr txBox="1"/>
          <p:nvPr>
            <p:ph type="title"/>
          </p:nvPr>
        </p:nvSpPr>
        <p:spPr>
          <a:xfrm>
            <a:off x="394715" y="401701"/>
            <a:ext cx="10515600" cy="6858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Common Imputation Techniques</a:t>
            </a:r>
            <a:endParaRPr/>
          </a:p>
        </p:txBody>
      </p:sp>
      <p:sp>
        <p:nvSpPr>
          <p:cNvPr id="9728" name="Google Shape;9728;p61"/>
          <p:cNvSpPr txBox="1"/>
          <p:nvPr>
            <p:ph idx="1" type="body"/>
          </p:nvPr>
        </p:nvSpPr>
        <p:spPr>
          <a:xfrm>
            <a:off x="420623" y="1236839"/>
            <a:ext cx="5521500" cy="479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rPr b="1" lang="en-US"/>
              <a:t>2. Median Imputation:</a:t>
            </a:r>
            <a:endParaRPr/>
          </a:p>
          <a:p>
            <a:pPr indent="-228600" lvl="0" marL="228600" rtl="0" algn="l">
              <a:lnSpc>
                <a:spcPct val="100000"/>
              </a:lnSpc>
              <a:spcBef>
                <a:spcPts val="1000"/>
              </a:spcBef>
              <a:spcAft>
                <a:spcPts val="0"/>
              </a:spcAft>
              <a:buSzPts val="2000"/>
              <a:buFont typeface="Arial"/>
              <a:buChar char="•"/>
            </a:pPr>
            <a:r>
              <a:rPr b="1" lang="en-US"/>
              <a:t>Usage</a:t>
            </a:r>
            <a:r>
              <a:rPr lang="en-US"/>
              <a:t>: Preferred for skewed numerical data or when data contains outliers.</a:t>
            </a:r>
            <a:endParaRPr/>
          </a:p>
          <a:p>
            <a:pPr indent="-228600" lvl="0" marL="228600" rtl="0" algn="l">
              <a:lnSpc>
                <a:spcPct val="100000"/>
              </a:lnSpc>
              <a:spcBef>
                <a:spcPts val="1000"/>
              </a:spcBef>
              <a:spcAft>
                <a:spcPts val="0"/>
              </a:spcAft>
              <a:buSzPts val="2000"/>
              <a:buFont typeface="Arial"/>
              <a:buChar char="•"/>
            </a:pPr>
            <a:r>
              <a:rPr b="1" lang="en-US"/>
              <a:t>Process</a:t>
            </a:r>
            <a:r>
              <a:rPr lang="en-US"/>
              <a:t>: Replace missing values with the median (the middle value in sorted order) of available observations.</a:t>
            </a:r>
            <a:endParaRPr/>
          </a:p>
          <a:p>
            <a:pPr indent="-228600" lvl="0" marL="228600" rtl="0" algn="l">
              <a:lnSpc>
                <a:spcPct val="100000"/>
              </a:lnSpc>
              <a:spcBef>
                <a:spcPts val="1000"/>
              </a:spcBef>
              <a:spcAft>
                <a:spcPts val="0"/>
              </a:spcAft>
              <a:buSzPts val="2000"/>
              <a:buFont typeface="Arial"/>
              <a:buChar char="•"/>
            </a:pPr>
            <a:r>
              <a:rPr b="1" lang="en-US"/>
              <a:t>Pros</a:t>
            </a:r>
            <a:r>
              <a:rPr lang="en-US"/>
              <a:t>: More robust than mean imputation as it is less affected by outliers or skewed data.</a:t>
            </a:r>
            <a:endParaRPr/>
          </a:p>
          <a:p>
            <a:pPr indent="-228600" lvl="0" marL="228600" rtl="0" algn="l">
              <a:lnSpc>
                <a:spcPct val="100000"/>
              </a:lnSpc>
              <a:spcBef>
                <a:spcPts val="1000"/>
              </a:spcBef>
              <a:spcAft>
                <a:spcPts val="0"/>
              </a:spcAft>
              <a:buSzPts val="2000"/>
              <a:buFont typeface="Arial"/>
              <a:buChar char="•"/>
            </a:pPr>
            <a:r>
              <a:rPr b="1" lang="en-US"/>
              <a:t>Cons</a:t>
            </a:r>
            <a:r>
              <a:rPr lang="en-US"/>
              <a:t>: Like mean imputation, it can affect the distribution of the data, particularly its spread and variance.</a:t>
            </a:r>
            <a:endParaRPr b="1"/>
          </a:p>
        </p:txBody>
      </p:sp>
      <p:sp>
        <p:nvSpPr>
          <p:cNvPr id="9729" name="Google Shape;9729;p61"/>
          <p:cNvSpPr txBox="1"/>
          <p:nvPr>
            <p:ph idx="2" type="body"/>
          </p:nvPr>
        </p:nvSpPr>
        <p:spPr>
          <a:xfrm>
            <a:off x="5981700" y="1236839"/>
            <a:ext cx="5521500" cy="479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000"/>
              <a:buNone/>
            </a:pPr>
            <a:r>
              <a:rPr b="1" lang="en-US"/>
              <a:t>3. Mode Imputation:</a:t>
            </a:r>
            <a:endParaRPr/>
          </a:p>
          <a:p>
            <a:pPr indent="-228600" lvl="0" marL="228600" rtl="0" algn="l">
              <a:lnSpc>
                <a:spcPct val="100000"/>
              </a:lnSpc>
              <a:spcBef>
                <a:spcPts val="1000"/>
              </a:spcBef>
              <a:spcAft>
                <a:spcPts val="0"/>
              </a:spcAft>
              <a:buSzPts val="2000"/>
              <a:buFont typeface="Noto Sans Symbols"/>
              <a:buChar char="⬩"/>
            </a:pPr>
            <a:r>
              <a:rPr b="1" lang="en-US"/>
              <a:t>Usage</a:t>
            </a:r>
            <a:r>
              <a:rPr lang="en-US"/>
              <a:t>: Most suitable for categorical data or discrete numerical data.</a:t>
            </a:r>
            <a:endParaRPr/>
          </a:p>
          <a:p>
            <a:pPr indent="-228600" lvl="0" marL="228600" rtl="0" algn="l">
              <a:lnSpc>
                <a:spcPct val="100000"/>
              </a:lnSpc>
              <a:spcBef>
                <a:spcPts val="1000"/>
              </a:spcBef>
              <a:spcAft>
                <a:spcPts val="0"/>
              </a:spcAft>
              <a:buSzPts val="2000"/>
              <a:buFont typeface="Noto Sans Symbols"/>
              <a:buChar char="⬩"/>
            </a:pPr>
            <a:r>
              <a:rPr b="1" lang="en-US"/>
              <a:t>Process</a:t>
            </a:r>
            <a:r>
              <a:rPr lang="en-US"/>
              <a:t>: Identify the most frequently occurring value in the dataset and use this mode value to fill in missing entries.</a:t>
            </a:r>
            <a:endParaRPr/>
          </a:p>
          <a:p>
            <a:pPr indent="-228600" lvl="0" marL="228600" rtl="0" algn="l">
              <a:lnSpc>
                <a:spcPct val="100000"/>
              </a:lnSpc>
              <a:spcBef>
                <a:spcPts val="1000"/>
              </a:spcBef>
              <a:spcAft>
                <a:spcPts val="0"/>
              </a:spcAft>
              <a:buSzPts val="2000"/>
              <a:buFont typeface="Noto Sans Symbols"/>
              <a:buChar char="⬩"/>
            </a:pPr>
            <a:r>
              <a:rPr b="1" lang="en-US"/>
              <a:t>Pros: </a:t>
            </a:r>
            <a:r>
              <a:rPr lang="en-US"/>
              <a:t>Ensure that the imputed values are realistic for categorical data.</a:t>
            </a:r>
            <a:endParaRPr/>
          </a:p>
          <a:p>
            <a:pPr indent="-228600" lvl="0" marL="228600" rtl="0" algn="l">
              <a:lnSpc>
                <a:spcPct val="100000"/>
              </a:lnSpc>
              <a:spcBef>
                <a:spcPts val="1000"/>
              </a:spcBef>
              <a:spcAft>
                <a:spcPts val="0"/>
              </a:spcAft>
              <a:buSzPts val="2000"/>
              <a:buFont typeface="Noto Sans Symbols"/>
              <a:buChar char="⬩"/>
            </a:pPr>
            <a:r>
              <a:rPr b="1" lang="en-US"/>
              <a:t>Cons</a:t>
            </a:r>
            <a:r>
              <a:rPr lang="en-US"/>
              <a:t>: May introduce bias if the mode is not representative of the variability in the data.</a:t>
            </a:r>
            <a:endParaRPr b="1"/>
          </a:p>
        </p:txBody>
      </p:sp>
      <p:sp>
        <p:nvSpPr>
          <p:cNvPr id="9730" name="Google Shape;9730;p6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34" name="Shape 9734"/>
        <p:cNvGrpSpPr/>
        <p:nvPr/>
      </p:nvGrpSpPr>
      <p:grpSpPr>
        <a:xfrm>
          <a:off x="0" y="0"/>
          <a:ext cx="0" cy="0"/>
          <a:chOff x="0" y="0"/>
          <a:chExt cx="0" cy="0"/>
        </a:xfrm>
      </p:grpSpPr>
      <p:sp>
        <p:nvSpPr>
          <p:cNvPr id="9735" name="Google Shape;9735;p62"/>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36" name="Google Shape;9736;p62"/>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37" name="Google Shape;9737;p62"/>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38" name="Google Shape;9738;p62"/>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739" name="Google Shape;9739;p62"/>
          <p:cNvSpPr txBox="1"/>
          <p:nvPr>
            <p:ph type="title"/>
          </p:nvPr>
        </p:nvSpPr>
        <p:spPr>
          <a:xfrm>
            <a:off x="422899" y="576263"/>
            <a:ext cx="5585100" cy="1062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Formulas</a:t>
            </a:r>
            <a:endParaRPr/>
          </a:p>
        </p:txBody>
      </p:sp>
      <p:pic>
        <p:nvPicPr>
          <p:cNvPr id="9740" name="Google Shape;9740;p62"/>
          <p:cNvPicPr preferRelativeResize="0"/>
          <p:nvPr/>
        </p:nvPicPr>
        <p:blipFill rotWithShape="1">
          <a:blip r:embed="rId3">
            <a:alphaModFix/>
          </a:blip>
          <a:srcRect b="0" l="0" r="0" t="0"/>
          <a:stretch/>
        </p:blipFill>
        <p:spPr>
          <a:xfrm>
            <a:off x="711839" y="1933574"/>
            <a:ext cx="5187261" cy="3114667"/>
          </a:xfrm>
          <a:prstGeom prst="rect">
            <a:avLst/>
          </a:prstGeom>
          <a:noFill/>
          <a:ln>
            <a:noFill/>
          </a:ln>
        </p:spPr>
      </p:pic>
      <p:sp>
        <p:nvSpPr>
          <p:cNvPr id="9741" name="Google Shape;9741;p62"/>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pic>
        <p:nvPicPr>
          <p:cNvPr descr="The mean formula for n observations" id="9742" name="Google Shape;9742;p62"/>
          <p:cNvPicPr preferRelativeResize="0"/>
          <p:nvPr>
            <p:ph idx="1" type="body"/>
          </p:nvPr>
        </p:nvPicPr>
        <p:blipFill rotWithShape="1">
          <a:blip r:embed="rId4">
            <a:alphaModFix/>
          </a:blip>
          <a:srcRect b="0" l="0" r="0" t="0"/>
          <a:stretch/>
        </p:blipFill>
        <p:spPr>
          <a:xfrm>
            <a:off x="6517017" y="989850"/>
            <a:ext cx="5056200" cy="1794900"/>
          </a:xfrm>
          <a:prstGeom prst="rect">
            <a:avLst/>
          </a:prstGeom>
          <a:noFill/>
          <a:ln>
            <a:noFill/>
          </a:ln>
        </p:spPr>
      </p:pic>
      <p:sp>
        <p:nvSpPr>
          <p:cNvPr id="9743" name="Google Shape;9743;p62"/>
          <p:cNvSpPr txBox="1"/>
          <p:nvPr>
            <p:ph idx="10" type="dt"/>
          </p:nvPr>
        </p:nvSpPr>
        <p:spPr>
          <a:xfrm>
            <a:off x="422899" y="6217920"/>
            <a:ext cx="2743200" cy="6402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sz="1200"/>
              <a:t>Wednesday, September 25, 2024</a:t>
            </a:r>
            <a:endParaRPr sz="1200"/>
          </a:p>
        </p:txBody>
      </p:sp>
      <p:pic>
        <p:nvPicPr>
          <p:cNvPr descr="median formula used for n even data" id="9744" name="Google Shape;9744;p62"/>
          <p:cNvPicPr preferRelativeResize="0"/>
          <p:nvPr/>
        </p:nvPicPr>
        <p:blipFill rotWithShape="1">
          <a:blip r:embed="rId5">
            <a:alphaModFix/>
          </a:blip>
          <a:srcRect b="0" l="0" r="0" t="0"/>
          <a:stretch/>
        </p:blipFill>
        <p:spPr>
          <a:xfrm>
            <a:off x="6424068" y="4073237"/>
            <a:ext cx="5056094" cy="1756991"/>
          </a:xfrm>
          <a:prstGeom prst="rect">
            <a:avLst/>
          </a:prstGeom>
          <a:noFill/>
          <a:ln>
            <a:noFill/>
          </a:ln>
        </p:spPr>
      </p:pic>
      <p:sp>
        <p:nvSpPr>
          <p:cNvPr id="9745" name="Google Shape;9745;p62"/>
          <p:cNvSpPr txBox="1"/>
          <p:nvPr>
            <p:ph idx="11" type="ftr"/>
          </p:nvPr>
        </p:nvSpPr>
        <p:spPr>
          <a:xfrm>
            <a:off x="3762376" y="6217920"/>
            <a:ext cx="7195500" cy="6402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sz="1200">
                <a:solidFill>
                  <a:schemeClr val="dk2"/>
                </a:solidFill>
                <a:latin typeface="Geo"/>
                <a:ea typeface="Geo"/>
                <a:cs typeface="Geo"/>
                <a:sym typeface="Geo"/>
              </a:rPr>
              <a:t>Sample Footer Text</a:t>
            </a:r>
            <a:endParaRPr/>
          </a:p>
        </p:txBody>
      </p:sp>
      <p:sp>
        <p:nvSpPr>
          <p:cNvPr id="9746" name="Google Shape;9746;p62"/>
          <p:cNvSpPr/>
          <p:nvPr/>
        </p:nvSpPr>
        <p:spPr>
          <a:xfrm flipH="1" rot="10800000">
            <a:off x="11487695" y="6186509"/>
            <a:ext cx="704400" cy="677100"/>
          </a:xfrm>
          <a:prstGeom prst="rect">
            <a:avLst/>
          </a:prstGeom>
          <a:solidFill>
            <a:srgbClr val="FFC87F">
              <a:alpha val="2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cxnSp>
        <p:nvCxnSpPr>
          <p:cNvPr id="9747" name="Google Shape;9747;p62"/>
          <p:cNvCxnSpPr/>
          <p:nvPr/>
        </p:nvCxnSpPr>
        <p:spPr>
          <a:xfrm>
            <a:off x="11496184" y="5610"/>
            <a:ext cx="0" cy="6858000"/>
          </a:xfrm>
          <a:prstGeom prst="straightConnector1">
            <a:avLst/>
          </a:prstGeom>
          <a:noFill/>
          <a:ln cap="rnd" cmpd="sng" w="9525">
            <a:solidFill>
              <a:srgbClr val="FFC87F"/>
            </a:solidFill>
            <a:prstDash val="dash"/>
            <a:miter lim="800000"/>
            <a:headEnd len="sm" w="sm" type="none"/>
            <a:tailEnd len="sm" w="sm" type="none"/>
          </a:ln>
        </p:spPr>
      </p:cxnSp>
      <p:cxnSp>
        <p:nvCxnSpPr>
          <p:cNvPr id="9748" name="Google Shape;9748;p62"/>
          <p:cNvCxnSpPr/>
          <p:nvPr/>
        </p:nvCxnSpPr>
        <p:spPr>
          <a:xfrm>
            <a:off x="1524" y="6172200"/>
            <a:ext cx="12192000" cy="0"/>
          </a:xfrm>
          <a:prstGeom prst="straightConnector1">
            <a:avLst/>
          </a:prstGeom>
          <a:noFill/>
          <a:ln cap="rnd" cmpd="sng" w="9525">
            <a:solidFill>
              <a:srgbClr val="FFC87F"/>
            </a:solidFill>
            <a:prstDash val="dash"/>
            <a:miter lim="800000"/>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2" name="Shape 9752"/>
        <p:cNvGrpSpPr/>
        <p:nvPr/>
      </p:nvGrpSpPr>
      <p:grpSpPr>
        <a:xfrm>
          <a:off x="0" y="0"/>
          <a:ext cx="0" cy="0"/>
          <a:chOff x="0" y="0"/>
          <a:chExt cx="0" cy="0"/>
        </a:xfrm>
      </p:grpSpPr>
      <p:sp>
        <p:nvSpPr>
          <p:cNvPr id="9753" name="Google Shape;9753;p63"/>
          <p:cNvSpPr txBox="1"/>
          <p:nvPr>
            <p:ph type="title"/>
          </p:nvPr>
        </p:nvSpPr>
        <p:spPr>
          <a:xfrm>
            <a:off x="420624" y="365125"/>
            <a:ext cx="10515600" cy="759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Random Imputation</a:t>
            </a:r>
            <a:endParaRPr/>
          </a:p>
        </p:txBody>
      </p:sp>
      <p:sp>
        <p:nvSpPr>
          <p:cNvPr id="9754" name="Google Shape;9754;p63"/>
          <p:cNvSpPr txBox="1"/>
          <p:nvPr>
            <p:ph idx="1" type="body"/>
          </p:nvPr>
        </p:nvSpPr>
        <p:spPr>
          <a:xfrm>
            <a:off x="420624" y="1124712"/>
            <a:ext cx="10972800" cy="52944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50000"/>
              </a:lnSpc>
              <a:spcBef>
                <a:spcPts val="0"/>
              </a:spcBef>
              <a:spcAft>
                <a:spcPts val="0"/>
              </a:spcAft>
              <a:buSzPct val="100000"/>
              <a:buChar char="⬩"/>
            </a:pPr>
            <a:r>
              <a:rPr lang="en-US"/>
              <a:t>Random Imputation involves replacing missing values with a randomly selected observed value from the same variable.</a:t>
            </a:r>
            <a:endParaRPr/>
          </a:p>
          <a:p>
            <a:pPr indent="-228600" lvl="0" marL="228600" rtl="0" algn="l">
              <a:lnSpc>
                <a:spcPct val="150000"/>
              </a:lnSpc>
              <a:spcBef>
                <a:spcPts val="1000"/>
              </a:spcBef>
              <a:spcAft>
                <a:spcPts val="0"/>
              </a:spcAft>
              <a:buSzPct val="100000"/>
              <a:buChar char="⬩"/>
            </a:pPr>
            <a:r>
              <a:rPr lang="en-US"/>
              <a:t>It maintains the existing distribution of data, assuming values are missing completely at random (MCAR).</a:t>
            </a:r>
            <a:endParaRPr/>
          </a:p>
          <a:p>
            <a:pPr indent="-228600" lvl="0" marL="228600" rtl="0" algn="l">
              <a:lnSpc>
                <a:spcPct val="150000"/>
              </a:lnSpc>
              <a:spcBef>
                <a:spcPts val="1000"/>
              </a:spcBef>
              <a:spcAft>
                <a:spcPts val="0"/>
              </a:spcAft>
              <a:buSzPct val="100000"/>
              <a:buChar char="⬩"/>
            </a:pPr>
            <a:r>
              <a:rPr b="1" lang="en-US"/>
              <a:t>Process</a:t>
            </a:r>
            <a:endParaRPr/>
          </a:p>
          <a:p>
            <a:pPr indent="-457200" lvl="0" marL="457200" rtl="0" algn="l">
              <a:lnSpc>
                <a:spcPct val="150000"/>
              </a:lnSpc>
              <a:spcBef>
                <a:spcPts val="1000"/>
              </a:spcBef>
              <a:spcAft>
                <a:spcPts val="0"/>
              </a:spcAft>
              <a:buSzPct val="100000"/>
              <a:buFont typeface="Geo"/>
              <a:buAutoNum type="arabicPeriod"/>
            </a:pPr>
            <a:r>
              <a:rPr lang="en-US"/>
              <a:t>Identify the missing entries in a dataset.</a:t>
            </a:r>
            <a:endParaRPr/>
          </a:p>
          <a:p>
            <a:pPr indent="-457200" lvl="0" marL="457200" rtl="0" algn="l">
              <a:lnSpc>
                <a:spcPct val="150000"/>
              </a:lnSpc>
              <a:spcBef>
                <a:spcPts val="1000"/>
              </a:spcBef>
              <a:spcAft>
                <a:spcPts val="0"/>
              </a:spcAft>
              <a:buSzPct val="100000"/>
              <a:buFont typeface="Geo"/>
              <a:buAutoNum type="arabicPeriod"/>
            </a:pPr>
            <a:r>
              <a:rPr lang="en-US"/>
              <a:t>For each missing entry, randomly select a value from the set of observed values of that specific variable.</a:t>
            </a:r>
            <a:endParaRPr/>
          </a:p>
          <a:p>
            <a:pPr indent="-457200" lvl="0" marL="457200" rtl="0" algn="l">
              <a:lnSpc>
                <a:spcPct val="150000"/>
              </a:lnSpc>
              <a:spcBef>
                <a:spcPts val="1000"/>
              </a:spcBef>
              <a:spcAft>
                <a:spcPts val="0"/>
              </a:spcAft>
              <a:buSzPct val="100000"/>
              <a:buFont typeface="Geo"/>
              <a:buAutoNum type="arabicPeriod"/>
            </a:pPr>
            <a:r>
              <a:rPr lang="en-US"/>
              <a:t>Repeat the process for all missing entries, which can be done with or without replacement.</a:t>
            </a:r>
            <a:endParaRPr/>
          </a:p>
          <a:p>
            <a:pPr indent="-87629" lvl="0" marL="228600" rtl="0" algn="l">
              <a:lnSpc>
                <a:spcPct val="150000"/>
              </a:lnSpc>
              <a:spcBef>
                <a:spcPts val="1000"/>
              </a:spcBef>
              <a:spcAft>
                <a:spcPts val="0"/>
              </a:spcAft>
              <a:buSzPct val="100000"/>
              <a:buNone/>
            </a:pPr>
            <a:r>
              <a:t/>
            </a:r>
            <a:endParaRPr/>
          </a:p>
        </p:txBody>
      </p:sp>
      <p:sp>
        <p:nvSpPr>
          <p:cNvPr id="9755" name="Google Shape;9755;p6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9" name="Shape 9759"/>
        <p:cNvGrpSpPr/>
        <p:nvPr/>
      </p:nvGrpSpPr>
      <p:grpSpPr>
        <a:xfrm>
          <a:off x="0" y="0"/>
          <a:ext cx="0" cy="0"/>
          <a:chOff x="0" y="0"/>
          <a:chExt cx="0" cy="0"/>
        </a:xfrm>
      </p:grpSpPr>
      <p:sp>
        <p:nvSpPr>
          <p:cNvPr id="9760" name="Google Shape;9760;p64"/>
          <p:cNvSpPr txBox="1"/>
          <p:nvPr>
            <p:ph type="title"/>
          </p:nvPr>
        </p:nvSpPr>
        <p:spPr>
          <a:xfrm>
            <a:off x="420624" y="365125"/>
            <a:ext cx="10515600" cy="86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Random Imputation</a:t>
            </a:r>
            <a:endParaRPr/>
          </a:p>
        </p:txBody>
      </p:sp>
      <p:sp>
        <p:nvSpPr>
          <p:cNvPr id="9761" name="Google Shape;9761;p64"/>
          <p:cNvSpPr txBox="1"/>
          <p:nvPr>
            <p:ph idx="1" type="body"/>
          </p:nvPr>
        </p:nvSpPr>
        <p:spPr>
          <a:xfrm>
            <a:off x="420624" y="1508760"/>
            <a:ext cx="5074800" cy="45231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Char char="⬩"/>
            </a:pPr>
            <a:r>
              <a:rPr b="1" lang="en-US"/>
              <a:t>Advantages</a:t>
            </a:r>
            <a:endParaRPr/>
          </a:p>
          <a:p>
            <a:pPr indent="0" lvl="0" marL="0" rtl="0" algn="l">
              <a:lnSpc>
                <a:spcPct val="100000"/>
              </a:lnSpc>
              <a:spcBef>
                <a:spcPts val="1000"/>
              </a:spcBef>
              <a:spcAft>
                <a:spcPts val="0"/>
              </a:spcAft>
              <a:buSzPts val="2000"/>
              <a:buNone/>
            </a:pPr>
            <a:r>
              <a:rPr b="1" lang="en-US"/>
              <a:t>Preserves Variability</a:t>
            </a:r>
            <a:r>
              <a:rPr lang="en-US"/>
              <a:t>: Unlike mean/median/mode imputation, random imputation preserves the original distribution and variability of the data.</a:t>
            </a:r>
            <a:endParaRPr/>
          </a:p>
          <a:p>
            <a:pPr indent="0" lvl="0" marL="0" rtl="0" algn="l">
              <a:lnSpc>
                <a:spcPct val="100000"/>
              </a:lnSpc>
              <a:spcBef>
                <a:spcPts val="1000"/>
              </a:spcBef>
              <a:spcAft>
                <a:spcPts val="0"/>
              </a:spcAft>
              <a:buSzPts val="2000"/>
              <a:buNone/>
            </a:pPr>
            <a:r>
              <a:rPr b="1" lang="en-US"/>
              <a:t>Simplicity</a:t>
            </a:r>
            <a:r>
              <a:rPr lang="en-US"/>
              <a:t>: Easy to implement and requires minimal computation.</a:t>
            </a:r>
            <a:endParaRPr/>
          </a:p>
          <a:p>
            <a:pPr indent="0" lvl="0" marL="0" rtl="0" algn="l">
              <a:lnSpc>
                <a:spcPct val="100000"/>
              </a:lnSpc>
              <a:spcBef>
                <a:spcPts val="1000"/>
              </a:spcBef>
              <a:spcAft>
                <a:spcPts val="0"/>
              </a:spcAft>
              <a:buSzPts val="2000"/>
              <a:buNone/>
            </a:pPr>
            <a:r>
              <a:rPr b="1" lang="en-US"/>
              <a:t>Flexibility</a:t>
            </a:r>
            <a:r>
              <a:rPr lang="en-US"/>
              <a:t>: Can be used for both numerical and categorical data.</a:t>
            </a:r>
            <a:endParaRPr/>
          </a:p>
          <a:p>
            <a:pPr indent="-101600" lvl="0" marL="228600" rtl="0" algn="l">
              <a:lnSpc>
                <a:spcPct val="100000"/>
              </a:lnSpc>
              <a:spcBef>
                <a:spcPts val="1000"/>
              </a:spcBef>
              <a:spcAft>
                <a:spcPts val="0"/>
              </a:spcAft>
              <a:buSzPts val="2000"/>
              <a:buNone/>
            </a:pPr>
            <a:r>
              <a:t/>
            </a:r>
            <a:endParaRPr/>
          </a:p>
        </p:txBody>
      </p:sp>
      <p:sp>
        <p:nvSpPr>
          <p:cNvPr id="9762" name="Google Shape;9762;p64"/>
          <p:cNvSpPr txBox="1"/>
          <p:nvPr>
            <p:ph idx="2" type="body"/>
          </p:nvPr>
        </p:nvSpPr>
        <p:spPr>
          <a:xfrm>
            <a:off x="5756178" y="1508760"/>
            <a:ext cx="5180100" cy="45231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Font typeface="Noto Sans Symbols"/>
              <a:buChar char="⬩"/>
            </a:pPr>
            <a:r>
              <a:rPr b="1" lang="en-US"/>
              <a:t>Limitations</a:t>
            </a:r>
            <a:endParaRPr/>
          </a:p>
          <a:p>
            <a:pPr indent="0" lvl="0" marL="0" rtl="0" algn="l">
              <a:lnSpc>
                <a:spcPct val="100000"/>
              </a:lnSpc>
              <a:spcBef>
                <a:spcPts val="1000"/>
              </a:spcBef>
              <a:spcAft>
                <a:spcPts val="0"/>
              </a:spcAft>
              <a:buSzPts val="2000"/>
              <a:buNone/>
            </a:pPr>
            <a:r>
              <a:rPr b="1" lang="en-US"/>
              <a:t>Randomness</a:t>
            </a:r>
            <a:r>
              <a:rPr lang="en-US"/>
              <a:t>: The stochastic nature of the method can lead to variability in the imputation results, affecting model stability and reproducibility.</a:t>
            </a:r>
            <a:endParaRPr/>
          </a:p>
          <a:p>
            <a:pPr indent="0" lvl="0" marL="0" rtl="0" algn="l">
              <a:lnSpc>
                <a:spcPct val="100000"/>
              </a:lnSpc>
              <a:spcBef>
                <a:spcPts val="1000"/>
              </a:spcBef>
              <a:spcAft>
                <a:spcPts val="0"/>
              </a:spcAft>
              <a:buSzPts val="2000"/>
              <a:buNone/>
            </a:pPr>
            <a:r>
              <a:rPr b="1" lang="en-US"/>
              <a:t>Bias</a:t>
            </a:r>
            <a:r>
              <a:rPr lang="en-US"/>
              <a:t>: If the missingness is not completely random (MCAR), random imputation can introduce bias.</a:t>
            </a:r>
            <a:endParaRPr/>
          </a:p>
          <a:p>
            <a:pPr indent="0" lvl="0" marL="0" rtl="0" algn="l">
              <a:lnSpc>
                <a:spcPct val="100000"/>
              </a:lnSpc>
              <a:spcBef>
                <a:spcPts val="1000"/>
              </a:spcBef>
              <a:spcAft>
                <a:spcPts val="0"/>
              </a:spcAft>
              <a:buSzPts val="2000"/>
              <a:buNone/>
            </a:pPr>
            <a:r>
              <a:rPr b="1" lang="en-US"/>
              <a:t>Inaccuracy</a:t>
            </a:r>
            <a:r>
              <a:rPr lang="en-US"/>
              <a:t>: May not be suitable for data where the relationship between variables is crucial, as it doesn't utilize any correlational structure in the data.</a:t>
            </a:r>
            <a:endParaRPr/>
          </a:p>
          <a:p>
            <a:pPr indent="-101600" lvl="0" marL="228600" rtl="0" algn="l">
              <a:lnSpc>
                <a:spcPct val="100000"/>
              </a:lnSpc>
              <a:spcBef>
                <a:spcPts val="1000"/>
              </a:spcBef>
              <a:spcAft>
                <a:spcPts val="0"/>
              </a:spcAft>
              <a:buSzPts val="2000"/>
              <a:buFont typeface="Noto Sans Symbols"/>
              <a:buNone/>
            </a:pPr>
            <a:r>
              <a:t/>
            </a:r>
            <a:endParaRPr/>
          </a:p>
        </p:txBody>
      </p:sp>
      <p:sp>
        <p:nvSpPr>
          <p:cNvPr id="9763" name="Google Shape;9763;p6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7" name="Shape 9767"/>
        <p:cNvGrpSpPr/>
        <p:nvPr/>
      </p:nvGrpSpPr>
      <p:grpSpPr>
        <a:xfrm>
          <a:off x="0" y="0"/>
          <a:ext cx="0" cy="0"/>
          <a:chOff x="0" y="0"/>
          <a:chExt cx="0" cy="0"/>
        </a:xfrm>
      </p:grpSpPr>
      <p:sp>
        <p:nvSpPr>
          <p:cNvPr id="9768" name="Google Shape;9768;p65"/>
          <p:cNvSpPr txBox="1"/>
          <p:nvPr>
            <p:ph type="title"/>
          </p:nvPr>
        </p:nvSpPr>
        <p:spPr>
          <a:xfrm>
            <a:off x="420624" y="667512"/>
            <a:ext cx="10515600" cy="88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Random Imputation</a:t>
            </a:r>
            <a:endParaRPr/>
          </a:p>
        </p:txBody>
      </p:sp>
      <p:sp>
        <p:nvSpPr>
          <p:cNvPr id="9769" name="Google Shape;9769;p65"/>
          <p:cNvSpPr txBox="1"/>
          <p:nvPr>
            <p:ph idx="1" type="body"/>
          </p:nvPr>
        </p:nvSpPr>
        <p:spPr>
          <a:xfrm>
            <a:off x="420624" y="1825625"/>
            <a:ext cx="5181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Char char="⬩"/>
            </a:pPr>
            <a:r>
              <a:rPr b="1" lang="en-US"/>
              <a:t>When to Use</a:t>
            </a:r>
            <a:endParaRPr/>
          </a:p>
          <a:p>
            <a:pPr indent="-228600" lvl="0" marL="228600" rtl="0" algn="l">
              <a:lnSpc>
                <a:spcPct val="100000"/>
              </a:lnSpc>
              <a:spcBef>
                <a:spcPts val="1000"/>
              </a:spcBef>
              <a:spcAft>
                <a:spcPts val="0"/>
              </a:spcAft>
              <a:buSzPts val="2000"/>
              <a:buFont typeface="Arial"/>
              <a:buChar char="•"/>
            </a:pPr>
            <a:r>
              <a:rPr lang="en-US"/>
              <a:t>Effective when the dataset is large enough to ensure that the random values are representative of the distribution.</a:t>
            </a:r>
            <a:endParaRPr/>
          </a:p>
          <a:p>
            <a:pPr indent="-228600" lvl="0" marL="228600" rtl="0" algn="l">
              <a:lnSpc>
                <a:spcPct val="100000"/>
              </a:lnSpc>
              <a:spcBef>
                <a:spcPts val="1000"/>
              </a:spcBef>
              <a:spcAft>
                <a:spcPts val="0"/>
              </a:spcAft>
              <a:buSzPts val="2000"/>
              <a:buFont typeface="Arial"/>
              <a:buChar char="•"/>
            </a:pPr>
            <a:r>
              <a:rPr lang="en-US"/>
              <a:t>Useful as a benchmark or for initial data analysis, especially to compare against more sophisticated imputation methods.</a:t>
            </a:r>
            <a:endParaRPr/>
          </a:p>
          <a:p>
            <a:pPr indent="-228600" lvl="0" marL="228600" rtl="0" algn="l">
              <a:lnSpc>
                <a:spcPct val="100000"/>
              </a:lnSpc>
              <a:spcBef>
                <a:spcPts val="1000"/>
              </a:spcBef>
              <a:spcAft>
                <a:spcPts val="0"/>
              </a:spcAft>
              <a:buSzPts val="2000"/>
              <a:buFont typeface="Arial"/>
              <a:buChar char="•"/>
            </a:pPr>
            <a:r>
              <a:rPr lang="en-US"/>
              <a:t>Appropriate in scenarios where data is missing completely at random and maintaining the data's variance is important.</a:t>
            </a:r>
            <a:endParaRPr/>
          </a:p>
          <a:p>
            <a:pPr indent="-101600" lvl="0" marL="228600" rtl="0" algn="l">
              <a:lnSpc>
                <a:spcPct val="100000"/>
              </a:lnSpc>
              <a:spcBef>
                <a:spcPts val="1000"/>
              </a:spcBef>
              <a:spcAft>
                <a:spcPts val="0"/>
              </a:spcAft>
              <a:buSzPts val="2000"/>
              <a:buNone/>
            </a:pPr>
            <a:r>
              <a:t/>
            </a:r>
            <a:endParaRPr/>
          </a:p>
        </p:txBody>
      </p:sp>
      <p:sp>
        <p:nvSpPr>
          <p:cNvPr id="9770" name="Google Shape;9770;p65"/>
          <p:cNvSpPr txBox="1"/>
          <p:nvPr>
            <p:ph idx="2" type="body"/>
          </p:nvPr>
        </p:nvSpPr>
        <p:spPr>
          <a:xfrm>
            <a:off x="5756178" y="1825625"/>
            <a:ext cx="51801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Font typeface="Noto Sans Symbols"/>
              <a:buChar char="⬩"/>
            </a:pPr>
            <a:r>
              <a:rPr b="1" lang="en-US"/>
              <a:t>Challenges</a:t>
            </a:r>
            <a:endParaRPr/>
          </a:p>
          <a:p>
            <a:pPr indent="-228600" lvl="0" marL="228600" rtl="0" algn="l">
              <a:lnSpc>
                <a:spcPct val="100000"/>
              </a:lnSpc>
              <a:spcBef>
                <a:spcPts val="1000"/>
              </a:spcBef>
              <a:spcAft>
                <a:spcPts val="0"/>
              </a:spcAft>
              <a:buSzPts val="2000"/>
              <a:buFont typeface="Arial"/>
              <a:buChar char="•"/>
            </a:pPr>
            <a:r>
              <a:rPr lang="en-US"/>
              <a:t>Ensuring consistency across multiple imputations can be difficult due to the random selection process.</a:t>
            </a:r>
            <a:endParaRPr/>
          </a:p>
          <a:p>
            <a:pPr indent="-228600" lvl="0" marL="228600" rtl="0" algn="l">
              <a:lnSpc>
                <a:spcPct val="100000"/>
              </a:lnSpc>
              <a:spcBef>
                <a:spcPts val="1000"/>
              </a:spcBef>
              <a:spcAft>
                <a:spcPts val="0"/>
              </a:spcAft>
              <a:buSzPts val="2000"/>
              <a:buFont typeface="Arial"/>
              <a:buChar char="•"/>
            </a:pPr>
            <a:r>
              <a:rPr lang="en-US"/>
              <a:t>Requires careful analysis to confirm that the missingness mechanism is indeed MCAR to avoid introducing systematic errors.</a:t>
            </a:r>
            <a:endParaRPr/>
          </a:p>
          <a:p>
            <a:pPr indent="-101600" lvl="0" marL="228600" rtl="0" algn="l">
              <a:lnSpc>
                <a:spcPct val="100000"/>
              </a:lnSpc>
              <a:spcBef>
                <a:spcPts val="1000"/>
              </a:spcBef>
              <a:spcAft>
                <a:spcPts val="0"/>
              </a:spcAft>
              <a:buSzPts val="2000"/>
              <a:buFont typeface="Noto Sans Symbols"/>
              <a:buNone/>
            </a:pPr>
            <a:r>
              <a:t/>
            </a:r>
            <a:endParaRPr/>
          </a:p>
        </p:txBody>
      </p:sp>
      <p:sp>
        <p:nvSpPr>
          <p:cNvPr id="9771" name="Google Shape;9771;p6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5" name="Shape 9775"/>
        <p:cNvGrpSpPr/>
        <p:nvPr/>
      </p:nvGrpSpPr>
      <p:grpSpPr>
        <a:xfrm>
          <a:off x="0" y="0"/>
          <a:ext cx="0" cy="0"/>
          <a:chOff x="0" y="0"/>
          <a:chExt cx="0" cy="0"/>
        </a:xfrm>
      </p:grpSpPr>
      <p:sp>
        <p:nvSpPr>
          <p:cNvPr id="9776" name="Google Shape;9776;p66"/>
          <p:cNvSpPr txBox="1"/>
          <p:nvPr>
            <p:ph type="title"/>
          </p:nvPr>
        </p:nvSpPr>
        <p:spPr>
          <a:xfrm>
            <a:off x="420624" y="365125"/>
            <a:ext cx="11018400" cy="1015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K-Nearest Neighbours (KNN) Imputation</a:t>
            </a:r>
            <a:endParaRPr b="1" sz="4400"/>
          </a:p>
        </p:txBody>
      </p:sp>
      <p:sp>
        <p:nvSpPr>
          <p:cNvPr id="9777" name="Google Shape;9777;p66"/>
          <p:cNvSpPr txBox="1"/>
          <p:nvPr>
            <p:ph idx="1" type="body"/>
          </p:nvPr>
        </p:nvSpPr>
        <p:spPr>
          <a:xfrm>
            <a:off x="420624" y="1289304"/>
            <a:ext cx="11018400" cy="47427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A method to fill in missing data by using the values from the nearest data points.</a:t>
            </a:r>
            <a:endParaRPr/>
          </a:p>
          <a:p>
            <a:pPr indent="-228600" lvl="0" marL="228600" rtl="0" algn="l">
              <a:lnSpc>
                <a:spcPct val="100000"/>
              </a:lnSpc>
              <a:spcBef>
                <a:spcPts val="1000"/>
              </a:spcBef>
              <a:spcAft>
                <a:spcPts val="0"/>
              </a:spcAft>
              <a:buSzPts val="2400"/>
              <a:buChar char="⬩"/>
            </a:pPr>
            <a:r>
              <a:rPr lang="en-US"/>
              <a:t>Neighbors are found based on similarity, measured by how close data points are to each other.</a:t>
            </a:r>
            <a:endParaRPr/>
          </a:p>
          <a:p>
            <a:pPr indent="-228600" lvl="0" marL="228600" rtl="0" algn="l">
              <a:lnSpc>
                <a:spcPct val="100000"/>
              </a:lnSpc>
              <a:spcBef>
                <a:spcPts val="1000"/>
              </a:spcBef>
              <a:spcAft>
                <a:spcPts val="0"/>
              </a:spcAft>
              <a:buSzPts val="2400"/>
              <a:buChar char="⬩"/>
            </a:pPr>
            <a:r>
              <a:rPr b="1" lang="en-US"/>
              <a:t>How Does it Work?</a:t>
            </a:r>
            <a:endParaRPr/>
          </a:p>
          <a:p>
            <a:pPr indent="-457200" lvl="0" marL="457200" rtl="0" algn="l">
              <a:lnSpc>
                <a:spcPct val="100000"/>
              </a:lnSpc>
              <a:spcBef>
                <a:spcPts val="1000"/>
              </a:spcBef>
              <a:spcAft>
                <a:spcPts val="0"/>
              </a:spcAft>
              <a:buSzPts val="2400"/>
              <a:buFont typeface="Geo"/>
              <a:buAutoNum type="arabicPeriod"/>
            </a:pPr>
            <a:r>
              <a:rPr lang="en-US"/>
              <a:t>Identify data points with missing values.</a:t>
            </a:r>
            <a:endParaRPr/>
          </a:p>
          <a:p>
            <a:pPr indent="-457200" lvl="0" marL="457200" rtl="0" algn="l">
              <a:lnSpc>
                <a:spcPct val="100000"/>
              </a:lnSpc>
              <a:spcBef>
                <a:spcPts val="1000"/>
              </a:spcBef>
              <a:spcAft>
                <a:spcPts val="0"/>
              </a:spcAft>
              <a:buSzPts val="2400"/>
              <a:buFont typeface="Geo"/>
              <a:buAutoNum type="arabicPeriod"/>
            </a:pPr>
            <a:r>
              <a:rPr lang="en-US"/>
              <a:t>For each missing value, find the closest 'k' data points (neighbors) that have that value.</a:t>
            </a:r>
            <a:endParaRPr/>
          </a:p>
          <a:p>
            <a:pPr indent="-457200" lvl="0" marL="457200" rtl="0" algn="l">
              <a:lnSpc>
                <a:spcPct val="100000"/>
              </a:lnSpc>
              <a:spcBef>
                <a:spcPts val="1000"/>
              </a:spcBef>
              <a:spcAft>
                <a:spcPts val="0"/>
              </a:spcAft>
              <a:buSzPts val="2400"/>
              <a:buFont typeface="Geo"/>
              <a:buAutoNum type="arabicPeriod"/>
            </a:pPr>
            <a:r>
              <a:rPr lang="en-US"/>
              <a:t>Replace the missing value with the average (for numbers) or most common value (for categories) from these neighbors.</a:t>
            </a:r>
            <a:endParaRPr/>
          </a:p>
          <a:p>
            <a:pPr indent="-76200" lvl="0" marL="228600" rtl="0" algn="l">
              <a:lnSpc>
                <a:spcPct val="100000"/>
              </a:lnSpc>
              <a:spcBef>
                <a:spcPts val="1000"/>
              </a:spcBef>
              <a:spcAft>
                <a:spcPts val="0"/>
              </a:spcAft>
              <a:buSzPts val="2400"/>
              <a:buNone/>
            </a:pPr>
            <a:r>
              <a:t/>
            </a:r>
            <a:endParaRPr/>
          </a:p>
        </p:txBody>
      </p:sp>
      <p:sp>
        <p:nvSpPr>
          <p:cNvPr id="9778" name="Google Shape;9778;p6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2" name="Shape 9782"/>
        <p:cNvGrpSpPr/>
        <p:nvPr/>
      </p:nvGrpSpPr>
      <p:grpSpPr>
        <a:xfrm>
          <a:off x="0" y="0"/>
          <a:ext cx="0" cy="0"/>
          <a:chOff x="0" y="0"/>
          <a:chExt cx="0" cy="0"/>
        </a:xfrm>
      </p:grpSpPr>
      <p:sp>
        <p:nvSpPr>
          <p:cNvPr id="9783" name="Google Shape;9783;p67"/>
          <p:cNvSpPr txBox="1"/>
          <p:nvPr>
            <p:ph type="title"/>
          </p:nvPr>
        </p:nvSpPr>
        <p:spPr>
          <a:xfrm>
            <a:off x="422178" y="365125"/>
            <a:ext cx="10696800" cy="814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Geo"/>
              <a:buNone/>
            </a:pPr>
            <a:r>
              <a:rPr lang="en-US" sz="4400"/>
              <a:t>K-Nearest Neighbours (KNN) Imputation</a:t>
            </a:r>
            <a:endParaRPr sz="4000"/>
          </a:p>
        </p:txBody>
      </p:sp>
      <p:sp>
        <p:nvSpPr>
          <p:cNvPr id="9784" name="Google Shape;9784;p67"/>
          <p:cNvSpPr txBox="1"/>
          <p:nvPr>
            <p:ph idx="1" type="body"/>
          </p:nvPr>
        </p:nvSpPr>
        <p:spPr>
          <a:xfrm>
            <a:off x="422177" y="1406176"/>
            <a:ext cx="5157900" cy="5499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100000"/>
              </a:lnSpc>
              <a:spcBef>
                <a:spcPts val="0"/>
              </a:spcBef>
              <a:spcAft>
                <a:spcPts val="0"/>
              </a:spcAft>
              <a:buSzPts val="3200"/>
              <a:buNone/>
            </a:pPr>
            <a:r>
              <a:rPr lang="en-US"/>
              <a:t>Benefits</a:t>
            </a:r>
            <a:endParaRPr/>
          </a:p>
        </p:txBody>
      </p:sp>
      <p:sp>
        <p:nvSpPr>
          <p:cNvPr id="9785" name="Google Shape;9785;p67"/>
          <p:cNvSpPr txBox="1"/>
          <p:nvPr>
            <p:ph idx="2" type="body"/>
          </p:nvPr>
        </p:nvSpPr>
        <p:spPr>
          <a:xfrm>
            <a:off x="422178" y="1956148"/>
            <a:ext cx="5157900" cy="4075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200"/>
              <a:buChar char="⬩"/>
            </a:pPr>
            <a:r>
              <a:rPr b="1" lang="en-US" sz="2200"/>
              <a:t>Accuracy</a:t>
            </a:r>
            <a:r>
              <a:rPr lang="en-US" sz="2200"/>
              <a:t>: More accurate than just using the average because it considers how data points are related.</a:t>
            </a:r>
            <a:endParaRPr/>
          </a:p>
          <a:p>
            <a:pPr indent="-228600" lvl="0" marL="228600" rtl="0" algn="l">
              <a:lnSpc>
                <a:spcPct val="100000"/>
              </a:lnSpc>
              <a:spcBef>
                <a:spcPts val="1000"/>
              </a:spcBef>
              <a:spcAft>
                <a:spcPts val="0"/>
              </a:spcAft>
              <a:buSzPts val="2200"/>
              <a:buChar char="⬩"/>
            </a:pPr>
            <a:r>
              <a:rPr b="1" lang="en-US" sz="2200"/>
              <a:t>Versatility</a:t>
            </a:r>
            <a:r>
              <a:rPr lang="en-US" sz="2200"/>
              <a:t>: Works with different types of data, like numbers or categories.</a:t>
            </a:r>
            <a:endParaRPr/>
          </a:p>
          <a:p>
            <a:pPr indent="-228600" lvl="0" marL="228600" rtl="0" algn="l">
              <a:lnSpc>
                <a:spcPct val="100000"/>
              </a:lnSpc>
              <a:spcBef>
                <a:spcPts val="1000"/>
              </a:spcBef>
              <a:spcAft>
                <a:spcPts val="0"/>
              </a:spcAft>
              <a:buSzPts val="2200"/>
              <a:buChar char="⬩"/>
            </a:pPr>
            <a:r>
              <a:rPr b="1" lang="en-US" sz="2200"/>
              <a:t>Detail-Oriented</a:t>
            </a:r>
            <a:r>
              <a:rPr lang="en-US" sz="2200"/>
              <a:t>: Keeps important patterns in the data that simpler methods might miss. </a:t>
            </a:r>
            <a:endParaRPr/>
          </a:p>
          <a:p>
            <a:pPr indent="-76200" lvl="0" marL="228600" rtl="0" algn="l">
              <a:lnSpc>
                <a:spcPct val="100000"/>
              </a:lnSpc>
              <a:spcBef>
                <a:spcPts val="1000"/>
              </a:spcBef>
              <a:spcAft>
                <a:spcPts val="0"/>
              </a:spcAft>
              <a:buSzPts val="2400"/>
              <a:buNone/>
            </a:pPr>
            <a:r>
              <a:t/>
            </a:r>
            <a:endParaRPr/>
          </a:p>
        </p:txBody>
      </p:sp>
      <p:sp>
        <p:nvSpPr>
          <p:cNvPr id="9786" name="Google Shape;9786;p67"/>
          <p:cNvSpPr txBox="1"/>
          <p:nvPr>
            <p:ph idx="3" type="body"/>
          </p:nvPr>
        </p:nvSpPr>
        <p:spPr>
          <a:xfrm>
            <a:off x="5725846" y="1406175"/>
            <a:ext cx="5183100" cy="5499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100000"/>
              </a:lnSpc>
              <a:spcBef>
                <a:spcPts val="0"/>
              </a:spcBef>
              <a:spcAft>
                <a:spcPts val="0"/>
              </a:spcAft>
              <a:buSzPts val="3200"/>
              <a:buNone/>
            </a:pPr>
            <a:r>
              <a:rPr lang="en-US"/>
              <a:t>Limitations</a:t>
            </a:r>
            <a:endParaRPr/>
          </a:p>
        </p:txBody>
      </p:sp>
      <p:sp>
        <p:nvSpPr>
          <p:cNvPr id="9787" name="Google Shape;9787;p67"/>
          <p:cNvSpPr txBox="1"/>
          <p:nvPr>
            <p:ph idx="4" type="body"/>
          </p:nvPr>
        </p:nvSpPr>
        <p:spPr>
          <a:xfrm>
            <a:off x="5754590" y="1956148"/>
            <a:ext cx="5183100" cy="4075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200"/>
              <a:buChar char="⬩"/>
            </a:pPr>
            <a:r>
              <a:rPr b="1" lang="en-US" sz="2200"/>
              <a:t>Speed</a:t>
            </a:r>
            <a:r>
              <a:rPr lang="en-US" sz="2200"/>
              <a:t>: Can be slow if the dataset is large because it looks for neighbors for each missing value.</a:t>
            </a:r>
            <a:endParaRPr/>
          </a:p>
          <a:p>
            <a:pPr indent="-228600" lvl="0" marL="228600" rtl="0" algn="l">
              <a:lnSpc>
                <a:spcPct val="100000"/>
              </a:lnSpc>
              <a:spcBef>
                <a:spcPts val="1000"/>
              </a:spcBef>
              <a:spcAft>
                <a:spcPts val="0"/>
              </a:spcAft>
              <a:buSzPts val="2200"/>
              <a:buChar char="⬩"/>
            </a:pPr>
            <a:r>
              <a:rPr b="1" lang="en-US" sz="2200"/>
              <a:t>Complexity</a:t>
            </a:r>
            <a:r>
              <a:rPr lang="en-US" sz="2200"/>
              <a:t>: May not work well if the data has too many dimensions (features).</a:t>
            </a:r>
            <a:endParaRPr/>
          </a:p>
          <a:p>
            <a:pPr indent="-228600" lvl="0" marL="228600" rtl="0" algn="l">
              <a:lnSpc>
                <a:spcPct val="100000"/>
              </a:lnSpc>
              <a:spcBef>
                <a:spcPts val="1000"/>
              </a:spcBef>
              <a:spcAft>
                <a:spcPts val="0"/>
              </a:spcAft>
              <a:buSzPts val="2200"/>
              <a:buChar char="⬩"/>
            </a:pPr>
            <a:r>
              <a:rPr b="1" lang="en-US" sz="2200"/>
              <a:t>Sensitive</a:t>
            </a:r>
            <a:r>
              <a:rPr lang="en-US" sz="2200"/>
              <a:t>: The results can change a lot based on which neighbors are closest and can be thrown off by unusual data points (outliers). </a:t>
            </a:r>
            <a:endParaRPr/>
          </a:p>
          <a:p>
            <a:pPr indent="-88900" lvl="0" marL="228600" rtl="0" algn="l">
              <a:lnSpc>
                <a:spcPct val="100000"/>
              </a:lnSpc>
              <a:spcBef>
                <a:spcPts val="1000"/>
              </a:spcBef>
              <a:spcAft>
                <a:spcPts val="0"/>
              </a:spcAft>
              <a:buSzPts val="2200"/>
              <a:buNone/>
            </a:pPr>
            <a:r>
              <a:t/>
            </a:r>
            <a:endParaRPr sz="2200"/>
          </a:p>
        </p:txBody>
      </p:sp>
      <p:sp>
        <p:nvSpPr>
          <p:cNvPr id="9788" name="Google Shape;9788;p6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2" name="Shape 9792"/>
        <p:cNvGrpSpPr/>
        <p:nvPr/>
      </p:nvGrpSpPr>
      <p:grpSpPr>
        <a:xfrm>
          <a:off x="0" y="0"/>
          <a:ext cx="0" cy="0"/>
          <a:chOff x="0" y="0"/>
          <a:chExt cx="0" cy="0"/>
        </a:xfrm>
      </p:grpSpPr>
      <p:sp>
        <p:nvSpPr>
          <p:cNvPr id="9793" name="Google Shape;9793;p6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ece of paper with writing on it&#10;&#10;Description automatically generated" id="9794" name="Google Shape;9794;p68"/>
          <p:cNvPicPr preferRelativeResize="0"/>
          <p:nvPr/>
        </p:nvPicPr>
        <p:blipFill rotWithShape="1">
          <a:blip r:embed="rId3">
            <a:alphaModFix/>
          </a:blip>
          <a:srcRect b="0" l="0" r="0" t="0"/>
          <a:stretch/>
        </p:blipFill>
        <p:spPr>
          <a:xfrm>
            <a:off x="2990850" y="0"/>
            <a:ext cx="5676900"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98" name="Shape 9798"/>
        <p:cNvGrpSpPr/>
        <p:nvPr/>
      </p:nvGrpSpPr>
      <p:grpSpPr>
        <a:xfrm>
          <a:off x="0" y="0"/>
          <a:ext cx="0" cy="0"/>
          <a:chOff x="0" y="0"/>
          <a:chExt cx="0" cy="0"/>
        </a:xfrm>
      </p:grpSpPr>
      <p:sp>
        <p:nvSpPr>
          <p:cNvPr id="9799" name="Google Shape;9799;p69"/>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00" name="Google Shape;9800;p69"/>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01" name="Google Shape;9801;p69"/>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9802" name="Google Shape;9802;p69"/>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pic>
        <p:nvPicPr>
          <p:cNvPr descr="A screenshot of a computer&#10;&#10;Description automatically generated" id="9803" name="Google Shape;9803;p69"/>
          <p:cNvPicPr preferRelativeResize="0"/>
          <p:nvPr/>
        </p:nvPicPr>
        <p:blipFill rotWithShape="1">
          <a:blip r:embed="rId3">
            <a:alphaModFix/>
          </a:blip>
          <a:srcRect b="0" l="0" r="0" t="2969"/>
          <a:stretch/>
        </p:blipFill>
        <p:spPr>
          <a:xfrm>
            <a:off x="776939" y="691410"/>
            <a:ext cx="10716191" cy="6160980"/>
          </a:xfrm>
          <a:prstGeom prst="rect">
            <a:avLst/>
          </a:prstGeom>
          <a:noFill/>
          <a:ln>
            <a:noFill/>
          </a:ln>
        </p:spPr>
      </p:pic>
      <p:cxnSp>
        <p:nvCxnSpPr>
          <p:cNvPr id="9804" name="Google Shape;9804;p69"/>
          <p:cNvCxnSpPr/>
          <p:nvPr/>
        </p:nvCxnSpPr>
        <p:spPr>
          <a:xfrm>
            <a:off x="11496184" y="5610"/>
            <a:ext cx="0" cy="6858000"/>
          </a:xfrm>
          <a:prstGeom prst="straightConnector1">
            <a:avLst/>
          </a:prstGeom>
          <a:noFill/>
          <a:ln cap="rnd" cmpd="sng" w="9525">
            <a:solidFill>
              <a:srgbClr val="8C5AF0"/>
            </a:solidFill>
            <a:prstDash val="dash"/>
            <a:miter lim="800000"/>
            <a:headEnd len="sm" w="sm" type="none"/>
            <a:tailEnd len="sm" w="sm" type="none"/>
          </a:ln>
        </p:spPr>
      </p:cxnSp>
      <p:cxnSp>
        <p:nvCxnSpPr>
          <p:cNvPr id="9805" name="Google Shape;9805;p69"/>
          <p:cNvCxnSpPr/>
          <p:nvPr/>
        </p:nvCxnSpPr>
        <p:spPr>
          <a:xfrm>
            <a:off x="1524" y="685800"/>
            <a:ext cx="12192000" cy="0"/>
          </a:xfrm>
          <a:prstGeom prst="straightConnector1">
            <a:avLst/>
          </a:prstGeom>
          <a:noFill/>
          <a:ln cap="rnd" cmpd="sng" w="9525">
            <a:solidFill>
              <a:srgbClr val="8C5AF0"/>
            </a:solidFill>
            <a:prstDash val="dash"/>
            <a:miter lim="800000"/>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90" name="Shape 9390"/>
        <p:cNvGrpSpPr/>
        <p:nvPr/>
      </p:nvGrpSpPr>
      <p:grpSpPr>
        <a:xfrm>
          <a:off x="0" y="0"/>
          <a:ext cx="0" cy="0"/>
          <a:chOff x="0" y="0"/>
          <a:chExt cx="0" cy="0"/>
        </a:xfrm>
      </p:grpSpPr>
      <p:sp>
        <p:nvSpPr>
          <p:cNvPr id="9391" name="Google Shape;9391;p25"/>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392" name="Google Shape;9392;p25"/>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393" name="Google Shape;9393;p25"/>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394" name="Google Shape;9394;p25"/>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395" name="Google Shape;9395;p25"/>
          <p:cNvSpPr txBox="1"/>
          <p:nvPr>
            <p:ph type="title"/>
          </p:nvPr>
        </p:nvSpPr>
        <p:spPr>
          <a:xfrm>
            <a:off x="5989319" y="576263"/>
            <a:ext cx="5054100" cy="296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Cross Validation</a:t>
            </a:r>
            <a:endParaRPr/>
          </a:p>
        </p:txBody>
      </p:sp>
      <p:pic>
        <p:nvPicPr>
          <p:cNvPr descr="A white and green plus signs&#10;&#10;Description automatically generated" id="9396" name="Google Shape;9396;p25"/>
          <p:cNvPicPr preferRelativeResize="0"/>
          <p:nvPr/>
        </p:nvPicPr>
        <p:blipFill rotWithShape="1">
          <a:blip r:embed="rId3">
            <a:alphaModFix/>
          </a:blip>
          <a:srcRect b="0" l="37799" r="0" t="0"/>
          <a:stretch/>
        </p:blipFill>
        <p:spPr>
          <a:xfrm>
            <a:off x="-6472" y="10"/>
            <a:ext cx="5486392" cy="6857980"/>
          </a:xfrm>
          <a:prstGeom prst="rect">
            <a:avLst/>
          </a:prstGeom>
          <a:noFill/>
          <a:ln>
            <a:noFill/>
          </a:ln>
        </p:spPr>
      </p:pic>
      <p:sp>
        <p:nvSpPr>
          <p:cNvPr id="9397" name="Google Shape;9397;p25"/>
          <p:cNvSpPr/>
          <p:nvPr/>
        </p:nvSpPr>
        <p:spPr>
          <a:xfrm rot="10800000">
            <a:off x="5480038" y="-8"/>
            <a:ext cx="287400" cy="6858000"/>
          </a:xfrm>
          <a:prstGeom prst="rect">
            <a:avLst/>
          </a:prstGeom>
          <a:solidFill>
            <a:srgbClr val="E2FF14">
              <a:alpha val="2471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cxnSp>
        <p:nvCxnSpPr>
          <p:cNvPr id="9398" name="Google Shape;9398;p25"/>
          <p:cNvCxnSpPr/>
          <p:nvPr/>
        </p:nvCxnSpPr>
        <p:spPr>
          <a:xfrm>
            <a:off x="11504676" y="-14198"/>
            <a:ext cx="0" cy="6858000"/>
          </a:xfrm>
          <a:prstGeom prst="straightConnector1">
            <a:avLst/>
          </a:prstGeom>
          <a:noFill/>
          <a:ln cap="rnd" cmpd="sng" w="9525">
            <a:solidFill>
              <a:srgbClr val="E2FF14"/>
            </a:solidFill>
            <a:prstDash val="dash"/>
            <a:miter lim="800000"/>
            <a:headEnd len="sm" w="sm" type="none"/>
            <a:tailEnd len="sm" w="sm" type="none"/>
          </a:ln>
        </p:spPr>
      </p:cxnSp>
      <p:cxnSp>
        <p:nvCxnSpPr>
          <p:cNvPr id="9399" name="Google Shape;9399;p25"/>
          <p:cNvCxnSpPr/>
          <p:nvPr/>
        </p:nvCxnSpPr>
        <p:spPr>
          <a:xfrm>
            <a:off x="1524" y="6172200"/>
            <a:ext cx="12192000" cy="0"/>
          </a:xfrm>
          <a:prstGeom prst="straightConnector1">
            <a:avLst/>
          </a:prstGeom>
          <a:noFill/>
          <a:ln cap="rnd" cmpd="sng" w="9525">
            <a:solidFill>
              <a:srgbClr val="E2FF14"/>
            </a:solidFill>
            <a:prstDash val="dash"/>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9395"/>
                                        </p:tgtEl>
                                        <p:attrNameLst>
                                          <p:attrName>style.visibility</p:attrName>
                                        </p:attrNameLst>
                                      </p:cBhvr>
                                      <p:to>
                                        <p:strVal val="visible"/>
                                      </p:to>
                                    </p:set>
                                    <p:animEffect filter="fade" transition="in">
                                      <p:cBhvr>
                                        <p:cTn dur="400"/>
                                        <p:tgtEl>
                                          <p:spTgt spid="9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9" name="Shape 9809"/>
        <p:cNvGrpSpPr/>
        <p:nvPr/>
      </p:nvGrpSpPr>
      <p:grpSpPr>
        <a:xfrm>
          <a:off x="0" y="0"/>
          <a:ext cx="0" cy="0"/>
          <a:chOff x="0" y="0"/>
          <a:chExt cx="0" cy="0"/>
        </a:xfrm>
      </p:grpSpPr>
      <p:sp>
        <p:nvSpPr>
          <p:cNvPr id="9810" name="Google Shape;9810;p70"/>
          <p:cNvSpPr txBox="1"/>
          <p:nvPr>
            <p:ph type="title"/>
          </p:nvPr>
        </p:nvSpPr>
        <p:spPr>
          <a:xfrm>
            <a:off x="420624" y="365125"/>
            <a:ext cx="10515600" cy="869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Hot Deck Imputation</a:t>
            </a:r>
            <a:endParaRPr/>
          </a:p>
        </p:txBody>
      </p:sp>
      <p:sp>
        <p:nvSpPr>
          <p:cNvPr id="9811" name="Google Shape;9811;p70"/>
          <p:cNvSpPr txBox="1"/>
          <p:nvPr>
            <p:ph idx="1" type="body"/>
          </p:nvPr>
        </p:nvSpPr>
        <p:spPr>
          <a:xfrm>
            <a:off x="420624" y="1362456"/>
            <a:ext cx="11082600" cy="47916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A method for filling in missing data by copying values from similar data points within the same dataset.</a:t>
            </a:r>
            <a:endParaRPr/>
          </a:p>
          <a:p>
            <a:pPr indent="-228600" lvl="0" marL="228600" rtl="0" algn="l">
              <a:lnSpc>
                <a:spcPct val="100000"/>
              </a:lnSpc>
              <a:spcBef>
                <a:spcPts val="1000"/>
              </a:spcBef>
              <a:spcAft>
                <a:spcPts val="0"/>
              </a:spcAft>
              <a:buSzPts val="2400"/>
              <a:buChar char="⬩"/>
            </a:pPr>
            <a:r>
              <a:rPr lang="en-US"/>
              <a:t>"Hot deck" means the data used for imputation is drawn from the same dataset being treated, ensuring it's current and relevant.</a:t>
            </a:r>
            <a:endParaRPr/>
          </a:p>
          <a:p>
            <a:pPr indent="-228600" lvl="0" marL="228600" rtl="0" algn="l">
              <a:lnSpc>
                <a:spcPct val="100000"/>
              </a:lnSpc>
              <a:spcBef>
                <a:spcPts val="1000"/>
              </a:spcBef>
              <a:spcAft>
                <a:spcPts val="0"/>
              </a:spcAft>
              <a:buSzPts val="2400"/>
              <a:buChar char="⬩"/>
            </a:pPr>
            <a:r>
              <a:rPr b="1" lang="en-US"/>
              <a:t>How Does it Work?</a:t>
            </a:r>
            <a:endParaRPr/>
          </a:p>
          <a:p>
            <a:pPr indent="-457200" lvl="0" marL="457200" rtl="0" algn="l">
              <a:lnSpc>
                <a:spcPct val="100000"/>
              </a:lnSpc>
              <a:spcBef>
                <a:spcPts val="1000"/>
              </a:spcBef>
              <a:spcAft>
                <a:spcPts val="0"/>
              </a:spcAft>
              <a:buSzPts val="2400"/>
              <a:buFont typeface="Geo"/>
              <a:buAutoNum type="arabicPeriod"/>
            </a:pPr>
            <a:r>
              <a:rPr lang="en-US"/>
              <a:t>Identify records in the dataset that have missing values.</a:t>
            </a:r>
            <a:endParaRPr/>
          </a:p>
          <a:p>
            <a:pPr indent="-457200" lvl="0" marL="457200" rtl="0" algn="l">
              <a:lnSpc>
                <a:spcPct val="100000"/>
              </a:lnSpc>
              <a:spcBef>
                <a:spcPts val="1000"/>
              </a:spcBef>
              <a:spcAft>
                <a:spcPts val="0"/>
              </a:spcAft>
              <a:buSzPts val="2400"/>
              <a:buFont typeface="Geo"/>
              <a:buAutoNum type="arabicPeriod"/>
            </a:pPr>
            <a:r>
              <a:rPr lang="en-US"/>
              <a:t>For each missing entry, find a "donor" record that is similar but has complete data.</a:t>
            </a:r>
            <a:endParaRPr/>
          </a:p>
          <a:p>
            <a:pPr indent="-457200" lvl="0" marL="457200" rtl="0" algn="l">
              <a:lnSpc>
                <a:spcPct val="100000"/>
              </a:lnSpc>
              <a:spcBef>
                <a:spcPts val="1000"/>
              </a:spcBef>
              <a:spcAft>
                <a:spcPts val="0"/>
              </a:spcAft>
              <a:buSzPts val="2400"/>
              <a:buFont typeface="Geo"/>
              <a:buAutoNum type="arabicPeriod"/>
            </a:pPr>
            <a:r>
              <a:rPr lang="en-US"/>
              <a:t>Copy the value from the donor to the record with the missing value.</a:t>
            </a:r>
            <a:endParaRPr/>
          </a:p>
          <a:p>
            <a:pPr indent="0" lvl="0" marL="0" rtl="0" algn="l">
              <a:lnSpc>
                <a:spcPct val="100000"/>
              </a:lnSpc>
              <a:spcBef>
                <a:spcPts val="1000"/>
              </a:spcBef>
              <a:spcAft>
                <a:spcPts val="0"/>
              </a:spcAft>
              <a:buSzPts val="2400"/>
              <a:buNone/>
            </a:pPr>
            <a:r>
              <a:t/>
            </a:r>
            <a:endParaRPr/>
          </a:p>
        </p:txBody>
      </p:sp>
      <p:sp>
        <p:nvSpPr>
          <p:cNvPr id="9812" name="Google Shape;9812;p7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6" name="Shape 9816"/>
        <p:cNvGrpSpPr/>
        <p:nvPr/>
      </p:nvGrpSpPr>
      <p:grpSpPr>
        <a:xfrm>
          <a:off x="0" y="0"/>
          <a:ext cx="0" cy="0"/>
          <a:chOff x="0" y="0"/>
          <a:chExt cx="0" cy="0"/>
        </a:xfrm>
      </p:grpSpPr>
      <p:sp>
        <p:nvSpPr>
          <p:cNvPr id="9817" name="Google Shape;9817;p71"/>
          <p:cNvSpPr txBox="1"/>
          <p:nvPr>
            <p:ph type="title"/>
          </p:nvPr>
        </p:nvSpPr>
        <p:spPr>
          <a:xfrm>
            <a:off x="420624" y="365125"/>
            <a:ext cx="10515600" cy="88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Hot Deck Imputer</a:t>
            </a:r>
            <a:endParaRPr/>
          </a:p>
        </p:txBody>
      </p:sp>
      <p:sp>
        <p:nvSpPr>
          <p:cNvPr id="9818" name="Google Shape;9818;p71"/>
          <p:cNvSpPr txBox="1"/>
          <p:nvPr>
            <p:ph idx="1" type="body"/>
          </p:nvPr>
        </p:nvSpPr>
        <p:spPr>
          <a:xfrm>
            <a:off x="420624" y="1438641"/>
            <a:ext cx="5181600" cy="4593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Char char="⬩"/>
            </a:pPr>
            <a:r>
              <a:rPr b="1" lang="en-US"/>
              <a:t>Benefits</a:t>
            </a:r>
            <a:endParaRPr/>
          </a:p>
          <a:p>
            <a:pPr indent="0" lvl="0" marL="0" rtl="0" algn="l">
              <a:lnSpc>
                <a:spcPct val="100000"/>
              </a:lnSpc>
              <a:spcBef>
                <a:spcPts val="1000"/>
              </a:spcBef>
              <a:spcAft>
                <a:spcPts val="0"/>
              </a:spcAft>
              <a:buSzPts val="2000"/>
              <a:buNone/>
            </a:pPr>
            <a:r>
              <a:rPr b="1" lang="en-US"/>
              <a:t>Relevance</a:t>
            </a:r>
            <a:r>
              <a:rPr lang="en-US"/>
              <a:t>: Values are filled in with data from similar cases, keeping the imputed values relevant and consistent.</a:t>
            </a:r>
            <a:endParaRPr/>
          </a:p>
          <a:p>
            <a:pPr indent="0" lvl="0" marL="0" rtl="0" algn="l">
              <a:lnSpc>
                <a:spcPct val="100000"/>
              </a:lnSpc>
              <a:spcBef>
                <a:spcPts val="1000"/>
              </a:spcBef>
              <a:spcAft>
                <a:spcPts val="0"/>
              </a:spcAft>
              <a:buSzPts val="2000"/>
              <a:buNone/>
            </a:pPr>
            <a:r>
              <a:rPr b="1" lang="en-US"/>
              <a:t>Flexibility</a:t>
            </a:r>
            <a:r>
              <a:rPr lang="en-US"/>
              <a:t>: Can be tailored to use different criteria for defining "similar" records, such as geographic proximity or similar characteristics.</a:t>
            </a:r>
            <a:endParaRPr/>
          </a:p>
          <a:p>
            <a:pPr indent="0" lvl="0" marL="0" rtl="0" algn="l">
              <a:lnSpc>
                <a:spcPct val="100000"/>
              </a:lnSpc>
              <a:spcBef>
                <a:spcPts val="1000"/>
              </a:spcBef>
              <a:spcAft>
                <a:spcPts val="0"/>
              </a:spcAft>
              <a:buSzPts val="2000"/>
              <a:buNone/>
            </a:pPr>
            <a:r>
              <a:rPr b="1" lang="en-US"/>
              <a:t>Ease of Use</a:t>
            </a:r>
            <a:r>
              <a:rPr lang="en-US"/>
              <a:t>: Simpler than some statistical methods and does not require complex calculations.</a:t>
            </a:r>
            <a:endParaRPr/>
          </a:p>
          <a:p>
            <a:pPr indent="-101600" lvl="0" marL="228600" rtl="0" algn="l">
              <a:lnSpc>
                <a:spcPct val="100000"/>
              </a:lnSpc>
              <a:spcBef>
                <a:spcPts val="1000"/>
              </a:spcBef>
              <a:spcAft>
                <a:spcPts val="0"/>
              </a:spcAft>
              <a:buSzPts val="2000"/>
              <a:buNone/>
            </a:pPr>
            <a:r>
              <a:t/>
            </a:r>
            <a:endParaRPr/>
          </a:p>
        </p:txBody>
      </p:sp>
      <p:sp>
        <p:nvSpPr>
          <p:cNvPr id="9819" name="Google Shape;9819;p71"/>
          <p:cNvSpPr txBox="1"/>
          <p:nvPr>
            <p:ph idx="2" type="body"/>
          </p:nvPr>
        </p:nvSpPr>
        <p:spPr>
          <a:xfrm>
            <a:off x="5756178" y="1438641"/>
            <a:ext cx="5180100" cy="4593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Font typeface="Noto Sans Symbols"/>
              <a:buChar char="⬩"/>
            </a:pPr>
            <a:r>
              <a:rPr b="1" lang="en-US"/>
              <a:t>Limitations</a:t>
            </a:r>
            <a:endParaRPr/>
          </a:p>
          <a:p>
            <a:pPr indent="0" lvl="0" marL="0" rtl="0" algn="l">
              <a:lnSpc>
                <a:spcPct val="100000"/>
              </a:lnSpc>
              <a:spcBef>
                <a:spcPts val="1000"/>
              </a:spcBef>
              <a:spcAft>
                <a:spcPts val="0"/>
              </a:spcAft>
              <a:buSzPts val="2000"/>
              <a:buNone/>
            </a:pPr>
            <a:r>
              <a:rPr b="1" lang="en-US"/>
              <a:t>Bias</a:t>
            </a:r>
            <a:r>
              <a:rPr lang="en-US"/>
              <a:t>: Risk of bias if "similar" records aren't well-matched or if donor records are not representative.</a:t>
            </a:r>
            <a:endParaRPr/>
          </a:p>
          <a:p>
            <a:pPr indent="0" lvl="0" marL="0" rtl="0" algn="l">
              <a:lnSpc>
                <a:spcPct val="100000"/>
              </a:lnSpc>
              <a:spcBef>
                <a:spcPts val="1000"/>
              </a:spcBef>
              <a:spcAft>
                <a:spcPts val="0"/>
              </a:spcAft>
              <a:buSzPts val="2000"/>
              <a:buNone/>
            </a:pPr>
            <a:r>
              <a:rPr b="1" lang="en-US"/>
              <a:t>Randomness</a:t>
            </a:r>
            <a:r>
              <a:rPr lang="en-US"/>
              <a:t>: Depending on the method of selecting donor records, the imputation process can be somewhat random.</a:t>
            </a:r>
            <a:endParaRPr/>
          </a:p>
          <a:p>
            <a:pPr indent="0" lvl="0" marL="0" rtl="0" algn="l">
              <a:lnSpc>
                <a:spcPct val="100000"/>
              </a:lnSpc>
              <a:spcBef>
                <a:spcPts val="1000"/>
              </a:spcBef>
              <a:spcAft>
                <a:spcPts val="0"/>
              </a:spcAft>
              <a:buSzPts val="2000"/>
              <a:buNone/>
            </a:pPr>
            <a:r>
              <a:rPr b="1" lang="en-US"/>
              <a:t>Data Quality</a:t>
            </a:r>
            <a:r>
              <a:rPr lang="en-US"/>
              <a:t>: Relies on having enough similar and accurate donor records in the dataset, which might not always be available.</a:t>
            </a:r>
            <a:endParaRPr/>
          </a:p>
          <a:p>
            <a:pPr indent="-101600" lvl="0" marL="228600" rtl="0" algn="l">
              <a:lnSpc>
                <a:spcPct val="100000"/>
              </a:lnSpc>
              <a:spcBef>
                <a:spcPts val="1000"/>
              </a:spcBef>
              <a:spcAft>
                <a:spcPts val="0"/>
              </a:spcAft>
              <a:buSzPts val="2000"/>
              <a:buFont typeface="Noto Sans Symbols"/>
              <a:buNone/>
            </a:pPr>
            <a:r>
              <a:t/>
            </a:r>
            <a:endParaRPr/>
          </a:p>
        </p:txBody>
      </p:sp>
      <p:sp>
        <p:nvSpPr>
          <p:cNvPr id="9820" name="Google Shape;9820;p7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24" name="Shape 9824"/>
        <p:cNvGrpSpPr/>
        <p:nvPr/>
      </p:nvGrpSpPr>
      <p:grpSpPr>
        <a:xfrm>
          <a:off x="0" y="0"/>
          <a:ext cx="0" cy="0"/>
          <a:chOff x="0" y="0"/>
          <a:chExt cx="0" cy="0"/>
        </a:xfrm>
      </p:grpSpPr>
      <p:sp>
        <p:nvSpPr>
          <p:cNvPr id="9825" name="Google Shape;9825;p72"/>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26" name="Google Shape;9826;p72"/>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27" name="Google Shape;9827;p72"/>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28" name="Google Shape;9828;p72"/>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29" name="Google Shape;9829;p72"/>
          <p:cNvSpPr txBox="1"/>
          <p:nvPr>
            <p:ph type="title"/>
          </p:nvPr>
        </p:nvSpPr>
        <p:spPr>
          <a:xfrm>
            <a:off x="4918515" y="1416581"/>
            <a:ext cx="6092700" cy="2127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Outlier Management </a:t>
            </a:r>
            <a:endParaRPr/>
          </a:p>
        </p:txBody>
      </p:sp>
      <p:sp>
        <p:nvSpPr>
          <p:cNvPr id="9830" name="Google Shape;9830;p7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sp>
        <p:nvSpPr>
          <p:cNvPr id="9831" name="Google Shape;9831;p72"/>
          <p:cNvSpPr/>
          <p:nvPr/>
        </p:nvSpPr>
        <p:spPr>
          <a:xfrm rot="10800000">
            <a:off x="-144" y="1425040"/>
            <a:ext cx="873600" cy="47586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Workforce Management" id="9832" name="Google Shape;9832;p72"/>
          <p:cNvPicPr preferRelativeResize="0"/>
          <p:nvPr/>
        </p:nvPicPr>
        <p:blipFill rotWithShape="1">
          <a:blip r:embed="rId3">
            <a:alphaModFix/>
          </a:blip>
          <a:srcRect b="0" l="0" r="0" t="0"/>
          <a:stretch/>
        </p:blipFill>
        <p:spPr>
          <a:xfrm>
            <a:off x="422899" y="2427364"/>
            <a:ext cx="3756276" cy="3756276"/>
          </a:xfrm>
          <a:prstGeom prst="rect">
            <a:avLst/>
          </a:prstGeom>
          <a:noFill/>
          <a:ln>
            <a:noFill/>
          </a:ln>
        </p:spPr>
      </p:pic>
      <p:cxnSp>
        <p:nvCxnSpPr>
          <p:cNvPr id="9833" name="Google Shape;9833;p72"/>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9834" name="Google Shape;9834;p72"/>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38" name="Shape 9838"/>
        <p:cNvGrpSpPr/>
        <p:nvPr/>
      </p:nvGrpSpPr>
      <p:grpSpPr>
        <a:xfrm>
          <a:off x="0" y="0"/>
          <a:ext cx="0" cy="0"/>
          <a:chOff x="0" y="0"/>
          <a:chExt cx="0" cy="0"/>
        </a:xfrm>
      </p:grpSpPr>
      <p:sp>
        <p:nvSpPr>
          <p:cNvPr id="9839" name="Google Shape;9839;p73"/>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40" name="Google Shape;9840;p73"/>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41" name="Google Shape;9841;p73"/>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842" name="Google Shape;9842;p73"/>
          <p:cNvSpPr txBox="1"/>
          <p:nvPr>
            <p:ph type="title"/>
          </p:nvPr>
        </p:nvSpPr>
        <p:spPr>
          <a:xfrm>
            <a:off x="444080" y="324612"/>
            <a:ext cx="4028700" cy="1050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Outlier</a:t>
            </a:r>
            <a:endParaRPr/>
          </a:p>
        </p:txBody>
      </p:sp>
      <p:sp>
        <p:nvSpPr>
          <p:cNvPr id="9843" name="Google Shape;9843;p7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9844" name="Google Shape;9844;p73"/>
          <p:cNvSpPr txBox="1"/>
          <p:nvPr>
            <p:ph idx="1" type="body"/>
          </p:nvPr>
        </p:nvSpPr>
        <p:spPr>
          <a:xfrm>
            <a:off x="422900" y="1490475"/>
            <a:ext cx="5673000" cy="44853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150000"/>
              </a:lnSpc>
              <a:spcBef>
                <a:spcPts val="0"/>
              </a:spcBef>
              <a:spcAft>
                <a:spcPts val="0"/>
              </a:spcAft>
              <a:buSzPct val="100000"/>
              <a:buChar char="⬩"/>
            </a:pPr>
            <a:r>
              <a:rPr lang="en-US" sz="1800">
                <a:solidFill>
                  <a:schemeClr val="dk1"/>
                </a:solidFill>
              </a:rPr>
              <a:t>Outliers are unusual data points that differ significantly from others:</a:t>
            </a:r>
            <a:endParaRPr/>
          </a:p>
          <a:p>
            <a:pPr indent="-228600" lvl="0" marL="228600" rtl="0" algn="l">
              <a:lnSpc>
                <a:spcPct val="150000"/>
              </a:lnSpc>
              <a:spcBef>
                <a:spcPts val="1000"/>
              </a:spcBef>
              <a:spcAft>
                <a:spcPts val="0"/>
              </a:spcAft>
              <a:buSzPct val="100000"/>
              <a:buFont typeface="Arial"/>
              <a:buChar char="•"/>
            </a:pPr>
            <a:r>
              <a:rPr b="1" lang="en-US" sz="1800">
                <a:solidFill>
                  <a:schemeClr val="dk1"/>
                </a:solidFill>
              </a:rPr>
              <a:t>Causes:</a:t>
            </a:r>
            <a:r>
              <a:rPr lang="en-US" sz="1800">
                <a:solidFill>
                  <a:schemeClr val="dk1"/>
                </a:solidFill>
              </a:rPr>
              <a:t> Errors in measurement, data entry, or genuine rare events.</a:t>
            </a:r>
            <a:endParaRPr/>
          </a:p>
          <a:p>
            <a:pPr indent="-228600" lvl="0" marL="228600" rtl="0" algn="l">
              <a:lnSpc>
                <a:spcPct val="150000"/>
              </a:lnSpc>
              <a:spcBef>
                <a:spcPts val="1000"/>
              </a:spcBef>
              <a:spcAft>
                <a:spcPts val="0"/>
              </a:spcAft>
              <a:buSzPct val="100000"/>
              <a:buFont typeface="Arial"/>
              <a:buChar char="•"/>
            </a:pPr>
            <a:r>
              <a:rPr b="1" lang="en-US" sz="1800">
                <a:solidFill>
                  <a:schemeClr val="dk1"/>
                </a:solidFill>
              </a:rPr>
              <a:t>Impact:</a:t>
            </a:r>
            <a:endParaRPr sz="1800">
              <a:solidFill>
                <a:schemeClr val="dk1"/>
              </a:solidFill>
            </a:endParaRPr>
          </a:p>
          <a:p>
            <a:pPr indent="0" lvl="1" marL="457200" rtl="0" algn="l">
              <a:lnSpc>
                <a:spcPct val="150000"/>
              </a:lnSpc>
              <a:spcBef>
                <a:spcPts val="500"/>
              </a:spcBef>
              <a:spcAft>
                <a:spcPts val="0"/>
              </a:spcAft>
              <a:buSzPct val="100000"/>
              <a:buNone/>
            </a:pPr>
            <a:r>
              <a:rPr b="1" lang="en-US" sz="1800">
                <a:solidFill>
                  <a:schemeClr val="dk1"/>
                </a:solidFill>
              </a:rPr>
              <a:t>Statistical Influence:</a:t>
            </a:r>
            <a:r>
              <a:rPr lang="en-US" sz="1800">
                <a:solidFill>
                  <a:schemeClr val="dk1"/>
                </a:solidFill>
              </a:rPr>
              <a:t> Can skew machine learning training, affecting accuracy and efficiency.</a:t>
            </a:r>
            <a:endParaRPr/>
          </a:p>
          <a:p>
            <a:pPr indent="0" lvl="1" marL="457200" rtl="0" algn="l">
              <a:lnSpc>
                <a:spcPct val="150000"/>
              </a:lnSpc>
              <a:spcBef>
                <a:spcPts val="500"/>
              </a:spcBef>
              <a:spcAft>
                <a:spcPts val="0"/>
              </a:spcAft>
              <a:buSzPct val="100000"/>
              <a:buNone/>
            </a:pPr>
            <a:r>
              <a:rPr b="1" lang="en-US" sz="1800">
                <a:solidFill>
                  <a:schemeClr val="dk1"/>
                </a:solidFill>
              </a:rPr>
              <a:t>Model Performance:</a:t>
            </a:r>
            <a:r>
              <a:rPr lang="en-US" sz="1800">
                <a:solidFill>
                  <a:schemeClr val="dk1"/>
                </a:solidFill>
              </a:rPr>
              <a:t> Some models, like linear regression, are very sensitive to outliers, impacting predictions.</a:t>
            </a:r>
            <a:endParaRPr/>
          </a:p>
        </p:txBody>
      </p:sp>
      <p:sp>
        <p:nvSpPr>
          <p:cNvPr id="9845" name="Google Shape;9845;p73"/>
          <p:cNvSpPr/>
          <p:nvPr/>
        </p:nvSpPr>
        <p:spPr>
          <a:xfrm rot="10800000">
            <a:off x="5042421" y="6081811"/>
            <a:ext cx="6460200" cy="781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What is an outlier?" id="9846" name="Google Shape;9846;p73"/>
          <p:cNvPicPr preferRelativeResize="0"/>
          <p:nvPr/>
        </p:nvPicPr>
        <p:blipFill rotWithShape="1">
          <a:blip r:embed="rId3">
            <a:alphaModFix/>
          </a:blip>
          <a:srcRect b="0" l="0" r="0" t="0"/>
          <a:stretch/>
        </p:blipFill>
        <p:spPr>
          <a:xfrm>
            <a:off x="6222051" y="710848"/>
            <a:ext cx="5274838" cy="5452031"/>
          </a:xfrm>
          <a:prstGeom prst="rect">
            <a:avLst/>
          </a:prstGeom>
          <a:noFill/>
          <a:ln>
            <a:noFill/>
          </a:ln>
        </p:spPr>
      </p:pic>
      <p:cxnSp>
        <p:nvCxnSpPr>
          <p:cNvPr id="9847" name="Google Shape;9847;p73"/>
          <p:cNvCxnSpPr/>
          <p:nvPr/>
        </p:nvCxnSpPr>
        <p:spPr>
          <a:xfrm>
            <a:off x="11496184" y="5610"/>
            <a:ext cx="0" cy="6858000"/>
          </a:xfrm>
          <a:prstGeom prst="straightConnector1">
            <a:avLst/>
          </a:prstGeom>
          <a:noFill/>
          <a:ln cap="rnd" cmpd="sng" w="9525">
            <a:solidFill>
              <a:srgbClr val="CD1A08"/>
            </a:solidFill>
            <a:prstDash val="dash"/>
            <a:miter lim="800000"/>
            <a:headEnd len="sm" w="sm" type="none"/>
            <a:tailEnd len="sm" w="sm" type="none"/>
          </a:ln>
        </p:spPr>
      </p:cxnSp>
      <p:cxnSp>
        <p:nvCxnSpPr>
          <p:cNvPr id="9848" name="Google Shape;9848;p73"/>
          <p:cNvCxnSpPr/>
          <p:nvPr/>
        </p:nvCxnSpPr>
        <p:spPr>
          <a:xfrm>
            <a:off x="1524" y="6172200"/>
            <a:ext cx="12192000" cy="0"/>
          </a:xfrm>
          <a:prstGeom prst="straightConnector1">
            <a:avLst/>
          </a:prstGeom>
          <a:noFill/>
          <a:ln cap="rnd" cmpd="sng" w="9525">
            <a:solidFill>
              <a:srgbClr val="CD1A08"/>
            </a:solidFill>
            <a:prstDash val="dash"/>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3" name="Shape 9853"/>
        <p:cNvGrpSpPr/>
        <p:nvPr/>
      </p:nvGrpSpPr>
      <p:grpSpPr>
        <a:xfrm>
          <a:off x="0" y="0"/>
          <a:ext cx="0" cy="0"/>
          <a:chOff x="0" y="0"/>
          <a:chExt cx="0" cy="0"/>
        </a:xfrm>
      </p:grpSpPr>
      <p:sp>
        <p:nvSpPr>
          <p:cNvPr id="9854" name="Google Shape;9854;p74"/>
          <p:cNvSpPr txBox="1"/>
          <p:nvPr>
            <p:ph type="title"/>
          </p:nvPr>
        </p:nvSpPr>
        <p:spPr>
          <a:xfrm>
            <a:off x="420624" y="365125"/>
            <a:ext cx="10515600" cy="99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Managing Outliers</a:t>
            </a:r>
            <a:endParaRPr/>
          </a:p>
        </p:txBody>
      </p:sp>
      <p:sp>
        <p:nvSpPr>
          <p:cNvPr id="9855" name="Google Shape;9855;p74"/>
          <p:cNvSpPr txBox="1"/>
          <p:nvPr>
            <p:ph idx="1" type="body"/>
          </p:nvPr>
        </p:nvSpPr>
        <p:spPr>
          <a:xfrm>
            <a:off x="420624" y="1435609"/>
            <a:ext cx="10780800" cy="45963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50000"/>
              </a:lnSpc>
              <a:spcBef>
                <a:spcPts val="0"/>
              </a:spcBef>
              <a:spcAft>
                <a:spcPts val="0"/>
              </a:spcAft>
              <a:buSzPct val="100000"/>
              <a:buChar char="⬩"/>
            </a:pPr>
            <a:r>
              <a:rPr b="1" lang="en-US"/>
              <a:t>Removal</a:t>
            </a:r>
            <a:r>
              <a:rPr lang="en-US"/>
              <a:t>: Removing outliers might be appropriate if they are due to errors or if their exclusion will not lead to bias in the model’s performance.</a:t>
            </a:r>
            <a:endParaRPr/>
          </a:p>
          <a:p>
            <a:pPr indent="-228600" lvl="0" marL="228600" rtl="0" algn="l">
              <a:lnSpc>
                <a:spcPct val="150000"/>
              </a:lnSpc>
              <a:spcBef>
                <a:spcPts val="1000"/>
              </a:spcBef>
              <a:spcAft>
                <a:spcPts val="0"/>
              </a:spcAft>
              <a:buSzPct val="100000"/>
              <a:buChar char="⬩"/>
            </a:pPr>
            <a:r>
              <a:rPr b="1" lang="en-US"/>
              <a:t>Transformation</a:t>
            </a:r>
            <a:r>
              <a:rPr lang="en-US"/>
              <a:t>: Applying a mathematical transformation (log, square root, etc.) can reduce the effect of extreme values.</a:t>
            </a:r>
            <a:endParaRPr/>
          </a:p>
          <a:p>
            <a:pPr indent="-228600" lvl="0" marL="228600" rtl="0" algn="l">
              <a:lnSpc>
                <a:spcPct val="150000"/>
              </a:lnSpc>
              <a:spcBef>
                <a:spcPts val="1000"/>
              </a:spcBef>
              <a:spcAft>
                <a:spcPts val="0"/>
              </a:spcAft>
              <a:buSzPct val="100000"/>
              <a:buChar char="⬩"/>
            </a:pPr>
            <a:r>
              <a:rPr b="1" lang="en-US"/>
              <a:t>Capping</a:t>
            </a:r>
            <a:r>
              <a:rPr lang="en-US"/>
              <a:t>: Outliers can be capped at a certain value determined by a percentile-based approach or other statistical rules.</a:t>
            </a:r>
            <a:endParaRPr/>
          </a:p>
          <a:p>
            <a:pPr indent="-228600" lvl="0" marL="228600" rtl="0" algn="l">
              <a:lnSpc>
                <a:spcPct val="150000"/>
              </a:lnSpc>
              <a:spcBef>
                <a:spcPts val="1000"/>
              </a:spcBef>
              <a:spcAft>
                <a:spcPts val="0"/>
              </a:spcAft>
              <a:buSzPct val="100000"/>
              <a:buChar char="⬩"/>
            </a:pPr>
            <a:r>
              <a:rPr b="1" lang="en-US"/>
              <a:t>Imputation</a:t>
            </a:r>
            <a:r>
              <a:rPr lang="en-US"/>
              <a:t>: Replace outliers with more central values such as the mean, median, or mode, or use model-based methods if the data points are suspected to be erroneous.</a:t>
            </a:r>
            <a:endParaRPr/>
          </a:p>
        </p:txBody>
      </p:sp>
      <p:sp>
        <p:nvSpPr>
          <p:cNvPr id="9856" name="Google Shape;9856;p7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0" name="Shape 9860"/>
        <p:cNvGrpSpPr/>
        <p:nvPr/>
      </p:nvGrpSpPr>
      <p:grpSpPr>
        <a:xfrm>
          <a:off x="0" y="0"/>
          <a:ext cx="0" cy="0"/>
          <a:chOff x="0" y="0"/>
          <a:chExt cx="0" cy="0"/>
        </a:xfrm>
      </p:grpSpPr>
      <p:sp>
        <p:nvSpPr>
          <p:cNvPr id="9861" name="Google Shape;9861;p75"/>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Outlier </a:t>
            </a:r>
            <a:endParaRPr/>
          </a:p>
        </p:txBody>
      </p:sp>
      <p:sp>
        <p:nvSpPr>
          <p:cNvPr id="9862" name="Google Shape;9862;p7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small dataset" id="9863" name="Google Shape;9863;p75"/>
          <p:cNvPicPr preferRelativeResize="0"/>
          <p:nvPr>
            <p:ph idx="1" type="body"/>
          </p:nvPr>
        </p:nvPicPr>
        <p:blipFill rotWithShape="1">
          <a:blip r:embed="rId3">
            <a:alphaModFix/>
          </a:blip>
          <a:srcRect b="0" l="0" r="0" t="0"/>
          <a:stretch/>
        </p:blipFill>
        <p:spPr>
          <a:xfrm>
            <a:off x="6428232" y="1690688"/>
            <a:ext cx="4979100" cy="3823500"/>
          </a:xfrm>
          <a:prstGeom prst="rect">
            <a:avLst/>
          </a:prstGeom>
          <a:noFill/>
          <a:ln>
            <a:noFill/>
          </a:ln>
        </p:spPr>
      </p:pic>
      <p:sp>
        <p:nvSpPr>
          <p:cNvPr id="9864" name="Google Shape;9864;p75"/>
          <p:cNvSpPr/>
          <p:nvPr/>
        </p:nvSpPr>
        <p:spPr>
          <a:xfrm>
            <a:off x="1435608" y="1690688"/>
            <a:ext cx="4837200" cy="3750000"/>
          </a:xfrm>
          <a:prstGeom prst="rect">
            <a:avLst/>
          </a:prstGeom>
          <a:solidFill>
            <a:schemeClr val="lt1"/>
          </a:solidFill>
          <a:ln cap="flat" cmpd="sng" w="12700">
            <a:solidFill>
              <a:srgbClr val="062E5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383838"/>
                </a:solidFill>
                <a:latin typeface="Inter"/>
                <a:ea typeface="Inter"/>
                <a:cs typeface="Inter"/>
                <a:sym typeface="Inter"/>
              </a:rPr>
              <a:t>Consider a small dataset, sample= [15, 101, 18, 7, 13, 16, 11, 21, 5, 15, 10, 9]. By looking at it, one can quickly say ‘101’ is an outlier that is much larger than the other values.</a:t>
            </a:r>
            <a:endParaRPr sz="1800">
              <a:solidFill>
                <a:schemeClr val="lt1"/>
              </a:solidFill>
              <a:latin typeface="Geo"/>
              <a:ea typeface="Geo"/>
              <a:cs typeface="Geo"/>
              <a:sym typeface="Geo"/>
            </a:endParaRPr>
          </a:p>
          <a:p>
            <a:pPr indent="0" lvl="0" marL="0" marR="0" rtl="0" algn="l">
              <a:spcBef>
                <a:spcPts val="0"/>
              </a:spcBef>
              <a:spcAft>
                <a:spcPts val="0"/>
              </a:spcAft>
              <a:buNone/>
            </a:pPr>
            <a:r>
              <a:t/>
            </a:r>
            <a:endParaRPr sz="1800">
              <a:solidFill>
                <a:schemeClr val="lt1"/>
              </a:solidFill>
              <a:latin typeface="Geo"/>
              <a:ea typeface="Geo"/>
              <a:cs typeface="Geo"/>
              <a:sym typeface="Ge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8" name="Shape 9868"/>
        <p:cNvGrpSpPr/>
        <p:nvPr/>
      </p:nvGrpSpPr>
      <p:grpSpPr>
        <a:xfrm>
          <a:off x="0" y="0"/>
          <a:ext cx="0" cy="0"/>
          <a:chOff x="0" y="0"/>
          <a:chExt cx="0" cy="0"/>
        </a:xfrm>
      </p:grpSpPr>
      <p:sp>
        <p:nvSpPr>
          <p:cNvPr id="9869" name="Google Shape;9869;p76"/>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Outlier Detection Technique</a:t>
            </a:r>
            <a:endParaRPr/>
          </a:p>
        </p:txBody>
      </p:sp>
      <p:sp>
        <p:nvSpPr>
          <p:cNvPr id="9870" name="Google Shape;9870;p76"/>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Box Plot </a:t>
            </a:r>
            <a:endParaRPr/>
          </a:p>
          <a:p>
            <a:pPr indent="-228600" lvl="0" marL="228600" rtl="0" algn="l">
              <a:lnSpc>
                <a:spcPct val="100000"/>
              </a:lnSpc>
              <a:spcBef>
                <a:spcPts val="1000"/>
              </a:spcBef>
              <a:spcAft>
                <a:spcPts val="0"/>
              </a:spcAft>
              <a:buSzPts val="2400"/>
              <a:buChar char="⬩"/>
            </a:pPr>
            <a:r>
              <a:rPr lang="en-US"/>
              <a:t>Z score </a:t>
            </a:r>
            <a:endParaRPr/>
          </a:p>
          <a:p>
            <a:pPr indent="-228600" lvl="0" marL="228600" rtl="0" algn="l">
              <a:lnSpc>
                <a:spcPct val="100000"/>
              </a:lnSpc>
              <a:spcBef>
                <a:spcPts val="1000"/>
              </a:spcBef>
              <a:spcAft>
                <a:spcPts val="0"/>
              </a:spcAft>
              <a:buSzPts val="2400"/>
              <a:buChar char="⬩"/>
            </a:pPr>
            <a:r>
              <a:rPr lang="en-US"/>
              <a:t>Inter Quantile Range</a:t>
            </a:r>
            <a:endParaRPr/>
          </a:p>
          <a:p>
            <a:pPr indent="-76200" lvl="0" marL="228600" rtl="0" algn="l">
              <a:lnSpc>
                <a:spcPct val="100000"/>
              </a:lnSpc>
              <a:spcBef>
                <a:spcPts val="1000"/>
              </a:spcBef>
              <a:spcAft>
                <a:spcPts val="0"/>
              </a:spcAft>
              <a:buSzPts val="2400"/>
              <a:buNone/>
            </a:pPr>
            <a:r>
              <a:t/>
            </a:r>
            <a:endParaRPr/>
          </a:p>
        </p:txBody>
      </p:sp>
      <p:sp>
        <p:nvSpPr>
          <p:cNvPr id="9871" name="Google Shape;9871;p7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75" name="Shape 9875"/>
        <p:cNvGrpSpPr/>
        <p:nvPr/>
      </p:nvGrpSpPr>
      <p:grpSpPr>
        <a:xfrm>
          <a:off x="0" y="0"/>
          <a:ext cx="0" cy="0"/>
          <a:chOff x="0" y="0"/>
          <a:chExt cx="0" cy="0"/>
        </a:xfrm>
      </p:grpSpPr>
      <p:sp>
        <p:nvSpPr>
          <p:cNvPr id="9876" name="Google Shape;9876;p77"/>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877" name="Google Shape;9877;p77"/>
          <p:cNvSpPr/>
          <p:nvPr/>
        </p:nvSpPr>
        <p:spPr>
          <a:xfrm>
            <a:off x="1523" y="-1"/>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878" name="Google Shape;9878;p77"/>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879" name="Google Shape;9879;p77"/>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880" name="Google Shape;9880;p77"/>
          <p:cNvSpPr txBox="1"/>
          <p:nvPr>
            <p:ph type="title"/>
          </p:nvPr>
        </p:nvSpPr>
        <p:spPr>
          <a:xfrm>
            <a:off x="422899" y="576263"/>
            <a:ext cx="3922800" cy="296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Boxplot </a:t>
            </a:r>
            <a:endParaRPr/>
          </a:p>
        </p:txBody>
      </p:sp>
      <p:sp>
        <p:nvSpPr>
          <p:cNvPr id="9881" name="Google Shape;9881;p7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pic>
        <p:nvPicPr>
          <p:cNvPr descr="Basic boxplot. You can quickly read the median, quartiles and outliers of each group." id="9882" name="Google Shape;9882;p77"/>
          <p:cNvPicPr preferRelativeResize="0"/>
          <p:nvPr>
            <p:ph idx="1" type="body"/>
          </p:nvPr>
        </p:nvPicPr>
        <p:blipFill rotWithShape="1">
          <a:blip r:embed="rId3">
            <a:alphaModFix/>
          </a:blip>
          <a:srcRect b="0" l="0" r="0" t="0"/>
          <a:stretch/>
        </p:blipFill>
        <p:spPr>
          <a:xfrm>
            <a:off x="5865219" y="699898"/>
            <a:ext cx="5628000" cy="5472300"/>
          </a:xfrm>
          <a:prstGeom prst="rect">
            <a:avLst/>
          </a:prstGeom>
          <a:noFill/>
          <a:ln>
            <a:noFill/>
          </a:ln>
        </p:spPr>
      </p:pic>
      <p:sp>
        <p:nvSpPr>
          <p:cNvPr id="9883" name="Google Shape;9883;p77"/>
          <p:cNvSpPr/>
          <p:nvPr/>
        </p:nvSpPr>
        <p:spPr>
          <a:xfrm rot="10800000">
            <a:off x="11492999" y="699990"/>
            <a:ext cx="699000" cy="54666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chemeClr val="accent5"/>
              </a:solidFill>
              <a:latin typeface="Helvetica Neue"/>
              <a:ea typeface="Helvetica Neue"/>
              <a:cs typeface="Helvetica Neue"/>
              <a:sym typeface="Helvetica Neue"/>
            </a:endParaRPr>
          </a:p>
        </p:txBody>
      </p:sp>
      <p:cxnSp>
        <p:nvCxnSpPr>
          <p:cNvPr id="9884" name="Google Shape;9884;p77"/>
          <p:cNvCxnSpPr/>
          <p:nvPr/>
        </p:nvCxnSpPr>
        <p:spPr>
          <a:xfrm>
            <a:off x="11496184" y="5610"/>
            <a:ext cx="0" cy="6858000"/>
          </a:xfrm>
          <a:prstGeom prst="straightConnector1">
            <a:avLst/>
          </a:prstGeom>
          <a:noFill/>
          <a:ln cap="rnd" cmpd="sng" w="9525">
            <a:solidFill>
              <a:srgbClr val="5974A3"/>
            </a:solidFill>
            <a:prstDash val="dash"/>
            <a:miter lim="800000"/>
            <a:headEnd len="sm" w="sm" type="none"/>
            <a:tailEnd len="sm" w="sm" type="none"/>
          </a:ln>
        </p:spPr>
      </p:cxnSp>
      <p:cxnSp>
        <p:nvCxnSpPr>
          <p:cNvPr id="9885" name="Google Shape;9885;p77"/>
          <p:cNvCxnSpPr/>
          <p:nvPr/>
        </p:nvCxnSpPr>
        <p:spPr>
          <a:xfrm>
            <a:off x="1524" y="6172200"/>
            <a:ext cx="12192000" cy="0"/>
          </a:xfrm>
          <a:prstGeom prst="straightConnector1">
            <a:avLst/>
          </a:prstGeom>
          <a:noFill/>
          <a:ln cap="rnd" cmpd="sng" w="9525">
            <a:solidFill>
              <a:srgbClr val="5974A3"/>
            </a:solidFill>
            <a:prstDash val="dash"/>
            <a:miter lim="800000"/>
            <a:headEnd len="sm" w="sm" type="none"/>
            <a:tailEnd len="sm" w="sm"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9" name="Shape 9889"/>
        <p:cNvGrpSpPr/>
        <p:nvPr/>
      </p:nvGrpSpPr>
      <p:grpSpPr>
        <a:xfrm>
          <a:off x="0" y="0"/>
          <a:ext cx="0" cy="0"/>
          <a:chOff x="0" y="0"/>
          <a:chExt cx="0" cy="0"/>
        </a:xfrm>
      </p:grpSpPr>
      <p:sp>
        <p:nvSpPr>
          <p:cNvPr id="9890" name="Google Shape;9890;p78"/>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Z-score </a:t>
            </a:r>
            <a:endParaRPr/>
          </a:p>
        </p:txBody>
      </p:sp>
      <p:sp>
        <p:nvSpPr>
          <p:cNvPr id="9891" name="Google Shape;9891;p78"/>
          <p:cNvSpPr txBox="1"/>
          <p:nvPr>
            <p:ph idx="1" type="body"/>
          </p:nvPr>
        </p:nvSpPr>
        <p:spPr>
          <a:xfrm>
            <a:off x="420624" y="1825625"/>
            <a:ext cx="5181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000"/>
              <a:buChar char="⬩"/>
            </a:pPr>
            <a:r>
              <a:rPr b="1" lang="en-US"/>
              <a:t>Criteria</a:t>
            </a:r>
            <a:r>
              <a:rPr lang="en-US"/>
              <a:t>: any data point whose Z-score falls out of 3rd standard deviation is an outlier treatment.</a:t>
            </a:r>
            <a:endParaRPr/>
          </a:p>
          <a:p>
            <a:pPr indent="-228600" lvl="0" marL="228600" rtl="0" algn="l">
              <a:lnSpc>
                <a:spcPct val="100000"/>
              </a:lnSpc>
              <a:spcBef>
                <a:spcPts val="1000"/>
              </a:spcBef>
              <a:spcAft>
                <a:spcPts val="0"/>
              </a:spcAft>
              <a:buSzPts val="2000"/>
              <a:buChar char="⬩"/>
            </a:pPr>
            <a:r>
              <a:rPr lang="en-US"/>
              <a:t>loop through all the data points and compute the Z-score using the formula (Xi-mean)/std.</a:t>
            </a:r>
            <a:endParaRPr/>
          </a:p>
          <a:p>
            <a:pPr indent="-228600" lvl="0" marL="228600" rtl="0" algn="l">
              <a:lnSpc>
                <a:spcPct val="100000"/>
              </a:lnSpc>
              <a:spcBef>
                <a:spcPts val="1000"/>
              </a:spcBef>
              <a:spcAft>
                <a:spcPts val="0"/>
              </a:spcAft>
              <a:buSzPts val="2000"/>
              <a:buChar char="⬩"/>
            </a:pPr>
            <a:r>
              <a:rPr lang="en-US"/>
              <a:t>define a threshold value of 3 and mark the datapoints whose absolute value of Z-score is greater than the threshold as outliers.</a:t>
            </a:r>
            <a:endParaRPr/>
          </a:p>
        </p:txBody>
      </p:sp>
      <p:sp>
        <p:nvSpPr>
          <p:cNvPr id="9892" name="Google Shape;9892;p7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How to Handle Outliers" id="9893" name="Google Shape;9893;p78"/>
          <p:cNvPicPr preferRelativeResize="0"/>
          <p:nvPr>
            <p:ph idx="2" type="body"/>
          </p:nvPr>
        </p:nvPicPr>
        <p:blipFill rotWithShape="1">
          <a:blip r:embed="rId3">
            <a:alphaModFix/>
          </a:blip>
          <a:srcRect b="0" l="0" r="0" t="0"/>
          <a:stretch/>
        </p:blipFill>
        <p:spPr>
          <a:xfrm>
            <a:off x="5678424" y="1690688"/>
            <a:ext cx="5742600" cy="3942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7" name="Shape 9897"/>
        <p:cNvGrpSpPr/>
        <p:nvPr/>
      </p:nvGrpSpPr>
      <p:grpSpPr>
        <a:xfrm>
          <a:off x="0" y="0"/>
          <a:ext cx="0" cy="0"/>
          <a:chOff x="0" y="0"/>
          <a:chExt cx="0" cy="0"/>
        </a:xfrm>
      </p:grpSpPr>
      <p:sp>
        <p:nvSpPr>
          <p:cNvPr id="9898" name="Google Shape;9898;p79"/>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Z-Score</a:t>
            </a:r>
            <a:endParaRPr/>
          </a:p>
        </p:txBody>
      </p:sp>
      <p:sp>
        <p:nvSpPr>
          <p:cNvPr id="9899" name="Google Shape;9899;p79"/>
          <p:cNvSpPr txBox="1"/>
          <p:nvPr>
            <p:ph idx="1" type="body"/>
          </p:nvPr>
        </p:nvSpPr>
        <p:spPr>
          <a:xfrm>
            <a:off x="420624" y="1690687"/>
            <a:ext cx="5675400" cy="43413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2400"/>
              <a:buChar char="⬩"/>
            </a:pPr>
            <a:r>
              <a:rPr b="1" lang="en-US"/>
              <a:t>Interpreting the Z-score:</a:t>
            </a:r>
            <a:endParaRPr/>
          </a:p>
          <a:p>
            <a:pPr indent="-228600" lvl="0" marL="228600" rtl="0" algn="l">
              <a:lnSpc>
                <a:spcPct val="100000"/>
              </a:lnSpc>
              <a:spcBef>
                <a:spcPts val="1000"/>
              </a:spcBef>
              <a:spcAft>
                <a:spcPts val="0"/>
              </a:spcAft>
              <a:buSzPts val="2400"/>
              <a:buFont typeface="Arial"/>
              <a:buChar char="•"/>
            </a:pPr>
            <a:r>
              <a:rPr lang="en-US"/>
              <a:t>A Z-score of </a:t>
            </a:r>
            <a:r>
              <a:rPr b="1" lang="en-US"/>
              <a:t>0</a:t>
            </a:r>
            <a:r>
              <a:rPr lang="en-US"/>
              <a:t> means the data point is exactly at the mean.</a:t>
            </a:r>
            <a:endParaRPr/>
          </a:p>
          <a:p>
            <a:pPr indent="-228600" lvl="0" marL="228600" rtl="0" algn="l">
              <a:lnSpc>
                <a:spcPct val="100000"/>
              </a:lnSpc>
              <a:spcBef>
                <a:spcPts val="1000"/>
              </a:spcBef>
              <a:spcAft>
                <a:spcPts val="0"/>
              </a:spcAft>
              <a:buSzPts val="2400"/>
              <a:buFont typeface="Arial"/>
              <a:buChar char="•"/>
            </a:pPr>
            <a:r>
              <a:rPr lang="en-US"/>
              <a:t>A positive Z-score indicates the data point is above the mean, while a negative Z-score indicates it is below the mean.</a:t>
            </a:r>
            <a:endParaRPr/>
          </a:p>
          <a:p>
            <a:pPr indent="-228600" lvl="0" marL="228600" rtl="0" algn="l">
              <a:lnSpc>
                <a:spcPct val="100000"/>
              </a:lnSpc>
              <a:spcBef>
                <a:spcPts val="1000"/>
              </a:spcBef>
              <a:spcAft>
                <a:spcPts val="0"/>
              </a:spcAft>
              <a:buSzPts val="2400"/>
              <a:buFont typeface="Arial"/>
              <a:buChar char="•"/>
            </a:pPr>
            <a:r>
              <a:rPr lang="en-US"/>
              <a:t>The </a:t>
            </a:r>
            <a:r>
              <a:rPr b="1" lang="en-US"/>
              <a:t>magnitude</a:t>
            </a:r>
            <a:r>
              <a:rPr lang="en-US"/>
              <a:t> of the Z-score shows how far (in terms of standard deviations) the data point is from the mean.</a:t>
            </a:r>
            <a:endParaRPr/>
          </a:p>
          <a:p>
            <a:pPr indent="-76200" lvl="0" marL="228600" rtl="0" algn="l">
              <a:lnSpc>
                <a:spcPct val="100000"/>
              </a:lnSpc>
              <a:spcBef>
                <a:spcPts val="1000"/>
              </a:spcBef>
              <a:spcAft>
                <a:spcPts val="0"/>
              </a:spcAft>
              <a:buSzPts val="2400"/>
              <a:buNone/>
            </a:pPr>
            <a:r>
              <a:t/>
            </a:r>
            <a:endParaRPr/>
          </a:p>
        </p:txBody>
      </p:sp>
      <p:sp>
        <p:nvSpPr>
          <p:cNvPr id="9900" name="Google Shape;9900;p7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901" name="Google Shape;9901;p79"/>
          <p:cNvSpPr txBox="1"/>
          <p:nvPr/>
        </p:nvSpPr>
        <p:spPr>
          <a:xfrm>
            <a:off x="6096000" y="1690688"/>
            <a:ext cx="5898000" cy="4341300"/>
          </a:xfrm>
          <a:prstGeom prst="rect">
            <a:avLst/>
          </a:prstGeom>
          <a:noFill/>
          <a:ln>
            <a:noFill/>
          </a:ln>
        </p:spPr>
        <p:txBody>
          <a:bodyPr anchorCtr="0" anchor="t" bIns="45700" lIns="91425" spcFirstLastPara="1" rIns="91425" wrap="square" tIns="45700">
            <a:normAutofit fontScale="92500"/>
          </a:bodyPr>
          <a:lstStyle/>
          <a:p>
            <a:pPr indent="-228600" lvl="0" marL="228600" marR="0" rtl="0" algn="l">
              <a:lnSpc>
                <a:spcPct val="100000"/>
              </a:lnSpc>
              <a:spcBef>
                <a:spcPts val="0"/>
              </a:spcBef>
              <a:spcAft>
                <a:spcPts val="0"/>
              </a:spcAft>
              <a:buClr>
                <a:schemeClr val="accent2"/>
              </a:buClr>
              <a:buSzPct val="100000"/>
              <a:buFont typeface="Noto Sans Symbols"/>
              <a:buChar char="⬩"/>
            </a:pPr>
            <a:r>
              <a:rPr b="1" lang="en-US" sz="2400">
                <a:solidFill>
                  <a:schemeClr val="dk2"/>
                </a:solidFill>
                <a:latin typeface="Geo"/>
                <a:ea typeface="Geo"/>
                <a:cs typeface="Geo"/>
                <a:sym typeface="Geo"/>
              </a:rPr>
              <a:t>Outlier Detection:</a:t>
            </a:r>
            <a:endParaRPr/>
          </a:p>
          <a:p>
            <a:pPr indent="-228600" lvl="0" marL="228600" marR="0" rtl="0" algn="l">
              <a:lnSpc>
                <a:spcPct val="100000"/>
              </a:lnSpc>
              <a:spcBef>
                <a:spcPts val="1000"/>
              </a:spcBef>
              <a:spcAft>
                <a:spcPts val="0"/>
              </a:spcAft>
              <a:buClr>
                <a:schemeClr val="accent2"/>
              </a:buClr>
              <a:buSzPct val="100000"/>
              <a:buFont typeface="Noto Sans Symbols"/>
              <a:buChar char="⬩"/>
            </a:pPr>
            <a:r>
              <a:rPr lang="en-US" sz="2400">
                <a:solidFill>
                  <a:schemeClr val="dk2"/>
                </a:solidFill>
                <a:latin typeface="Geo"/>
                <a:ea typeface="Geo"/>
                <a:cs typeface="Geo"/>
                <a:sym typeface="Geo"/>
              </a:rPr>
              <a:t>Typically, a Z-score threshold is set to identify outliers. Common thresholds are:</a:t>
            </a:r>
            <a:endParaRPr/>
          </a:p>
          <a:p>
            <a:pPr indent="-228600" lvl="0" marL="228600" marR="0" rtl="0" algn="l">
              <a:lnSpc>
                <a:spcPct val="100000"/>
              </a:lnSpc>
              <a:spcBef>
                <a:spcPts val="1000"/>
              </a:spcBef>
              <a:spcAft>
                <a:spcPts val="0"/>
              </a:spcAft>
              <a:buClr>
                <a:schemeClr val="accent2"/>
              </a:buClr>
              <a:buSzPct val="100000"/>
              <a:buFont typeface="Arial"/>
              <a:buChar char="•"/>
            </a:pPr>
            <a:r>
              <a:rPr b="1" lang="en-US" sz="2400">
                <a:solidFill>
                  <a:schemeClr val="dk2"/>
                </a:solidFill>
                <a:latin typeface="Geo"/>
                <a:ea typeface="Geo"/>
                <a:cs typeface="Geo"/>
                <a:sym typeface="Geo"/>
              </a:rPr>
              <a:t>Z &gt; 3 or Z &lt; -3:</a:t>
            </a:r>
            <a:r>
              <a:rPr lang="en-US" sz="2400">
                <a:solidFill>
                  <a:schemeClr val="dk2"/>
                </a:solidFill>
                <a:latin typeface="Geo"/>
                <a:ea typeface="Geo"/>
                <a:cs typeface="Geo"/>
                <a:sym typeface="Geo"/>
              </a:rPr>
              <a:t> A data point with a Z-score greater than 3 or less than -3 is considered an outlier in most cases (3 standard deviations away from the mean).</a:t>
            </a:r>
            <a:endParaRPr/>
          </a:p>
          <a:p>
            <a:pPr indent="-228600" lvl="0" marL="228600" marR="0" rtl="0" algn="l">
              <a:lnSpc>
                <a:spcPct val="100000"/>
              </a:lnSpc>
              <a:spcBef>
                <a:spcPts val="1000"/>
              </a:spcBef>
              <a:spcAft>
                <a:spcPts val="0"/>
              </a:spcAft>
              <a:buClr>
                <a:schemeClr val="accent2"/>
              </a:buClr>
              <a:buSzPct val="100000"/>
              <a:buFont typeface="Arial"/>
              <a:buChar char="•"/>
            </a:pPr>
            <a:r>
              <a:rPr lang="en-US" sz="2400">
                <a:solidFill>
                  <a:schemeClr val="dk2"/>
                </a:solidFill>
                <a:latin typeface="Geo"/>
                <a:ea typeface="Geo"/>
                <a:cs typeface="Geo"/>
                <a:sym typeface="Geo"/>
              </a:rPr>
              <a:t>In some cases, a more strict threshold (e.g., Z &gt; 2.5) can be used depending on the sensitivity required.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03" name="Shape 9403"/>
        <p:cNvGrpSpPr/>
        <p:nvPr/>
      </p:nvGrpSpPr>
      <p:grpSpPr>
        <a:xfrm>
          <a:off x="0" y="0"/>
          <a:ext cx="0" cy="0"/>
          <a:chOff x="0" y="0"/>
          <a:chExt cx="0" cy="0"/>
        </a:xfrm>
      </p:grpSpPr>
      <p:sp>
        <p:nvSpPr>
          <p:cNvPr id="9404" name="Google Shape;9404;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05" name="Google Shape;9405;p26"/>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06" name="Google Shape;9406;p26"/>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eo"/>
              <a:ea typeface="Geo"/>
              <a:cs typeface="Geo"/>
              <a:sym typeface="Geo"/>
            </a:endParaRPr>
          </a:p>
        </p:txBody>
      </p:sp>
      <p:sp>
        <p:nvSpPr>
          <p:cNvPr id="9407" name="Google Shape;9407;p26"/>
          <p:cNvSpPr txBox="1"/>
          <p:nvPr>
            <p:ph type="title"/>
          </p:nvPr>
        </p:nvSpPr>
        <p:spPr>
          <a:xfrm>
            <a:off x="422145" y="940910"/>
            <a:ext cx="4471500" cy="4976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Cross Validation </a:t>
            </a:r>
            <a:endParaRPr/>
          </a:p>
        </p:txBody>
      </p:sp>
      <p:sp>
        <p:nvSpPr>
          <p:cNvPr id="9408" name="Google Shape;9408;p26"/>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9409" name="Google Shape;9409;p26"/>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9410" name="Google Shape;9410;p26"/>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5" name="Shape 9905"/>
        <p:cNvGrpSpPr/>
        <p:nvPr/>
      </p:nvGrpSpPr>
      <p:grpSpPr>
        <a:xfrm>
          <a:off x="0" y="0"/>
          <a:ext cx="0" cy="0"/>
          <a:chOff x="0" y="0"/>
          <a:chExt cx="0" cy="0"/>
        </a:xfrm>
      </p:grpSpPr>
      <p:sp>
        <p:nvSpPr>
          <p:cNvPr id="9906" name="Google Shape;9906;p8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907" name="Google Shape;9907;p80"/>
          <p:cNvPicPr preferRelativeResize="0"/>
          <p:nvPr/>
        </p:nvPicPr>
        <p:blipFill rotWithShape="1">
          <a:blip r:embed="rId3">
            <a:alphaModFix/>
          </a:blip>
          <a:srcRect b="0" l="0" r="0" t="0"/>
          <a:stretch/>
        </p:blipFill>
        <p:spPr>
          <a:xfrm>
            <a:off x="1261872" y="575864"/>
            <a:ext cx="9957816" cy="570627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1" name="Shape 9911"/>
        <p:cNvGrpSpPr/>
        <p:nvPr/>
      </p:nvGrpSpPr>
      <p:grpSpPr>
        <a:xfrm>
          <a:off x="0" y="0"/>
          <a:ext cx="0" cy="0"/>
          <a:chOff x="0" y="0"/>
          <a:chExt cx="0" cy="0"/>
        </a:xfrm>
      </p:grpSpPr>
      <p:sp>
        <p:nvSpPr>
          <p:cNvPr id="9912" name="Google Shape;9912;p81"/>
          <p:cNvSpPr txBox="1"/>
          <p:nvPr>
            <p:ph type="title"/>
          </p:nvPr>
        </p:nvSpPr>
        <p:spPr>
          <a:xfrm>
            <a:off x="448056" y="727995"/>
            <a:ext cx="10515600" cy="64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2"/>
              </a:buClr>
              <a:buSzPts val="4400"/>
              <a:buFont typeface="Geo"/>
              <a:buNone/>
            </a:pPr>
            <a:r>
              <a:rPr lang="en-US" sz="4400"/>
              <a:t>Example</a:t>
            </a:r>
            <a:endParaRPr sz="4400"/>
          </a:p>
        </p:txBody>
      </p:sp>
      <p:sp>
        <p:nvSpPr>
          <p:cNvPr id="9913" name="Google Shape;9913;p8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914" name="Google Shape;9914;p81"/>
          <p:cNvPicPr preferRelativeResize="0"/>
          <p:nvPr/>
        </p:nvPicPr>
        <p:blipFill rotWithShape="1">
          <a:blip r:embed="rId3">
            <a:alphaModFix/>
          </a:blip>
          <a:srcRect b="0" l="0" r="0" t="0"/>
          <a:stretch/>
        </p:blipFill>
        <p:spPr>
          <a:xfrm>
            <a:off x="1866309" y="1961945"/>
            <a:ext cx="9277942" cy="332443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8" name="Shape 9918"/>
        <p:cNvGrpSpPr/>
        <p:nvPr/>
      </p:nvGrpSpPr>
      <p:grpSpPr>
        <a:xfrm>
          <a:off x="0" y="0"/>
          <a:ext cx="0" cy="0"/>
          <a:chOff x="0" y="0"/>
          <a:chExt cx="0" cy="0"/>
        </a:xfrm>
      </p:grpSpPr>
      <p:sp>
        <p:nvSpPr>
          <p:cNvPr id="9919" name="Google Shape;9919;p82"/>
          <p:cNvSpPr txBox="1"/>
          <p:nvPr>
            <p:ph type="title"/>
          </p:nvPr>
        </p:nvSpPr>
        <p:spPr>
          <a:xfrm>
            <a:off x="420624" y="365126"/>
            <a:ext cx="10515600" cy="685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2"/>
              </a:buClr>
              <a:buSzPct val="100000"/>
              <a:buFont typeface="Geo"/>
              <a:buNone/>
            </a:pPr>
            <a:r>
              <a:rPr lang="en-US"/>
              <a:t>IQR</a:t>
            </a:r>
            <a:endParaRPr/>
          </a:p>
        </p:txBody>
      </p:sp>
      <p:sp>
        <p:nvSpPr>
          <p:cNvPr id="9920" name="Google Shape;9920;p82"/>
          <p:cNvSpPr txBox="1"/>
          <p:nvPr>
            <p:ph idx="1" type="body"/>
          </p:nvPr>
        </p:nvSpPr>
        <p:spPr>
          <a:xfrm>
            <a:off x="420624" y="1207007"/>
            <a:ext cx="6245400" cy="5001900"/>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100000"/>
              </a:lnSpc>
              <a:spcBef>
                <a:spcPts val="0"/>
              </a:spcBef>
              <a:spcAft>
                <a:spcPts val="0"/>
              </a:spcAft>
              <a:buSzPct val="100000"/>
              <a:buChar char="⬩"/>
            </a:pPr>
            <a:r>
              <a:rPr b="1" lang="en-US"/>
              <a:t>Criteria</a:t>
            </a:r>
            <a:r>
              <a:rPr lang="en-US"/>
              <a:t>: data points that lie 1.5 times of IQR above Q3 and below Q1 are outliers. This shows in detail about outlier treatment in Python.</a:t>
            </a:r>
            <a:endParaRPr/>
          </a:p>
          <a:p>
            <a:pPr indent="-99060" lvl="0" marL="228600" rtl="0" algn="l">
              <a:lnSpc>
                <a:spcPct val="100000"/>
              </a:lnSpc>
              <a:spcBef>
                <a:spcPts val="1000"/>
              </a:spcBef>
              <a:spcAft>
                <a:spcPts val="0"/>
              </a:spcAft>
              <a:buSzPct val="100000"/>
              <a:buNone/>
            </a:pPr>
            <a:r>
              <a:t/>
            </a:r>
            <a:endParaRPr/>
          </a:p>
          <a:p>
            <a:pPr indent="-228600" lvl="0" marL="228600" rtl="0" algn="l">
              <a:lnSpc>
                <a:spcPct val="100000"/>
              </a:lnSpc>
              <a:spcBef>
                <a:spcPts val="1000"/>
              </a:spcBef>
              <a:spcAft>
                <a:spcPts val="0"/>
              </a:spcAft>
              <a:buSzPct val="100000"/>
              <a:buChar char="⬩"/>
            </a:pPr>
            <a:r>
              <a:rPr b="1" lang="en-US"/>
              <a:t>Steps</a:t>
            </a:r>
            <a:endParaRPr/>
          </a:p>
          <a:p>
            <a:pPr indent="-228600" lvl="0" marL="228600" rtl="0" algn="l">
              <a:lnSpc>
                <a:spcPct val="100000"/>
              </a:lnSpc>
              <a:spcBef>
                <a:spcPts val="1000"/>
              </a:spcBef>
              <a:spcAft>
                <a:spcPts val="0"/>
              </a:spcAft>
              <a:buSzPct val="100000"/>
              <a:buChar char="⬩"/>
            </a:pPr>
            <a:r>
              <a:rPr lang="en-US"/>
              <a:t>calculate the Sort the dataset in ascending order</a:t>
            </a:r>
            <a:endParaRPr/>
          </a:p>
          <a:p>
            <a:pPr indent="-228600" lvl="0" marL="228600" rtl="0" algn="l">
              <a:lnSpc>
                <a:spcPct val="100000"/>
              </a:lnSpc>
              <a:spcBef>
                <a:spcPts val="1000"/>
              </a:spcBef>
              <a:spcAft>
                <a:spcPts val="0"/>
              </a:spcAft>
              <a:buSzPct val="100000"/>
              <a:buChar char="⬩"/>
            </a:pPr>
            <a:r>
              <a:rPr lang="en-US"/>
              <a:t>1st and 3rd quartiles(Q1, Q3)</a:t>
            </a:r>
            <a:endParaRPr/>
          </a:p>
          <a:p>
            <a:pPr indent="-228600" lvl="0" marL="228600" rtl="0" algn="l">
              <a:lnSpc>
                <a:spcPct val="100000"/>
              </a:lnSpc>
              <a:spcBef>
                <a:spcPts val="1000"/>
              </a:spcBef>
              <a:spcAft>
                <a:spcPts val="0"/>
              </a:spcAft>
              <a:buSzPct val="100000"/>
              <a:buChar char="⬩"/>
            </a:pPr>
            <a:r>
              <a:rPr lang="en-US"/>
              <a:t>compute IQR=Q3-Q1</a:t>
            </a:r>
            <a:endParaRPr/>
          </a:p>
          <a:p>
            <a:pPr indent="-228600" lvl="0" marL="228600" rtl="0" algn="l">
              <a:lnSpc>
                <a:spcPct val="100000"/>
              </a:lnSpc>
              <a:spcBef>
                <a:spcPts val="1000"/>
              </a:spcBef>
              <a:spcAft>
                <a:spcPts val="0"/>
              </a:spcAft>
              <a:buSzPct val="100000"/>
              <a:buChar char="⬩"/>
            </a:pPr>
            <a:r>
              <a:rPr lang="en-US"/>
              <a:t>compute lower bound = (Q1–1.5*IQR), upper bound = (Q3+1.5*IQR)</a:t>
            </a:r>
            <a:endParaRPr/>
          </a:p>
          <a:p>
            <a:pPr indent="-228600" lvl="0" marL="228600" rtl="0" algn="l">
              <a:lnSpc>
                <a:spcPct val="100000"/>
              </a:lnSpc>
              <a:spcBef>
                <a:spcPts val="1000"/>
              </a:spcBef>
              <a:spcAft>
                <a:spcPts val="0"/>
              </a:spcAft>
              <a:buSzPct val="100000"/>
              <a:buChar char="⬩"/>
            </a:pPr>
            <a:r>
              <a:rPr lang="en-US"/>
              <a:t>loop through the values of the dataset and check for those who fall below the lower bound and above the upper bound and mark them as outlier treatment in python</a:t>
            </a:r>
            <a:endParaRPr/>
          </a:p>
        </p:txBody>
      </p:sp>
      <p:sp>
        <p:nvSpPr>
          <p:cNvPr id="9921" name="Google Shape;9921;p8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Detecting outliers with iqr" id="9922" name="Google Shape;9922;p82"/>
          <p:cNvPicPr preferRelativeResize="0"/>
          <p:nvPr/>
        </p:nvPicPr>
        <p:blipFill rotWithShape="1">
          <a:blip r:embed="rId3">
            <a:alphaModFix/>
          </a:blip>
          <a:srcRect b="0" l="0" r="0" t="0"/>
          <a:stretch/>
        </p:blipFill>
        <p:spPr>
          <a:xfrm>
            <a:off x="6665976" y="1638404"/>
            <a:ext cx="4837177" cy="340908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26" name="Shape 9926"/>
        <p:cNvGrpSpPr/>
        <p:nvPr/>
      </p:nvGrpSpPr>
      <p:grpSpPr>
        <a:xfrm>
          <a:off x="0" y="0"/>
          <a:ext cx="0" cy="0"/>
          <a:chOff x="0" y="0"/>
          <a:chExt cx="0" cy="0"/>
        </a:xfrm>
      </p:grpSpPr>
      <p:sp>
        <p:nvSpPr>
          <p:cNvPr id="9927" name="Google Shape;9927;p83"/>
          <p:cNvSpPr/>
          <p:nvPr/>
        </p:nvSpPr>
        <p:spPr>
          <a:xfrm>
            <a:off x="1478322" y="709375"/>
            <a:ext cx="10713600" cy="541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928" name="Google Shape;9928;p83"/>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929" name="Google Shape;9929;p83"/>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930" name="Google Shape;9930;p83"/>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9931" name="Google Shape;9931;p83"/>
          <p:cNvSpPr txBox="1"/>
          <p:nvPr>
            <p:ph type="title"/>
          </p:nvPr>
        </p:nvSpPr>
        <p:spPr>
          <a:xfrm>
            <a:off x="2194299" y="108585"/>
            <a:ext cx="4645500" cy="814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2"/>
              </a:buClr>
              <a:buSzPts val="4800"/>
              <a:buFont typeface="Geo"/>
              <a:buNone/>
            </a:pPr>
            <a:r>
              <a:rPr lang="en-US" sz="4800"/>
              <a:t>IQR</a:t>
            </a:r>
            <a:endParaRPr/>
          </a:p>
        </p:txBody>
      </p:sp>
      <p:sp>
        <p:nvSpPr>
          <p:cNvPr id="9932" name="Google Shape;9932;p83"/>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cxnSp>
        <p:nvCxnSpPr>
          <p:cNvPr id="9933" name="Google Shape;9933;p83"/>
          <p:cNvCxnSpPr/>
          <p:nvPr/>
        </p:nvCxnSpPr>
        <p:spPr>
          <a:xfrm>
            <a:off x="11496184" y="5610"/>
            <a:ext cx="0" cy="6858000"/>
          </a:xfrm>
          <a:prstGeom prst="straightConnector1">
            <a:avLst/>
          </a:prstGeom>
          <a:noFill/>
          <a:ln cap="rnd" cmpd="sng" w="9525">
            <a:solidFill>
              <a:srgbClr val="3687E1"/>
            </a:solidFill>
            <a:prstDash val="dash"/>
            <a:miter lim="800000"/>
            <a:headEnd len="sm" w="sm" type="none"/>
            <a:tailEnd len="sm" w="sm" type="none"/>
          </a:ln>
        </p:spPr>
      </p:cxnSp>
      <p:cxnSp>
        <p:nvCxnSpPr>
          <p:cNvPr id="9934" name="Google Shape;9934;p83"/>
          <p:cNvCxnSpPr/>
          <p:nvPr/>
        </p:nvCxnSpPr>
        <p:spPr>
          <a:xfrm>
            <a:off x="1524" y="6172200"/>
            <a:ext cx="12192000" cy="0"/>
          </a:xfrm>
          <a:prstGeom prst="straightConnector1">
            <a:avLst/>
          </a:prstGeom>
          <a:noFill/>
          <a:ln cap="rnd" cmpd="sng" w="9525">
            <a:solidFill>
              <a:srgbClr val="3687E1"/>
            </a:solidFill>
            <a:prstDash val="dash"/>
            <a:miter lim="800000"/>
            <a:headEnd len="sm" w="sm" type="none"/>
            <a:tailEnd len="sm" w="sm" type="none"/>
          </a:ln>
        </p:spPr>
      </p:cxnSp>
      <p:sp>
        <p:nvSpPr>
          <p:cNvPr id="9935" name="Google Shape;9935;p83"/>
          <p:cNvSpPr/>
          <p:nvPr/>
        </p:nvSpPr>
        <p:spPr>
          <a:xfrm rot="10800000">
            <a:off x="1549" y="685800"/>
            <a:ext cx="687300" cy="5486400"/>
          </a:xfrm>
          <a:prstGeom prst="rect">
            <a:avLst/>
          </a:prstGeom>
          <a:solidFill>
            <a:srgbClr val="3687E1">
              <a:alpha val="2471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9936" name="Google Shape;9936;p83"/>
          <p:cNvPicPr preferRelativeResize="0"/>
          <p:nvPr>
            <p:ph idx="1" type="body"/>
          </p:nvPr>
        </p:nvPicPr>
        <p:blipFill rotWithShape="1">
          <a:blip r:embed="rId3">
            <a:alphaModFix/>
          </a:blip>
          <a:srcRect b="0" l="0" r="0" t="0"/>
          <a:stretch/>
        </p:blipFill>
        <p:spPr>
          <a:xfrm>
            <a:off x="688850" y="228601"/>
            <a:ext cx="1001400" cy="6501300"/>
          </a:xfrm>
          <a:prstGeom prst="rect">
            <a:avLst/>
          </a:prstGeom>
          <a:noFill/>
          <a:ln>
            <a:noFill/>
          </a:ln>
        </p:spPr>
      </p:pic>
      <p:pic>
        <p:nvPicPr>
          <p:cNvPr id="9937" name="Google Shape;9937;p83"/>
          <p:cNvPicPr preferRelativeResize="0"/>
          <p:nvPr/>
        </p:nvPicPr>
        <p:blipFill rotWithShape="1">
          <a:blip r:embed="rId4">
            <a:alphaModFix/>
          </a:blip>
          <a:srcRect b="0" l="0" r="0" t="0"/>
          <a:stretch/>
        </p:blipFill>
        <p:spPr>
          <a:xfrm>
            <a:off x="1777788" y="1500187"/>
            <a:ext cx="5623138" cy="1955233"/>
          </a:xfrm>
          <a:prstGeom prst="rect">
            <a:avLst/>
          </a:prstGeom>
          <a:noFill/>
          <a:ln>
            <a:noFill/>
          </a:ln>
        </p:spPr>
      </p:pic>
      <p:pic>
        <p:nvPicPr>
          <p:cNvPr id="9938" name="Google Shape;9938;p83"/>
          <p:cNvPicPr preferRelativeResize="0"/>
          <p:nvPr/>
        </p:nvPicPr>
        <p:blipFill rotWithShape="1">
          <a:blip r:embed="rId5">
            <a:alphaModFix/>
          </a:blip>
          <a:srcRect b="0" l="0" r="0" t="0"/>
          <a:stretch/>
        </p:blipFill>
        <p:spPr>
          <a:xfrm>
            <a:off x="1777791" y="4504838"/>
            <a:ext cx="5623134" cy="1661710"/>
          </a:xfrm>
          <a:prstGeom prst="rect">
            <a:avLst/>
          </a:prstGeom>
          <a:noFill/>
          <a:ln>
            <a:noFill/>
          </a:ln>
        </p:spPr>
      </p:pic>
      <p:sp>
        <p:nvSpPr>
          <p:cNvPr id="9939" name="Google Shape;9939;p83"/>
          <p:cNvSpPr txBox="1"/>
          <p:nvPr/>
        </p:nvSpPr>
        <p:spPr>
          <a:xfrm>
            <a:off x="3067758" y="3795463"/>
            <a:ext cx="2524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eo"/>
                <a:ea typeface="Geo"/>
                <a:cs typeface="Geo"/>
                <a:sym typeface="Geo"/>
              </a:rPr>
              <a:t>Total Samples: 20</a:t>
            </a:r>
            <a:endParaRPr/>
          </a:p>
        </p:txBody>
      </p:sp>
      <p:pic>
        <p:nvPicPr>
          <p:cNvPr id="9940" name="Google Shape;9940;p83"/>
          <p:cNvPicPr preferRelativeResize="0"/>
          <p:nvPr/>
        </p:nvPicPr>
        <p:blipFill rotWithShape="1">
          <a:blip r:embed="rId6">
            <a:alphaModFix/>
          </a:blip>
          <a:srcRect b="0" l="0" r="0" t="0"/>
          <a:stretch/>
        </p:blipFill>
        <p:spPr>
          <a:xfrm>
            <a:off x="7400927" y="26420"/>
            <a:ext cx="1990724" cy="6857999"/>
          </a:xfrm>
          <a:prstGeom prst="rect">
            <a:avLst/>
          </a:prstGeom>
          <a:noFill/>
          <a:ln>
            <a:noFill/>
          </a:ln>
        </p:spPr>
      </p:pic>
      <p:sp>
        <p:nvSpPr>
          <p:cNvPr id="9941" name="Google Shape;9941;p83"/>
          <p:cNvSpPr txBox="1"/>
          <p:nvPr/>
        </p:nvSpPr>
        <p:spPr>
          <a:xfrm>
            <a:off x="9391651" y="1971675"/>
            <a:ext cx="2829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Geo"/>
                <a:ea typeface="Geo"/>
                <a:cs typeface="Geo"/>
                <a:sym typeface="Geo"/>
              </a:rPr>
              <a:t>Upper Limit: 3.69</a:t>
            </a:r>
            <a:endParaRPr/>
          </a:p>
          <a:p>
            <a:pPr indent="0" lvl="0" marL="0" marR="0" rtl="0" algn="l">
              <a:spcBef>
                <a:spcPts val="0"/>
              </a:spcBef>
              <a:spcAft>
                <a:spcPts val="0"/>
              </a:spcAft>
              <a:buNone/>
            </a:pPr>
            <a:br>
              <a:rPr b="1" lang="en-US" sz="1800">
                <a:solidFill>
                  <a:schemeClr val="dk1"/>
                </a:solidFill>
                <a:latin typeface="Geo"/>
                <a:ea typeface="Geo"/>
                <a:cs typeface="Geo"/>
                <a:sym typeface="Geo"/>
              </a:rPr>
            </a:br>
            <a:r>
              <a:rPr b="1" lang="en-US" sz="1800">
                <a:solidFill>
                  <a:schemeClr val="dk1"/>
                </a:solidFill>
                <a:latin typeface="Geo"/>
                <a:ea typeface="Geo"/>
                <a:cs typeface="Geo"/>
                <a:sym typeface="Geo"/>
              </a:rPr>
              <a:t>Lower Limit: 7.66</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5" name="Shape 9945"/>
        <p:cNvGrpSpPr/>
        <p:nvPr/>
      </p:nvGrpSpPr>
      <p:grpSpPr>
        <a:xfrm>
          <a:off x="0" y="0"/>
          <a:ext cx="0" cy="0"/>
          <a:chOff x="0" y="0"/>
          <a:chExt cx="0" cy="0"/>
        </a:xfrm>
      </p:grpSpPr>
      <p:sp>
        <p:nvSpPr>
          <p:cNvPr id="9946" name="Google Shape;9946;p84"/>
          <p:cNvSpPr txBox="1"/>
          <p:nvPr>
            <p:ph type="title"/>
          </p:nvPr>
        </p:nvSpPr>
        <p:spPr>
          <a:xfrm>
            <a:off x="420624" y="365125"/>
            <a:ext cx="10515600" cy="988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One Hot Encoding</a:t>
            </a:r>
            <a:endParaRPr/>
          </a:p>
        </p:txBody>
      </p:sp>
      <p:sp>
        <p:nvSpPr>
          <p:cNvPr id="9947" name="Google Shape;9947;p84"/>
          <p:cNvSpPr txBox="1"/>
          <p:nvPr>
            <p:ph idx="1" type="body"/>
          </p:nvPr>
        </p:nvSpPr>
        <p:spPr>
          <a:xfrm>
            <a:off x="420624" y="1353312"/>
            <a:ext cx="10515600" cy="467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000"/>
              <a:buChar char="⬩"/>
            </a:pPr>
            <a:r>
              <a:rPr lang="en-US" sz="2000"/>
              <a:t>One hot encoding is a technique that we use to represent categorical variables as numerical values in a machine learning model.</a:t>
            </a:r>
            <a:endParaRPr/>
          </a:p>
          <a:p>
            <a:pPr indent="-228600" lvl="0" marL="228600" rtl="0" algn="l">
              <a:lnSpc>
                <a:spcPct val="90000"/>
              </a:lnSpc>
              <a:spcBef>
                <a:spcPts val="1000"/>
              </a:spcBef>
              <a:spcAft>
                <a:spcPts val="0"/>
              </a:spcAft>
              <a:buSzPts val="2000"/>
              <a:buChar char="⬩"/>
            </a:pPr>
            <a:r>
              <a:rPr lang="en-US" sz="2000"/>
              <a:t>It creates binary columns (0s &amp; 1s) for each unique category pf the categorical variable </a:t>
            </a:r>
            <a:endParaRPr/>
          </a:p>
          <a:p>
            <a:pPr indent="-228600" lvl="0" marL="228600" rtl="0" algn="l">
              <a:lnSpc>
                <a:spcPct val="100000"/>
              </a:lnSpc>
              <a:spcBef>
                <a:spcPts val="1000"/>
              </a:spcBef>
              <a:spcAft>
                <a:spcPts val="0"/>
              </a:spcAft>
              <a:buSzPts val="2400"/>
              <a:buChar char="⬩"/>
            </a:pPr>
            <a:r>
              <a:rPr b="1" lang="en-US"/>
              <a:t>How It Works</a:t>
            </a:r>
            <a:r>
              <a:rPr lang="en-US"/>
              <a:t>:</a:t>
            </a:r>
            <a:endParaRPr/>
          </a:p>
          <a:p>
            <a:pPr indent="-228600" lvl="0" marL="228600" rtl="0" algn="l">
              <a:lnSpc>
                <a:spcPct val="90000"/>
              </a:lnSpc>
              <a:spcBef>
                <a:spcPts val="1000"/>
              </a:spcBef>
              <a:spcAft>
                <a:spcPts val="0"/>
              </a:spcAft>
              <a:buSzPts val="2000"/>
              <a:buChar char="⬩"/>
            </a:pPr>
            <a:r>
              <a:rPr lang="en-US" sz="2000"/>
              <a:t>For each category in a categorical variable, a new binary column is created.</a:t>
            </a:r>
            <a:endParaRPr/>
          </a:p>
          <a:p>
            <a:pPr indent="-228600" lvl="0" marL="228600" rtl="0" algn="l">
              <a:lnSpc>
                <a:spcPct val="90000"/>
              </a:lnSpc>
              <a:spcBef>
                <a:spcPts val="1000"/>
              </a:spcBef>
              <a:spcAft>
                <a:spcPts val="0"/>
              </a:spcAft>
              <a:buSzPts val="2000"/>
              <a:buChar char="⬩"/>
            </a:pPr>
            <a:r>
              <a:rPr lang="en-US" sz="2000"/>
              <a:t>A '1' is placed in the column corresponding to the category and '0's in all other columns for that variable.</a:t>
            </a:r>
            <a:endParaRPr/>
          </a:p>
          <a:p>
            <a:pPr indent="-228600" lvl="0" marL="228600" rtl="0" algn="l">
              <a:lnSpc>
                <a:spcPct val="100000"/>
              </a:lnSpc>
              <a:spcBef>
                <a:spcPts val="1000"/>
              </a:spcBef>
              <a:spcAft>
                <a:spcPts val="0"/>
              </a:spcAft>
              <a:buSzPts val="2400"/>
              <a:buChar char="⬩"/>
            </a:pPr>
            <a:r>
              <a:rPr b="1" lang="en-US"/>
              <a:t>When to Use:</a:t>
            </a:r>
            <a:endParaRPr/>
          </a:p>
          <a:p>
            <a:pPr indent="-228600" lvl="0" marL="228600" rtl="0" algn="l">
              <a:lnSpc>
                <a:spcPct val="90000"/>
              </a:lnSpc>
              <a:spcBef>
                <a:spcPts val="1000"/>
              </a:spcBef>
              <a:spcAft>
                <a:spcPts val="0"/>
              </a:spcAft>
              <a:buSzPts val="2000"/>
              <a:buChar char="⬩"/>
            </a:pPr>
            <a:r>
              <a:rPr lang="en-US" sz="2000"/>
              <a:t> One-hot encoding is suitable for algorithms that cannot handle categorical variables directly, such as linear regression, SVM, and KNN.</a:t>
            </a:r>
            <a:endParaRPr/>
          </a:p>
          <a:p>
            <a:pPr indent="-228600" lvl="0" marL="228600" rtl="0" algn="l">
              <a:lnSpc>
                <a:spcPct val="90000"/>
              </a:lnSpc>
              <a:spcBef>
                <a:spcPts val="1000"/>
              </a:spcBef>
              <a:spcAft>
                <a:spcPts val="0"/>
              </a:spcAft>
              <a:buSzPts val="2000"/>
              <a:buChar char="⬩"/>
            </a:pPr>
            <a:r>
              <a:rPr lang="en-US" sz="2000"/>
              <a:t>It works well with tree-based algorithms (like decision trees, random forests, or gradient boosting), but these algorithms can sometimes handle categorical variables in other ways.</a:t>
            </a:r>
            <a:endParaRPr/>
          </a:p>
          <a:p>
            <a:pPr indent="-127000" lvl="0" marL="228600" rtl="0" algn="l">
              <a:lnSpc>
                <a:spcPct val="100000"/>
              </a:lnSpc>
              <a:spcBef>
                <a:spcPts val="1000"/>
              </a:spcBef>
              <a:spcAft>
                <a:spcPts val="0"/>
              </a:spcAft>
              <a:buSzPts val="1600"/>
              <a:buNone/>
            </a:pPr>
            <a:r>
              <a:t/>
            </a:r>
            <a:endParaRPr sz="1600"/>
          </a:p>
          <a:p>
            <a:pPr indent="-101600" lvl="0" marL="228600" rtl="0" algn="l">
              <a:lnSpc>
                <a:spcPct val="90000"/>
              </a:lnSpc>
              <a:spcBef>
                <a:spcPts val="1000"/>
              </a:spcBef>
              <a:spcAft>
                <a:spcPts val="0"/>
              </a:spcAft>
              <a:buSzPts val="2000"/>
              <a:buNone/>
            </a:pPr>
            <a:r>
              <a:t/>
            </a:r>
            <a:endParaRPr sz="2000"/>
          </a:p>
          <a:p>
            <a:pPr indent="-76200" lvl="0" marL="228600" rtl="0" algn="l">
              <a:lnSpc>
                <a:spcPct val="100000"/>
              </a:lnSpc>
              <a:spcBef>
                <a:spcPts val="1000"/>
              </a:spcBef>
              <a:spcAft>
                <a:spcPts val="0"/>
              </a:spcAft>
              <a:buSzPts val="2400"/>
              <a:buNone/>
            </a:pPr>
            <a:r>
              <a:t/>
            </a:r>
            <a:endParaRPr/>
          </a:p>
        </p:txBody>
      </p:sp>
      <p:sp>
        <p:nvSpPr>
          <p:cNvPr id="9948" name="Google Shape;9948;p8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2" name="Shape 9952"/>
        <p:cNvGrpSpPr/>
        <p:nvPr/>
      </p:nvGrpSpPr>
      <p:grpSpPr>
        <a:xfrm>
          <a:off x="0" y="0"/>
          <a:ext cx="0" cy="0"/>
          <a:chOff x="0" y="0"/>
          <a:chExt cx="0" cy="0"/>
        </a:xfrm>
      </p:grpSpPr>
      <p:sp>
        <p:nvSpPr>
          <p:cNvPr id="9953" name="Google Shape;9953;p85"/>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One Hot Encoding</a:t>
            </a:r>
            <a:endParaRPr/>
          </a:p>
        </p:txBody>
      </p:sp>
      <p:sp>
        <p:nvSpPr>
          <p:cNvPr id="9954" name="Google Shape;9954;p85"/>
          <p:cNvSpPr txBox="1"/>
          <p:nvPr>
            <p:ph idx="1" type="body"/>
          </p:nvPr>
        </p:nvSpPr>
        <p:spPr>
          <a:xfrm>
            <a:off x="420624" y="1825625"/>
            <a:ext cx="5181600" cy="42063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00000"/>
              </a:lnSpc>
              <a:spcBef>
                <a:spcPts val="0"/>
              </a:spcBef>
              <a:spcAft>
                <a:spcPts val="0"/>
              </a:spcAft>
              <a:buSzPct val="100000"/>
              <a:buChar char="⬩"/>
            </a:pPr>
            <a:r>
              <a:rPr b="1" lang="en-US"/>
              <a:t>Advantages</a:t>
            </a:r>
            <a:endParaRPr/>
          </a:p>
          <a:p>
            <a:pPr indent="-228600" lvl="0" marL="228600" rtl="0" algn="l">
              <a:lnSpc>
                <a:spcPct val="170000"/>
              </a:lnSpc>
              <a:spcBef>
                <a:spcPts val="1000"/>
              </a:spcBef>
              <a:spcAft>
                <a:spcPts val="0"/>
              </a:spcAft>
              <a:buSzPct val="100000"/>
              <a:buChar char="⬩"/>
            </a:pPr>
            <a:r>
              <a:rPr lang="en-US"/>
              <a:t>It allows the use of categorical variables in models that require numerical input.</a:t>
            </a:r>
            <a:endParaRPr/>
          </a:p>
          <a:p>
            <a:pPr indent="-228600" lvl="0" marL="228600" rtl="0" algn="l">
              <a:lnSpc>
                <a:spcPct val="170000"/>
              </a:lnSpc>
              <a:spcBef>
                <a:spcPts val="1000"/>
              </a:spcBef>
              <a:spcAft>
                <a:spcPts val="0"/>
              </a:spcAft>
              <a:buSzPct val="100000"/>
              <a:buChar char="⬩"/>
            </a:pPr>
            <a:r>
              <a:rPr lang="en-US"/>
              <a:t>It can improve model performance by providing more information to the model about the categorical variable.</a:t>
            </a:r>
            <a:endParaRPr/>
          </a:p>
          <a:p>
            <a:pPr indent="-228600" lvl="0" marL="228600" rtl="0" algn="l">
              <a:lnSpc>
                <a:spcPct val="170000"/>
              </a:lnSpc>
              <a:spcBef>
                <a:spcPts val="1000"/>
              </a:spcBef>
              <a:spcAft>
                <a:spcPts val="0"/>
              </a:spcAft>
              <a:buSzPct val="100000"/>
              <a:buChar char="⬩"/>
            </a:pPr>
            <a:r>
              <a:rPr lang="en-US"/>
              <a:t>It can help to avoid the problem of ordinality, which can occur when a categorical variable has a natural ordering (e.g. “small”, “medium”, “large”).</a:t>
            </a:r>
            <a:endParaRPr/>
          </a:p>
        </p:txBody>
      </p:sp>
      <p:sp>
        <p:nvSpPr>
          <p:cNvPr id="9955" name="Google Shape;9955;p85"/>
          <p:cNvSpPr txBox="1"/>
          <p:nvPr>
            <p:ph idx="2" type="body"/>
          </p:nvPr>
        </p:nvSpPr>
        <p:spPr>
          <a:xfrm>
            <a:off x="5756178" y="1825625"/>
            <a:ext cx="5180100" cy="42063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00000"/>
              </a:lnSpc>
              <a:spcBef>
                <a:spcPts val="0"/>
              </a:spcBef>
              <a:spcAft>
                <a:spcPts val="0"/>
              </a:spcAft>
              <a:buSzPct val="100000"/>
              <a:buFont typeface="Noto Sans Symbols"/>
              <a:buChar char="⬩"/>
            </a:pPr>
            <a:r>
              <a:rPr b="1" lang="en-US"/>
              <a:t>Disadvantages</a:t>
            </a:r>
            <a:endParaRPr/>
          </a:p>
          <a:p>
            <a:pPr indent="-228600" lvl="0" marL="228600" rtl="0" algn="l">
              <a:lnSpc>
                <a:spcPct val="100000"/>
              </a:lnSpc>
              <a:spcBef>
                <a:spcPts val="1000"/>
              </a:spcBef>
              <a:spcAft>
                <a:spcPts val="0"/>
              </a:spcAft>
              <a:buSzPct val="100000"/>
              <a:buFont typeface="Noto Sans Symbols"/>
              <a:buChar char="⬩"/>
            </a:pPr>
            <a:r>
              <a:rPr lang="en-US"/>
              <a:t>It can lead to increased dimensionality, as a separate column is created for each category in the variable. This can make the model more complex and slow to train.</a:t>
            </a:r>
            <a:endParaRPr/>
          </a:p>
          <a:p>
            <a:pPr indent="-228600" lvl="0" marL="228600" rtl="0" algn="l">
              <a:lnSpc>
                <a:spcPct val="100000"/>
              </a:lnSpc>
              <a:spcBef>
                <a:spcPts val="1000"/>
              </a:spcBef>
              <a:spcAft>
                <a:spcPts val="0"/>
              </a:spcAft>
              <a:buSzPct val="100000"/>
              <a:buFont typeface="Noto Sans Symbols"/>
              <a:buChar char="⬩"/>
            </a:pPr>
            <a:r>
              <a:rPr lang="en-US"/>
              <a:t>It can lead to sparse data, as most observations will have a value of 0 in most of the one-hot encoded columns.</a:t>
            </a:r>
            <a:endParaRPr/>
          </a:p>
          <a:p>
            <a:pPr indent="-228600" lvl="0" marL="228600" rtl="0" algn="l">
              <a:lnSpc>
                <a:spcPct val="100000"/>
              </a:lnSpc>
              <a:spcBef>
                <a:spcPts val="1000"/>
              </a:spcBef>
              <a:spcAft>
                <a:spcPts val="0"/>
              </a:spcAft>
              <a:buSzPct val="100000"/>
              <a:buFont typeface="Noto Sans Symbols"/>
              <a:buChar char="⬩"/>
            </a:pPr>
            <a:r>
              <a:rPr lang="en-US"/>
              <a:t>It can lead to overfitting, especially if there are many categories in the variable and the sample size is relatively small.</a:t>
            </a:r>
            <a:endParaRPr/>
          </a:p>
          <a:p>
            <a:pPr indent="-228600" lvl="0" marL="228600" rtl="0" algn="l">
              <a:lnSpc>
                <a:spcPct val="100000"/>
              </a:lnSpc>
              <a:spcBef>
                <a:spcPts val="1000"/>
              </a:spcBef>
              <a:spcAft>
                <a:spcPts val="0"/>
              </a:spcAft>
              <a:buSzPct val="100000"/>
              <a:buFont typeface="Noto Sans Symbols"/>
              <a:buChar char="⬩"/>
            </a:pPr>
            <a:r>
              <a:rPr lang="en-US"/>
              <a:t> One-hot-encoding is a powerful technique to treat categorical data, but it can lead to increased dimensionality, sparsity, and overfitting. </a:t>
            </a:r>
            <a:endParaRPr/>
          </a:p>
        </p:txBody>
      </p:sp>
      <p:sp>
        <p:nvSpPr>
          <p:cNvPr id="9956" name="Google Shape;9956;p8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0" name="Shape 9960"/>
        <p:cNvGrpSpPr/>
        <p:nvPr/>
      </p:nvGrpSpPr>
      <p:grpSpPr>
        <a:xfrm>
          <a:off x="0" y="0"/>
          <a:ext cx="0" cy="0"/>
          <a:chOff x="0" y="0"/>
          <a:chExt cx="0" cy="0"/>
        </a:xfrm>
      </p:grpSpPr>
      <p:sp>
        <p:nvSpPr>
          <p:cNvPr id="9961" name="Google Shape;9961;p86"/>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2"/>
              </a:buClr>
              <a:buSzPts val="5200"/>
              <a:buFont typeface="Geo"/>
              <a:buNone/>
            </a:pPr>
            <a:r>
              <a:rPr lang="en-US"/>
              <a:t>Example</a:t>
            </a:r>
            <a:endParaRPr/>
          </a:p>
        </p:txBody>
      </p:sp>
      <p:pic>
        <p:nvPicPr>
          <p:cNvPr id="9962" name="Google Shape;9962;p86"/>
          <p:cNvPicPr preferRelativeResize="0"/>
          <p:nvPr>
            <p:ph idx="1" type="body"/>
          </p:nvPr>
        </p:nvPicPr>
        <p:blipFill rotWithShape="1">
          <a:blip r:embed="rId3">
            <a:alphaModFix/>
          </a:blip>
          <a:srcRect b="0" l="0" r="0" t="0"/>
          <a:stretch/>
        </p:blipFill>
        <p:spPr>
          <a:xfrm>
            <a:off x="219456" y="2381250"/>
            <a:ext cx="5382900" cy="2683800"/>
          </a:xfrm>
          <a:prstGeom prst="rect">
            <a:avLst/>
          </a:prstGeom>
          <a:noFill/>
          <a:ln>
            <a:noFill/>
          </a:ln>
        </p:spPr>
      </p:pic>
      <p:pic>
        <p:nvPicPr>
          <p:cNvPr id="9963" name="Google Shape;9963;p86"/>
          <p:cNvPicPr preferRelativeResize="0"/>
          <p:nvPr>
            <p:ph idx="2" type="body"/>
          </p:nvPr>
        </p:nvPicPr>
        <p:blipFill rotWithShape="1">
          <a:blip r:embed="rId4">
            <a:alphaModFix/>
          </a:blip>
          <a:srcRect b="0" l="0" r="0" t="0"/>
          <a:stretch/>
        </p:blipFill>
        <p:spPr>
          <a:xfrm>
            <a:off x="5756211" y="2381250"/>
            <a:ext cx="5646300" cy="2683800"/>
          </a:xfrm>
          <a:prstGeom prst="rect">
            <a:avLst/>
          </a:prstGeom>
          <a:noFill/>
          <a:ln>
            <a:noFill/>
          </a:ln>
        </p:spPr>
      </p:pic>
      <p:sp>
        <p:nvSpPr>
          <p:cNvPr id="9964" name="Google Shape;9964;p86"/>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8" name="Shape 9968"/>
        <p:cNvGrpSpPr/>
        <p:nvPr/>
      </p:nvGrpSpPr>
      <p:grpSpPr>
        <a:xfrm>
          <a:off x="0" y="0"/>
          <a:ext cx="0" cy="0"/>
          <a:chOff x="0" y="0"/>
          <a:chExt cx="0" cy="0"/>
        </a:xfrm>
      </p:grpSpPr>
      <p:sp>
        <p:nvSpPr>
          <p:cNvPr id="9969" name="Google Shape;9969;p87"/>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Dimensionality Reduction</a:t>
            </a:r>
            <a:endParaRPr/>
          </a:p>
        </p:txBody>
      </p:sp>
      <p:sp>
        <p:nvSpPr>
          <p:cNvPr id="9970" name="Google Shape;9970;p87"/>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It is a key preprocessing step in machine learning and data analysis that focuses on reducing the number of features in a dataset while retaining as much information as possible.</a:t>
            </a:r>
            <a:endParaRPr/>
          </a:p>
          <a:p>
            <a:pPr indent="-228600" lvl="0" marL="228600" rtl="0" algn="l">
              <a:lnSpc>
                <a:spcPct val="100000"/>
              </a:lnSpc>
              <a:spcBef>
                <a:spcPts val="1000"/>
              </a:spcBef>
              <a:spcAft>
                <a:spcPts val="0"/>
              </a:spcAft>
              <a:buSzPts val="2400"/>
              <a:buChar char="⬩"/>
            </a:pPr>
            <a:r>
              <a:rPr lang="en-US"/>
              <a:t>The greater the number of features of a machine learning model, the lower its performance.</a:t>
            </a:r>
            <a:endParaRPr/>
          </a:p>
          <a:p>
            <a:pPr indent="-228600" lvl="0" marL="228600" rtl="0" algn="l">
              <a:lnSpc>
                <a:spcPct val="100000"/>
              </a:lnSpc>
              <a:spcBef>
                <a:spcPts val="1000"/>
              </a:spcBef>
              <a:spcAft>
                <a:spcPts val="0"/>
              </a:spcAft>
              <a:buSzPts val="2400"/>
              <a:buChar char="⬩"/>
            </a:pPr>
            <a:r>
              <a:rPr lang="en-US"/>
              <a:t>complex high-dimensional data often leads to overfitting.</a:t>
            </a:r>
            <a:endParaRPr/>
          </a:p>
          <a:p>
            <a:pPr indent="-228600" lvl="0" marL="228600" rtl="0" algn="l">
              <a:lnSpc>
                <a:spcPct val="100000"/>
              </a:lnSpc>
              <a:spcBef>
                <a:spcPts val="1000"/>
              </a:spcBef>
              <a:spcAft>
                <a:spcPts val="0"/>
              </a:spcAft>
              <a:buSzPts val="2400"/>
              <a:buChar char="⬩"/>
            </a:pPr>
            <a:r>
              <a:rPr lang="en-US"/>
              <a:t>The dimensionality reduction provides the solution to this problem by reducing the complexity of the model and improving its generalization performance.</a:t>
            </a:r>
            <a:endParaRPr/>
          </a:p>
          <a:p>
            <a:pPr indent="-76200" lvl="0" marL="228600" rtl="0" algn="l">
              <a:lnSpc>
                <a:spcPct val="100000"/>
              </a:lnSpc>
              <a:spcBef>
                <a:spcPts val="1000"/>
              </a:spcBef>
              <a:spcAft>
                <a:spcPts val="0"/>
              </a:spcAft>
              <a:buSzPts val="2400"/>
              <a:buNone/>
            </a:pPr>
            <a:r>
              <a:t/>
            </a:r>
            <a:endParaRPr/>
          </a:p>
        </p:txBody>
      </p:sp>
      <p:sp>
        <p:nvSpPr>
          <p:cNvPr id="9971" name="Google Shape;9971;p8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5" name="Shape 9975"/>
        <p:cNvGrpSpPr/>
        <p:nvPr/>
      </p:nvGrpSpPr>
      <p:grpSpPr>
        <a:xfrm>
          <a:off x="0" y="0"/>
          <a:ext cx="0" cy="0"/>
          <a:chOff x="0" y="0"/>
          <a:chExt cx="0" cy="0"/>
        </a:xfrm>
      </p:grpSpPr>
      <p:sp>
        <p:nvSpPr>
          <p:cNvPr id="9976" name="Google Shape;9976;p88"/>
          <p:cNvSpPr txBox="1"/>
          <p:nvPr>
            <p:ph type="title"/>
          </p:nvPr>
        </p:nvSpPr>
        <p:spPr>
          <a:xfrm>
            <a:off x="420624" y="365126"/>
            <a:ext cx="10515600" cy="978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Dimensionality Reduction</a:t>
            </a:r>
            <a:endParaRPr/>
          </a:p>
        </p:txBody>
      </p:sp>
      <p:sp>
        <p:nvSpPr>
          <p:cNvPr id="9977" name="Google Shape;9977;p88"/>
          <p:cNvSpPr txBox="1"/>
          <p:nvPr>
            <p:ph idx="1" type="body"/>
          </p:nvPr>
        </p:nvSpPr>
        <p:spPr>
          <a:xfrm>
            <a:off x="420624" y="1543050"/>
            <a:ext cx="5567400" cy="44889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SzPct val="100000"/>
              <a:buChar char="⬩"/>
            </a:pPr>
            <a:r>
              <a:rPr b="1" lang="en-US"/>
              <a:t>Benefits</a:t>
            </a:r>
            <a:r>
              <a:rPr lang="en-US"/>
              <a:t>:</a:t>
            </a:r>
            <a:endParaRPr/>
          </a:p>
          <a:p>
            <a:pPr indent="-457200" lvl="0" marL="457200" rtl="0" algn="l">
              <a:lnSpc>
                <a:spcPct val="100000"/>
              </a:lnSpc>
              <a:spcBef>
                <a:spcPts val="1000"/>
              </a:spcBef>
              <a:spcAft>
                <a:spcPts val="0"/>
              </a:spcAft>
              <a:buSzPct val="100000"/>
              <a:buFont typeface="Geo"/>
              <a:buAutoNum type="arabicPeriod"/>
            </a:pPr>
            <a:r>
              <a:rPr b="1" lang="en-US"/>
              <a:t>Reduces Overfitting</a:t>
            </a:r>
            <a:r>
              <a:rPr lang="en-US"/>
              <a:t>: By simplifying the model and removing noise, the model generalizes better to new, unseen data.</a:t>
            </a:r>
            <a:endParaRPr/>
          </a:p>
          <a:p>
            <a:pPr indent="-457200" lvl="0" marL="457200" rtl="0" algn="l">
              <a:lnSpc>
                <a:spcPct val="100000"/>
              </a:lnSpc>
              <a:spcBef>
                <a:spcPts val="1000"/>
              </a:spcBef>
              <a:spcAft>
                <a:spcPts val="0"/>
              </a:spcAft>
              <a:buSzPct val="100000"/>
              <a:buFont typeface="Geo"/>
              <a:buAutoNum type="arabicPeriod"/>
            </a:pPr>
            <a:r>
              <a:rPr b="1" lang="en-US"/>
              <a:t>Improves Model Performance</a:t>
            </a:r>
            <a:r>
              <a:rPr lang="en-US"/>
              <a:t>: With fewer features, training times are reduced, and the model becomes less complex.</a:t>
            </a:r>
            <a:endParaRPr/>
          </a:p>
          <a:p>
            <a:pPr indent="-457200" lvl="0" marL="457200" rtl="0" algn="l">
              <a:lnSpc>
                <a:spcPct val="100000"/>
              </a:lnSpc>
              <a:spcBef>
                <a:spcPts val="1000"/>
              </a:spcBef>
              <a:spcAft>
                <a:spcPts val="0"/>
              </a:spcAft>
              <a:buSzPct val="100000"/>
              <a:buFont typeface="Geo"/>
              <a:buAutoNum type="arabicPeriod"/>
            </a:pPr>
            <a:r>
              <a:rPr b="1" lang="en-US"/>
              <a:t>Mitigates the Curse of Dimensionality</a:t>
            </a:r>
            <a:r>
              <a:rPr lang="en-US"/>
              <a:t>: In high-dimensional spaces, data points become sparse, and distance measures become less meaningful, affecting the model’s performance. Dimensionality reduction addresses this problem.</a:t>
            </a:r>
            <a:endParaRPr/>
          </a:p>
          <a:p>
            <a:pPr indent="-457200" lvl="0" marL="457200" rtl="0" algn="l">
              <a:lnSpc>
                <a:spcPct val="100000"/>
              </a:lnSpc>
              <a:spcBef>
                <a:spcPts val="1000"/>
              </a:spcBef>
              <a:spcAft>
                <a:spcPts val="0"/>
              </a:spcAft>
              <a:buSzPct val="100000"/>
              <a:buFont typeface="Geo"/>
              <a:buAutoNum type="arabicPeriod"/>
            </a:pPr>
            <a:r>
              <a:rPr b="1" lang="en-US"/>
              <a:t>Easier Visualization</a:t>
            </a:r>
            <a:r>
              <a:rPr lang="en-US"/>
              <a:t>: It helps visualize high-dimensional data in 2D or 3D, which aids in gaining insights from the data</a:t>
            </a:r>
            <a:endParaRPr/>
          </a:p>
          <a:p>
            <a:pPr indent="-111125" lvl="0" marL="228600" rtl="0" algn="l">
              <a:lnSpc>
                <a:spcPct val="100000"/>
              </a:lnSpc>
              <a:spcBef>
                <a:spcPts val="1000"/>
              </a:spcBef>
              <a:spcAft>
                <a:spcPts val="0"/>
              </a:spcAft>
              <a:buSzPct val="100000"/>
              <a:buNone/>
            </a:pPr>
            <a:r>
              <a:t/>
            </a:r>
            <a:endParaRPr/>
          </a:p>
        </p:txBody>
      </p:sp>
      <p:sp>
        <p:nvSpPr>
          <p:cNvPr id="9978" name="Google Shape;9978;p88"/>
          <p:cNvSpPr txBox="1"/>
          <p:nvPr>
            <p:ph idx="2" type="body"/>
          </p:nvPr>
        </p:nvSpPr>
        <p:spPr>
          <a:xfrm>
            <a:off x="6203853" y="1543050"/>
            <a:ext cx="5180100" cy="44889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SzPct val="100000"/>
              <a:buFont typeface="Noto Sans Symbols"/>
              <a:buChar char="⬩"/>
            </a:pPr>
            <a:r>
              <a:rPr b="1" lang="en-US"/>
              <a:t>Disadvantages:</a:t>
            </a:r>
            <a:endParaRPr/>
          </a:p>
          <a:p>
            <a:pPr indent="-342900" lvl="0" marL="342900" rtl="0" algn="l">
              <a:lnSpc>
                <a:spcPct val="170000"/>
              </a:lnSpc>
              <a:spcBef>
                <a:spcPts val="1000"/>
              </a:spcBef>
              <a:spcAft>
                <a:spcPts val="0"/>
              </a:spcAft>
              <a:buSzPct val="100000"/>
              <a:buFont typeface="Geo"/>
              <a:buAutoNum type="arabicPeriod"/>
            </a:pPr>
            <a:r>
              <a:rPr b="1" lang="en-US"/>
              <a:t>Loss of Information </a:t>
            </a:r>
            <a:endParaRPr/>
          </a:p>
          <a:p>
            <a:pPr indent="-342900" lvl="0" marL="342900" rtl="0" algn="l">
              <a:lnSpc>
                <a:spcPct val="170000"/>
              </a:lnSpc>
              <a:spcBef>
                <a:spcPts val="1000"/>
              </a:spcBef>
              <a:spcAft>
                <a:spcPts val="0"/>
              </a:spcAft>
              <a:buSzPct val="100000"/>
              <a:buFont typeface="Geo"/>
              <a:buAutoNum type="arabicPeriod"/>
            </a:pPr>
            <a:r>
              <a:rPr b="1" lang="en-US"/>
              <a:t>Hard to interpret</a:t>
            </a:r>
            <a:endParaRPr/>
          </a:p>
          <a:p>
            <a:pPr indent="-342900" lvl="0" marL="342900" rtl="0" algn="l">
              <a:lnSpc>
                <a:spcPct val="170000"/>
              </a:lnSpc>
              <a:spcBef>
                <a:spcPts val="1000"/>
              </a:spcBef>
              <a:spcAft>
                <a:spcPts val="0"/>
              </a:spcAft>
              <a:buSzPct val="100000"/>
              <a:buFont typeface="Geo"/>
              <a:buAutoNum type="arabicPeriod"/>
            </a:pPr>
            <a:r>
              <a:rPr b="1" lang="en-US"/>
              <a:t>Can reduce model accuracy</a:t>
            </a:r>
            <a:endParaRPr/>
          </a:p>
          <a:p>
            <a:pPr indent="-342900" lvl="0" marL="342900" rtl="0" algn="l">
              <a:lnSpc>
                <a:spcPct val="170000"/>
              </a:lnSpc>
              <a:spcBef>
                <a:spcPts val="1000"/>
              </a:spcBef>
              <a:spcAft>
                <a:spcPts val="0"/>
              </a:spcAft>
              <a:buSzPct val="100000"/>
              <a:buFont typeface="Geo"/>
              <a:buAutoNum type="arabicPeriod"/>
            </a:pPr>
            <a:r>
              <a:rPr b="1" lang="en-US"/>
              <a:t>May not work for complex data</a:t>
            </a:r>
            <a:endParaRPr/>
          </a:p>
          <a:p>
            <a:pPr indent="-342900" lvl="0" marL="342900" rtl="0" algn="l">
              <a:lnSpc>
                <a:spcPct val="170000"/>
              </a:lnSpc>
              <a:spcBef>
                <a:spcPts val="1000"/>
              </a:spcBef>
              <a:spcAft>
                <a:spcPts val="0"/>
              </a:spcAft>
              <a:buSzPct val="100000"/>
              <a:buFont typeface="Geo"/>
              <a:buAutoNum type="arabicPeriod"/>
            </a:pPr>
            <a:r>
              <a:rPr b="1" lang="en-US"/>
              <a:t>Computationally Expensive</a:t>
            </a:r>
            <a:endParaRPr/>
          </a:p>
          <a:p>
            <a:pPr indent="-342900" lvl="0" marL="342900" rtl="0" algn="l">
              <a:lnSpc>
                <a:spcPct val="170000"/>
              </a:lnSpc>
              <a:spcBef>
                <a:spcPts val="1000"/>
              </a:spcBef>
              <a:spcAft>
                <a:spcPts val="0"/>
              </a:spcAft>
              <a:buSzPct val="100000"/>
              <a:buFont typeface="Geo"/>
              <a:buAutoNum type="arabicPeriod"/>
            </a:pPr>
            <a:r>
              <a:rPr b="1" lang="en-US"/>
              <a:t>Deciding how many features to keep</a:t>
            </a:r>
            <a:endParaRPr/>
          </a:p>
          <a:p>
            <a:pPr indent="-342900" lvl="0" marL="342900" rtl="0" algn="l">
              <a:lnSpc>
                <a:spcPct val="170000"/>
              </a:lnSpc>
              <a:spcBef>
                <a:spcPts val="1000"/>
              </a:spcBef>
              <a:spcAft>
                <a:spcPts val="0"/>
              </a:spcAft>
              <a:buSzPct val="100000"/>
              <a:buFont typeface="Geo"/>
              <a:buAutoNum type="arabicPeriod"/>
            </a:pPr>
            <a:r>
              <a:rPr b="1" lang="en-US"/>
              <a:t>Results vary across the dataset</a:t>
            </a:r>
            <a:endParaRPr/>
          </a:p>
          <a:p>
            <a:pPr indent="0" lvl="0" marL="0" rtl="0" algn="l">
              <a:lnSpc>
                <a:spcPct val="100000"/>
              </a:lnSpc>
              <a:spcBef>
                <a:spcPts val="1000"/>
              </a:spcBef>
              <a:spcAft>
                <a:spcPts val="0"/>
              </a:spcAft>
              <a:buSzPct val="100000"/>
              <a:buNone/>
            </a:pPr>
            <a:r>
              <a:t/>
            </a:r>
            <a:endParaRPr b="1"/>
          </a:p>
        </p:txBody>
      </p:sp>
      <p:sp>
        <p:nvSpPr>
          <p:cNvPr id="9979" name="Google Shape;9979;p8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3" name="Shape 9983"/>
        <p:cNvGrpSpPr/>
        <p:nvPr/>
      </p:nvGrpSpPr>
      <p:grpSpPr>
        <a:xfrm>
          <a:off x="0" y="0"/>
          <a:ext cx="0" cy="0"/>
          <a:chOff x="0" y="0"/>
          <a:chExt cx="0" cy="0"/>
        </a:xfrm>
      </p:grpSpPr>
      <p:sp>
        <p:nvSpPr>
          <p:cNvPr id="9984" name="Google Shape;9984;p89"/>
          <p:cNvSpPr txBox="1"/>
          <p:nvPr>
            <p:ph type="title"/>
          </p:nvPr>
        </p:nvSpPr>
        <p:spPr>
          <a:xfrm>
            <a:off x="420624" y="365125"/>
            <a:ext cx="10515600" cy="915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600"/>
              <a:buFont typeface="Geo"/>
              <a:buNone/>
            </a:pPr>
            <a:r>
              <a:rPr lang="en-US" sz="3600"/>
              <a:t>Dimensionality Reduction- Features Extraction</a:t>
            </a:r>
            <a:endParaRPr/>
          </a:p>
        </p:txBody>
      </p:sp>
      <p:sp>
        <p:nvSpPr>
          <p:cNvPr id="9985" name="Google Shape;9985;p89"/>
          <p:cNvSpPr txBox="1"/>
          <p:nvPr>
            <p:ph idx="1" type="body"/>
          </p:nvPr>
        </p:nvSpPr>
        <p:spPr>
          <a:xfrm>
            <a:off x="420624" y="1353313"/>
            <a:ext cx="10515600" cy="46788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Feature extraction involves the creation of new features by combining or transforming the original features.</a:t>
            </a:r>
            <a:endParaRPr/>
          </a:p>
          <a:p>
            <a:pPr indent="-228600" lvl="0" marL="228600" rtl="0" algn="l">
              <a:lnSpc>
                <a:spcPct val="100000"/>
              </a:lnSpc>
              <a:spcBef>
                <a:spcPts val="1000"/>
              </a:spcBef>
              <a:spcAft>
                <a:spcPts val="0"/>
              </a:spcAft>
              <a:buSzPts val="2400"/>
              <a:buChar char="⬩"/>
            </a:pPr>
            <a:r>
              <a:rPr lang="en-US"/>
              <a:t>The main purpose of this method is to create a feature set that captures the essence of the original data in a lower dimensional space.</a:t>
            </a:r>
            <a:endParaRPr/>
          </a:p>
          <a:p>
            <a:pPr indent="-228600" lvl="0" marL="228600" rtl="0" algn="l">
              <a:lnSpc>
                <a:spcPct val="100000"/>
              </a:lnSpc>
              <a:spcBef>
                <a:spcPts val="1000"/>
              </a:spcBef>
              <a:spcAft>
                <a:spcPts val="0"/>
              </a:spcAft>
              <a:buSzPts val="2400"/>
              <a:buChar char="⬩"/>
            </a:pPr>
            <a:r>
              <a:rPr lang="en-US"/>
              <a:t>These new features capture the important information from the original features but in a simpler, reduced form.</a:t>
            </a:r>
            <a:endParaRPr/>
          </a:p>
          <a:p>
            <a:pPr indent="-228600" lvl="0" marL="228600" rtl="0" algn="l">
              <a:lnSpc>
                <a:spcPct val="100000"/>
              </a:lnSpc>
              <a:spcBef>
                <a:spcPts val="1000"/>
              </a:spcBef>
              <a:spcAft>
                <a:spcPts val="0"/>
              </a:spcAft>
              <a:buSzPts val="2400"/>
              <a:buChar char="⬩"/>
            </a:pPr>
            <a:r>
              <a:rPr lang="en-US"/>
              <a:t>By simplifying the model with fewer features, feature extraction helps avoid overfitting, where the model performs well on training data but poorly on new data.</a:t>
            </a:r>
            <a:endParaRPr/>
          </a:p>
          <a:p>
            <a:pPr indent="-228600" lvl="0" marL="228600" rtl="0" algn="l">
              <a:lnSpc>
                <a:spcPct val="100000"/>
              </a:lnSpc>
              <a:spcBef>
                <a:spcPts val="1000"/>
              </a:spcBef>
              <a:spcAft>
                <a:spcPts val="0"/>
              </a:spcAft>
              <a:buSzPts val="2400"/>
              <a:buChar char="⬩"/>
            </a:pPr>
            <a:r>
              <a:rPr lang="en-US"/>
              <a:t>feature extraction tries to keep the most important information from the original data.</a:t>
            </a:r>
            <a:endParaRPr/>
          </a:p>
        </p:txBody>
      </p:sp>
      <p:sp>
        <p:nvSpPr>
          <p:cNvPr id="9986" name="Google Shape;9986;p8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4" name="Shape 9414"/>
        <p:cNvGrpSpPr/>
        <p:nvPr/>
      </p:nvGrpSpPr>
      <p:grpSpPr>
        <a:xfrm>
          <a:off x="0" y="0"/>
          <a:ext cx="0" cy="0"/>
          <a:chOff x="0" y="0"/>
          <a:chExt cx="0" cy="0"/>
        </a:xfrm>
      </p:grpSpPr>
      <p:sp>
        <p:nvSpPr>
          <p:cNvPr id="9415" name="Google Shape;9415;p27"/>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1. K-Fold Cross-Validation</a:t>
            </a:r>
            <a:endParaRPr/>
          </a:p>
        </p:txBody>
      </p:sp>
      <p:sp>
        <p:nvSpPr>
          <p:cNvPr id="9416" name="Google Shape;9416;p27"/>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Dataset is divided into K equal-sized subsets or folds.</a:t>
            </a:r>
            <a:endParaRPr/>
          </a:p>
          <a:p>
            <a:pPr indent="-228600" lvl="0" marL="228600" rtl="0" algn="l">
              <a:lnSpc>
                <a:spcPct val="100000"/>
              </a:lnSpc>
              <a:spcBef>
                <a:spcPts val="1000"/>
              </a:spcBef>
              <a:spcAft>
                <a:spcPts val="0"/>
              </a:spcAft>
              <a:buSzPts val="2400"/>
              <a:buChar char="⬩"/>
            </a:pPr>
            <a:r>
              <a:rPr lang="en-US"/>
              <a:t> The model is trained K times, each time using K−1 folds for training and the remaining fold for testing. </a:t>
            </a:r>
            <a:endParaRPr/>
          </a:p>
          <a:p>
            <a:pPr indent="0" lvl="0" marL="0" rtl="0" algn="l">
              <a:lnSpc>
                <a:spcPct val="100000"/>
              </a:lnSpc>
              <a:spcBef>
                <a:spcPts val="1000"/>
              </a:spcBef>
              <a:spcAft>
                <a:spcPts val="0"/>
              </a:spcAft>
              <a:buSzPts val="2400"/>
              <a:buNone/>
            </a:pPr>
            <a:r>
              <a:rPr b="1" lang="en-US"/>
              <a:t>Advantages: </a:t>
            </a:r>
            <a:endParaRPr/>
          </a:p>
          <a:p>
            <a:pPr indent="-228600" lvl="0" marL="228600" rtl="0" algn="l">
              <a:lnSpc>
                <a:spcPct val="100000"/>
              </a:lnSpc>
              <a:spcBef>
                <a:spcPts val="1000"/>
              </a:spcBef>
              <a:spcAft>
                <a:spcPts val="0"/>
              </a:spcAft>
              <a:buSzPts val="2400"/>
              <a:buChar char="⬩"/>
            </a:pPr>
            <a:r>
              <a:rPr lang="en-US"/>
              <a:t>More Reliable Evaluation: </a:t>
            </a:r>
            <a:endParaRPr/>
          </a:p>
          <a:p>
            <a:pPr indent="-228600" lvl="0" marL="228600" rtl="0" algn="l">
              <a:lnSpc>
                <a:spcPct val="100000"/>
              </a:lnSpc>
              <a:spcBef>
                <a:spcPts val="1000"/>
              </a:spcBef>
              <a:spcAft>
                <a:spcPts val="0"/>
              </a:spcAft>
              <a:buSzPts val="2400"/>
              <a:buChar char="⬩"/>
            </a:pPr>
            <a:r>
              <a:rPr lang="en-US"/>
              <a:t>Reduces Overfitting: </a:t>
            </a:r>
            <a:endParaRPr/>
          </a:p>
          <a:p>
            <a:pPr indent="0" lvl="0" marL="0" rtl="0" algn="l">
              <a:lnSpc>
                <a:spcPct val="100000"/>
              </a:lnSpc>
              <a:spcBef>
                <a:spcPts val="1000"/>
              </a:spcBef>
              <a:spcAft>
                <a:spcPts val="0"/>
              </a:spcAft>
              <a:buSzPts val="2400"/>
              <a:buNone/>
            </a:pPr>
            <a:r>
              <a:rPr b="1" lang="en-US"/>
              <a:t>Disadvantages: </a:t>
            </a:r>
            <a:endParaRPr/>
          </a:p>
          <a:p>
            <a:pPr indent="-228600" lvl="0" marL="228600" rtl="0" algn="l">
              <a:lnSpc>
                <a:spcPct val="100000"/>
              </a:lnSpc>
              <a:spcBef>
                <a:spcPts val="1000"/>
              </a:spcBef>
              <a:spcAft>
                <a:spcPts val="0"/>
              </a:spcAft>
              <a:buSzPts val="2400"/>
              <a:buChar char="⬩"/>
            </a:pPr>
            <a:r>
              <a:rPr lang="en-US"/>
              <a:t>Computationally Intensive:</a:t>
            </a:r>
            <a:endParaRPr/>
          </a:p>
        </p:txBody>
      </p:sp>
      <p:sp>
        <p:nvSpPr>
          <p:cNvPr id="9417" name="Google Shape;9417;p2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0" name="Shape 9990"/>
        <p:cNvGrpSpPr/>
        <p:nvPr/>
      </p:nvGrpSpPr>
      <p:grpSpPr>
        <a:xfrm>
          <a:off x="0" y="0"/>
          <a:ext cx="0" cy="0"/>
          <a:chOff x="0" y="0"/>
          <a:chExt cx="0" cy="0"/>
        </a:xfrm>
      </p:grpSpPr>
      <p:sp>
        <p:nvSpPr>
          <p:cNvPr id="9991" name="Google Shape;9991;p9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992" name="Google Shape;9992;p90"/>
          <p:cNvPicPr preferRelativeResize="0"/>
          <p:nvPr/>
        </p:nvPicPr>
        <p:blipFill rotWithShape="1">
          <a:blip r:embed="rId3">
            <a:alphaModFix/>
          </a:blip>
          <a:srcRect b="0" l="0" r="0" t="0"/>
          <a:stretch/>
        </p:blipFill>
        <p:spPr>
          <a:xfrm>
            <a:off x="1218519" y="1047417"/>
            <a:ext cx="9754962" cy="476316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6" name="Shape 9996"/>
        <p:cNvGrpSpPr/>
        <p:nvPr/>
      </p:nvGrpSpPr>
      <p:grpSpPr>
        <a:xfrm>
          <a:off x="0" y="0"/>
          <a:ext cx="0" cy="0"/>
          <a:chOff x="0" y="0"/>
          <a:chExt cx="0" cy="0"/>
        </a:xfrm>
      </p:grpSpPr>
      <p:sp>
        <p:nvSpPr>
          <p:cNvPr id="9997" name="Google Shape;9997;p91"/>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Linear Regression</a:t>
            </a:r>
            <a:endParaRPr/>
          </a:p>
        </p:txBody>
      </p:sp>
      <p:sp>
        <p:nvSpPr>
          <p:cNvPr id="9998" name="Google Shape;9998;p91"/>
          <p:cNvSpPr txBox="1"/>
          <p:nvPr>
            <p:ph idx="1" type="body"/>
          </p:nvPr>
        </p:nvSpPr>
        <p:spPr>
          <a:xfrm>
            <a:off x="420624" y="1825625"/>
            <a:ext cx="5181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a:t>Simple to implement &amp; efficient to train.</a:t>
            </a:r>
            <a:endParaRPr/>
          </a:p>
          <a:p>
            <a:pPr indent="0" lvl="0" marL="0" rtl="0" algn="l">
              <a:lnSpc>
                <a:spcPct val="120000"/>
              </a:lnSpc>
              <a:spcBef>
                <a:spcPts val="1000"/>
              </a:spcBef>
              <a:spcAft>
                <a:spcPts val="0"/>
              </a:spcAft>
              <a:buSzPts val="2000"/>
              <a:buNone/>
            </a:pPr>
            <a:r>
              <a:t/>
            </a:r>
            <a:endParaRPr/>
          </a:p>
          <a:p>
            <a:pPr indent="-228600" lvl="0" marL="228600" rtl="0" algn="l">
              <a:lnSpc>
                <a:spcPct val="120000"/>
              </a:lnSpc>
              <a:spcBef>
                <a:spcPts val="1000"/>
              </a:spcBef>
              <a:spcAft>
                <a:spcPts val="0"/>
              </a:spcAft>
              <a:buSzPts val="2000"/>
              <a:buChar char="⬩"/>
            </a:pPr>
            <a:r>
              <a:rPr lang="en-US"/>
              <a:t>Overfitting can be reduced using regularization</a:t>
            </a:r>
            <a:endParaRPr/>
          </a:p>
          <a:p>
            <a:pPr indent="0" lvl="0" marL="0" rtl="0" algn="l">
              <a:lnSpc>
                <a:spcPct val="120000"/>
              </a:lnSpc>
              <a:spcBef>
                <a:spcPts val="1000"/>
              </a:spcBef>
              <a:spcAft>
                <a:spcPts val="0"/>
              </a:spcAft>
              <a:buSzPts val="2000"/>
              <a:buNone/>
            </a:pPr>
            <a:r>
              <a:t/>
            </a:r>
            <a:endParaRPr/>
          </a:p>
          <a:p>
            <a:pPr indent="-228600" lvl="0" marL="228600" rtl="0" algn="l">
              <a:lnSpc>
                <a:spcPct val="120000"/>
              </a:lnSpc>
              <a:spcBef>
                <a:spcPts val="1000"/>
              </a:spcBef>
              <a:spcAft>
                <a:spcPts val="0"/>
              </a:spcAft>
              <a:buSzPts val="2000"/>
              <a:buChar char="⬩"/>
            </a:pPr>
            <a:r>
              <a:rPr lang="en-US"/>
              <a:t>Performs well when the dataset linearly separable</a:t>
            </a:r>
            <a:endParaRPr/>
          </a:p>
        </p:txBody>
      </p:sp>
      <p:sp>
        <p:nvSpPr>
          <p:cNvPr id="9999" name="Google Shape;9999;p91"/>
          <p:cNvSpPr txBox="1"/>
          <p:nvPr>
            <p:ph idx="2" type="body"/>
          </p:nvPr>
        </p:nvSpPr>
        <p:spPr>
          <a:xfrm>
            <a:off x="5756178" y="1825625"/>
            <a:ext cx="51801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000"/>
              <a:buChar char="⬩"/>
            </a:pPr>
            <a:r>
              <a:rPr lang="en-US"/>
              <a:t>Assumes that the data is independent which is rare in real life</a:t>
            </a:r>
            <a:endParaRPr/>
          </a:p>
          <a:p>
            <a:pPr indent="-228600" lvl="0" marL="228600" rtl="0" algn="l">
              <a:lnSpc>
                <a:spcPct val="220000"/>
              </a:lnSpc>
              <a:spcBef>
                <a:spcPts val="1000"/>
              </a:spcBef>
              <a:spcAft>
                <a:spcPts val="0"/>
              </a:spcAft>
              <a:buSzPts val="2000"/>
              <a:buChar char="⬩"/>
            </a:pPr>
            <a:r>
              <a:rPr lang="en-US"/>
              <a:t>Prone to noise &amp; overfitting</a:t>
            </a:r>
            <a:endParaRPr/>
          </a:p>
          <a:p>
            <a:pPr indent="-228600" lvl="0" marL="228600" rtl="0" algn="l">
              <a:lnSpc>
                <a:spcPct val="220000"/>
              </a:lnSpc>
              <a:spcBef>
                <a:spcPts val="1000"/>
              </a:spcBef>
              <a:spcAft>
                <a:spcPts val="0"/>
              </a:spcAft>
              <a:buSzPts val="2000"/>
              <a:buChar char="⬩"/>
            </a:pPr>
            <a:r>
              <a:rPr lang="en-US"/>
              <a:t>Sensitive to outliers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3" name="Shape 10003"/>
        <p:cNvGrpSpPr/>
        <p:nvPr/>
      </p:nvGrpSpPr>
      <p:grpSpPr>
        <a:xfrm>
          <a:off x="0" y="0"/>
          <a:ext cx="0" cy="0"/>
          <a:chOff x="0" y="0"/>
          <a:chExt cx="0" cy="0"/>
        </a:xfrm>
      </p:grpSpPr>
      <p:sp>
        <p:nvSpPr>
          <p:cNvPr id="10004" name="Google Shape;10004;p92"/>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Types of Linear Regression</a:t>
            </a:r>
            <a:endParaRPr/>
          </a:p>
        </p:txBody>
      </p:sp>
      <p:sp>
        <p:nvSpPr>
          <p:cNvPr id="10005" name="Google Shape;10005;p92"/>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0" lvl="0" marL="0" rtl="0" algn="l">
              <a:lnSpc>
                <a:spcPct val="200000"/>
              </a:lnSpc>
              <a:spcBef>
                <a:spcPts val="0"/>
              </a:spcBef>
              <a:spcAft>
                <a:spcPts val="0"/>
              </a:spcAft>
              <a:buSzPts val="3600"/>
              <a:buNone/>
            </a:pPr>
            <a:r>
              <a:rPr lang="en-US" sz="3600"/>
              <a:t>1. Simple Linear Regression	</a:t>
            </a:r>
            <a:endParaRPr/>
          </a:p>
          <a:p>
            <a:pPr indent="0" lvl="0" marL="0" rtl="0" algn="l">
              <a:lnSpc>
                <a:spcPct val="200000"/>
              </a:lnSpc>
              <a:spcBef>
                <a:spcPts val="1000"/>
              </a:spcBef>
              <a:spcAft>
                <a:spcPts val="0"/>
              </a:spcAft>
              <a:buSzPts val="3600"/>
              <a:buNone/>
            </a:pPr>
            <a:r>
              <a:rPr lang="en-US" sz="3600"/>
              <a:t>2. Multiple Linear Regression</a:t>
            </a:r>
            <a:endParaRPr/>
          </a:p>
          <a:p>
            <a:pPr indent="-76200" lvl="0" marL="228600" rtl="0" algn="l">
              <a:lnSpc>
                <a:spcPct val="100000"/>
              </a:lnSpc>
              <a:spcBef>
                <a:spcPts val="1000"/>
              </a:spcBef>
              <a:spcAft>
                <a:spcPts val="0"/>
              </a:spcAft>
              <a:buSzPts val="2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9" name="Shape 10009"/>
        <p:cNvGrpSpPr/>
        <p:nvPr/>
      </p:nvGrpSpPr>
      <p:grpSpPr>
        <a:xfrm>
          <a:off x="0" y="0"/>
          <a:ext cx="0" cy="0"/>
          <a:chOff x="0" y="0"/>
          <a:chExt cx="0" cy="0"/>
        </a:xfrm>
      </p:grpSpPr>
      <p:sp>
        <p:nvSpPr>
          <p:cNvPr id="10010" name="Google Shape;10010;p93"/>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sz="4400"/>
              <a:t>Simple Linear Regression	</a:t>
            </a:r>
            <a:br>
              <a:rPr lang="en-US" sz="4400"/>
            </a:br>
            <a:endParaRPr/>
          </a:p>
        </p:txBody>
      </p:sp>
      <p:sp>
        <p:nvSpPr>
          <p:cNvPr id="10011" name="Google Shape;10011;p93"/>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solidFill>
                  <a:srgbClr val="273239"/>
                </a:solidFill>
                <a:highlight>
                  <a:srgbClr val="FFFFFF"/>
                </a:highlight>
                <a:latin typeface="Nunito"/>
                <a:ea typeface="Nunito"/>
                <a:cs typeface="Nunito"/>
                <a:sym typeface="Nunito"/>
              </a:rPr>
              <a:t>I</a:t>
            </a:r>
            <a:r>
              <a:rPr b="0" i="0" lang="en-US">
                <a:solidFill>
                  <a:srgbClr val="273239"/>
                </a:solidFill>
                <a:highlight>
                  <a:srgbClr val="FFFFFF"/>
                </a:highlight>
                <a:latin typeface="Nunito"/>
                <a:ea typeface="Nunito"/>
                <a:cs typeface="Nunito"/>
                <a:sym typeface="Nunito"/>
              </a:rPr>
              <a:t>nvolves only one independent variable and one dependent variable. </a:t>
            </a:r>
            <a:endParaRPr/>
          </a:p>
          <a:p>
            <a:pPr indent="-228600" lvl="0" marL="228600" rtl="0" algn="l">
              <a:lnSpc>
                <a:spcPct val="100000"/>
              </a:lnSpc>
              <a:spcBef>
                <a:spcPts val="1000"/>
              </a:spcBef>
              <a:spcAft>
                <a:spcPts val="0"/>
              </a:spcAft>
              <a:buSzPts val="2400"/>
              <a:buChar char="⬩"/>
            </a:pPr>
            <a:r>
              <a:rPr b="0" i="1" lang="en-US">
                <a:solidFill>
                  <a:srgbClr val="273239"/>
                </a:solidFill>
                <a:highlight>
                  <a:srgbClr val="FFFFFF"/>
                </a:highlight>
                <a:latin typeface="Arial"/>
                <a:ea typeface="Arial"/>
                <a:cs typeface="Arial"/>
                <a:sym typeface="Arial"/>
              </a:rPr>
              <a:t>y</a:t>
            </a:r>
            <a:r>
              <a:rPr b="0" i="0" lang="en-US">
                <a:solidFill>
                  <a:srgbClr val="273239"/>
                </a:solidFill>
                <a:highlight>
                  <a:srgbClr val="FFFFFF"/>
                </a:highlight>
                <a:latin typeface="Arial"/>
                <a:ea typeface="Arial"/>
                <a:cs typeface="Arial"/>
                <a:sym typeface="Arial"/>
              </a:rPr>
              <a:t>=</a:t>
            </a:r>
            <a:r>
              <a:rPr i="1" lang="en-US">
                <a:solidFill>
                  <a:srgbClr val="273239"/>
                </a:solidFill>
                <a:highlight>
                  <a:srgbClr val="FFFFFF"/>
                </a:highlight>
                <a:latin typeface="Arial"/>
                <a:ea typeface="Arial"/>
                <a:cs typeface="Arial"/>
                <a:sym typeface="Arial"/>
              </a:rPr>
              <a:t>C</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m</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X</a:t>
            </a:r>
            <a:br>
              <a:rPr b="0" i="0" lang="en-US">
                <a:solidFill>
                  <a:srgbClr val="273239"/>
                </a:solidFill>
                <a:highlight>
                  <a:srgbClr val="FFFFFF"/>
                </a:highlight>
                <a:latin typeface="Nunito"/>
                <a:ea typeface="Nunito"/>
                <a:cs typeface="Nunito"/>
                <a:sym typeface="Nunito"/>
              </a:rPr>
            </a:br>
            <a:r>
              <a:rPr b="0" i="0" lang="en-US">
                <a:solidFill>
                  <a:srgbClr val="273239"/>
                </a:solidFill>
                <a:highlight>
                  <a:srgbClr val="FFFFFF"/>
                </a:highlight>
                <a:latin typeface="Nunito"/>
                <a:ea typeface="Nunito"/>
                <a:cs typeface="Nunito"/>
                <a:sym typeface="Nunito"/>
              </a:rPr>
              <a:t>where:</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Y is the dependent variable</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X is the independent variable</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C</a:t>
            </a:r>
            <a:r>
              <a:rPr lang="en-US">
                <a:solidFill>
                  <a:srgbClr val="273239"/>
                </a:solidFill>
                <a:highlight>
                  <a:srgbClr val="FFFFFF"/>
                </a:highlight>
                <a:latin typeface="Nunito"/>
                <a:ea typeface="Nunito"/>
                <a:cs typeface="Nunito"/>
                <a:sym typeface="Nunito"/>
              </a:rPr>
              <a:t> </a:t>
            </a:r>
            <a:r>
              <a:rPr b="0" i="0" lang="en-US">
                <a:solidFill>
                  <a:srgbClr val="273239"/>
                </a:solidFill>
                <a:highlight>
                  <a:srgbClr val="FFFFFF"/>
                </a:highlight>
                <a:latin typeface="Nunito"/>
                <a:ea typeface="Nunito"/>
                <a:cs typeface="Nunito"/>
                <a:sym typeface="Nunito"/>
              </a:rPr>
              <a:t>is the intercept</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m is the slope</a:t>
            </a:r>
            <a:endParaRPr/>
          </a:p>
          <a:p>
            <a:pPr indent="-76200" lvl="0" marL="228600" rtl="0" algn="l">
              <a:lnSpc>
                <a:spcPct val="100000"/>
              </a:lnSpc>
              <a:spcBef>
                <a:spcPts val="1000"/>
              </a:spcBef>
              <a:spcAft>
                <a:spcPts val="0"/>
              </a:spcAft>
              <a:buSzPts val="2400"/>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5" name="Shape 10015"/>
        <p:cNvGrpSpPr/>
        <p:nvPr/>
      </p:nvGrpSpPr>
      <p:grpSpPr>
        <a:xfrm>
          <a:off x="0" y="0"/>
          <a:ext cx="0" cy="0"/>
          <a:chOff x="0" y="0"/>
          <a:chExt cx="0" cy="0"/>
        </a:xfrm>
      </p:grpSpPr>
      <p:sp>
        <p:nvSpPr>
          <p:cNvPr id="10016" name="Google Shape;10016;p94"/>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Simple Linear Regression</a:t>
            </a:r>
            <a:endParaRPr/>
          </a:p>
        </p:txBody>
      </p:sp>
      <p:pic>
        <p:nvPicPr>
          <p:cNvPr id="10017" name="Google Shape;10017;p94"/>
          <p:cNvPicPr preferRelativeResize="0"/>
          <p:nvPr>
            <p:ph idx="1" type="body"/>
          </p:nvPr>
        </p:nvPicPr>
        <p:blipFill rotWithShape="1">
          <a:blip r:embed="rId3">
            <a:alphaModFix/>
          </a:blip>
          <a:srcRect b="0" l="0" r="0" t="0"/>
          <a:stretch/>
        </p:blipFill>
        <p:spPr>
          <a:xfrm>
            <a:off x="2450525" y="1690688"/>
            <a:ext cx="6012900" cy="4351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1" name="Shape 10021"/>
        <p:cNvGrpSpPr/>
        <p:nvPr/>
      </p:nvGrpSpPr>
      <p:grpSpPr>
        <a:xfrm>
          <a:off x="0" y="0"/>
          <a:ext cx="0" cy="0"/>
          <a:chOff x="0" y="0"/>
          <a:chExt cx="0" cy="0"/>
        </a:xfrm>
      </p:grpSpPr>
      <p:sp>
        <p:nvSpPr>
          <p:cNvPr id="10022" name="Google Shape;10022;p95"/>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Applications of Simple Linear Regression</a:t>
            </a:r>
            <a:endParaRPr/>
          </a:p>
        </p:txBody>
      </p:sp>
      <p:sp>
        <p:nvSpPr>
          <p:cNvPr id="10023" name="Google Shape;10023;p95"/>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200000"/>
              </a:lnSpc>
              <a:spcBef>
                <a:spcPts val="0"/>
              </a:spcBef>
              <a:spcAft>
                <a:spcPts val="0"/>
              </a:spcAft>
              <a:buSzPct val="100000"/>
              <a:buChar char="⬩"/>
            </a:pPr>
            <a:r>
              <a:rPr lang="en-US"/>
              <a:t>Estimating an employee's salary based on their years of experience.</a:t>
            </a:r>
            <a:endParaRPr/>
          </a:p>
          <a:p>
            <a:pPr indent="-228600" lvl="0" marL="228600" rtl="0" algn="l">
              <a:lnSpc>
                <a:spcPct val="200000"/>
              </a:lnSpc>
              <a:spcBef>
                <a:spcPts val="1000"/>
              </a:spcBef>
              <a:spcAft>
                <a:spcPts val="0"/>
              </a:spcAft>
              <a:buSzPct val="100000"/>
              <a:buChar char="⬩"/>
            </a:pPr>
            <a:r>
              <a:rPr lang="en-US"/>
              <a:t>Predicting the number of defective items in a manufacturing process based on a single predictor like machine operating hours.</a:t>
            </a:r>
            <a:endParaRPr/>
          </a:p>
          <a:p>
            <a:pPr indent="-228600" lvl="0" marL="228600" rtl="0" algn="l">
              <a:lnSpc>
                <a:spcPct val="200000"/>
              </a:lnSpc>
              <a:spcBef>
                <a:spcPts val="1000"/>
              </a:spcBef>
              <a:spcAft>
                <a:spcPts val="0"/>
              </a:spcAft>
              <a:buSzPct val="100000"/>
              <a:buChar char="⬩"/>
            </a:pPr>
            <a:r>
              <a:rPr lang="en-US"/>
              <a:t>Estimating calorie burn based on the duration of exercise</a:t>
            </a:r>
            <a:endParaRPr/>
          </a:p>
          <a:p>
            <a:pPr indent="-228600" lvl="1" marL="228600" rtl="0" algn="l">
              <a:lnSpc>
                <a:spcPct val="200000"/>
              </a:lnSpc>
              <a:spcBef>
                <a:spcPts val="1000"/>
              </a:spcBef>
              <a:spcAft>
                <a:spcPts val="0"/>
              </a:spcAft>
              <a:buSzPct val="100000"/>
              <a:buChar char="⬩"/>
            </a:pPr>
            <a:r>
              <a:rPr lang="en-US" sz="2800"/>
              <a:t>Predicting students' test scores based on the number of study hours.</a:t>
            </a:r>
            <a:endParaRPr/>
          </a:p>
          <a:p>
            <a:pPr indent="-87629" lvl="0" marL="228600" rtl="0" algn="l">
              <a:lnSpc>
                <a:spcPct val="100000"/>
              </a:lnSpc>
              <a:spcBef>
                <a:spcPts val="1000"/>
              </a:spcBef>
              <a:spcAft>
                <a:spcPts val="0"/>
              </a:spcAft>
              <a:buSzPct val="1000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7" name="Shape 10027"/>
        <p:cNvGrpSpPr/>
        <p:nvPr/>
      </p:nvGrpSpPr>
      <p:grpSpPr>
        <a:xfrm>
          <a:off x="0" y="0"/>
          <a:ext cx="0" cy="0"/>
          <a:chOff x="0" y="0"/>
          <a:chExt cx="0" cy="0"/>
        </a:xfrm>
      </p:grpSpPr>
      <p:sp>
        <p:nvSpPr>
          <p:cNvPr id="10028" name="Google Shape;10028;p96"/>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Multiple Linear Regression</a:t>
            </a:r>
            <a:endParaRPr/>
          </a:p>
        </p:txBody>
      </p:sp>
      <p:sp>
        <p:nvSpPr>
          <p:cNvPr id="10029" name="Google Shape;10029;p96"/>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solidFill>
                  <a:srgbClr val="273239"/>
                </a:solidFill>
                <a:highlight>
                  <a:srgbClr val="FFFFFF"/>
                </a:highlight>
                <a:latin typeface="Nunito"/>
                <a:ea typeface="Nunito"/>
                <a:cs typeface="Nunito"/>
                <a:sym typeface="Nunito"/>
              </a:rPr>
              <a:t>I</a:t>
            </a:r>
            <a:r>
              <a:rPr b="0" i="0" lang="en-US">
                <a:solidFill>
                  <a:srgbClr val="273239"/>
                </a:solidFill>
                <a:highlight>
                  <a:srgbClr val="FFFFFF"/>
                </a:highlight>
                <a:latin typeface="Nunito"/>
                <a:ea typeface="Nunito"/>
                <a:cs typeface="Nunito"/>
                <a:sym typeface="Nunito"/>
              </a:rPr>
              <a:t>nvolves more than one independent variable and one dependent variable.</a:t>
            </a:r>
            <a:endParaRPr/>
          </a:p>
          <a:p>
            <a:pPr indent="-228600" lvl="0" marL="228600" rtl="0" algn="l">
              <a:lnSpc>
                <a:spcPct val="100000"/>
              </a:lnSpc>
              <a:spcBef>
                <a:spcPts val="1000"/>
              </a:spcBef>
              <a:spcAft>
                <a:spcPts val="0"/>
              </a:spcAft>
              <a:buSzPts val="2400"/>
              <a:buChar char="⬩"/>
            </a:pPr>
            <a:r>
              <a:rPr b="0" i="1" lang="en-US">
                <a:solidFill>
                  <a:srgbClr val="273239"/>
                </a:solidFill>
                <a:highlight>
                  <a:srgbClr val="FFFFFF"/>
                </a:highlight>
                <a:latin typeface="Arial"/>
                <a:ea typeface="Arial"/>
                <a:cs typeface="Arial"/>
                <a:sym typeface="Arial"/>
              </a:rPr>
              <a:t>y</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β</a:t>
            </a:r>
            <a:r>
              <a:rPr b="0" i="0" lang="en-US">
                <a:solidFill>
                  <a:srgbClr val="273239"/>
                </a:solidFill>
                <a:highlight>
                  <a:srgbClr val="FFFFFF"/>
                </a:highlight>
                <a:latin typeface="Arial"/>
                <a:ea typeface="Arial"/>
                <a:cs typeface="Arial"/>
                <a:sym typeface="Arial"/>
              </a:rPr>
              <a:t>0​+</a:t>
            </a:r>
            <a:r>
              <a:rPr b="0" i="1" lang="en-US">
                <a:solidFill>
                  <a:srgbClr val="273239"/>
                </a:solidFill>
                <a:highlight>
                  <a:srgbClr val="FFFFFF"/>
                </a:highlight>
                <a:latin typeface="Arial"/>
                <a:ea typeface="Arial"/>
                <a:cs typeface="Arial"/>
                <a:sym typeface="Arial"/>
              </a:rPr>
              <a:t>β</a:t>
            </a:r>
            <a:r>
              <a:rPr b="0" i="0" lang="en-US">
                <a:solidFill>
                  <a:srgbClr val="273239"/>
                </a:solidFill>
                <a:highlight>
                  <a:srgbClr val="FFFFFF"/>
                </a:highlight>
                <a:latin typeface="Arial"/>
                <a:ea typeface="Arial"/>
                <a:cs typeface="Arial"/>
                <a:sym typeface="Arial"/>
              </a:rPr>
              <a:t>1​</a:t>
            </a:r>
            <a:r>
              <a:rPr b="0" i="1" lang="en-US">
                <a:solidFill>
                  <a:srgbClr val="273239"/>
                </a:solidFill>
                <a:highlight>
                  <a:srgbClr val="FFFFFF"/>
                </a:highlight>
                <a:latin typeface="Arial"/>
                <a:ea typeface="Arial"/>
                <a:cs typeface="Arial"/>
                <a:sym typeface="Arial"/>
              </a:rPr>
              <a:t>X</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β</a:t>
            </a:r>
            <a:r>
              <a:rPr b="0" i="0" lang="en-US">
                <a:solidFill>
                  <a:srgbClr val="273239"/>
                </a:solidFill>
                <a:highlight>
                  <a:srgbClr val="FFFFFF"/>
                </a:highlight>
                <a:latin typeface="Arial"/>
                <a:ea typeface="Arial"/>
                <a:cs typeface="Arial"/>
                <a:sym typeface="Arial"/>
              </a:rPr>
              <a:t>2​</a:t>
            </a:r>
            <a:r>
              <a:rPr b="0" i="1" lang="en-US">
                <a:solidFill>
                  <a:srgbClr val="273239"/>
                </a:solidFill>
                <a:highlight>
                  <a:srgbClr val="FFFFFF"/>
                </a:highlight>
                <a:latin typeface="Arial"/>
                <a:ea typeface="Arial"/>
                <a:cs typeface="Arial"/>
                <a:sym typeface="Arial"/>
              </a:rPr>
              <a:t>X</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βn</a:t>
            </a:r>
            <a:r>
              <a:rPr b="0" i="0" lang="en-US">
                <a:solidFill>
                  <a:srgbClr val="273239"/>
                </a:solidFill>
                <a:highlight>
                  <a:srgbClr val="FFFFFF"/>
                </a:highlight>
                <a:latin typeface="Arial"/>
                <a:ea typeface="Arial"/>
                <a:cs typeface="Arial"/>
                <a:sym typeface="Arial"/>
              </a:rPr>
              <a:t>​</a:t>
            </a:r>
            <a:r>
              <a:rPr b="0" i="1" lang="en-US">
                <a:solidFill>
                  <a:srgbClr val="273239"/>
                </a:solidFill>
                <a:highlight>
                  <a:srgbClr val="FFFFFF"/>
                </a:highlight>
                <a:latin typeface="Arial"/>
                <a:ea typeface="Arial"/>
                <a:cs typeface="Arial"/>
                <a:sym typeface="Arial"/>
              </a:rPr>
              <a:t>X</a:t>
            </a:r>
            <a:br>
              <a:rPr b="0" i="0" lang="en-US">
                <a:solidFill>
                  <a:srgbClr val="273239"/>
                </a:solidFill>
                <a:highlight>
                  <a:srgbClr val="FFFFFF"/>
                </a:highlight>
                <a:latin typeface="Nunito"/>
                <a:ea typeface="Nunito"/>
                <a:cs typeface="Nunito"/>
                <a:sym typeface="Nunito"/>
              </a:rPr>
            </a:br>
            <a:r>
              <a:rPr b="0" i="0" lang="en-US">
                <a:solidFill>
                  <a:srgbClr val="273239"/>
                </a:solidFill>
                <a:highlight>
                  <a:srgbClr val="FFFFFF"/>
                </a:highlight>
                <a:latin typeface="Nunito"/>
                <a:ea typeface="Nunito"/>
                <a:cs typeface="Nunito"/>
                <a:sym typeface="Nunito"/>
              </a:rPr>
              <a:t>where:</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Y is the dependent variable</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X1, X2, …, Xp are the independent variables</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β0 is the intercept</a:t>
            </a:r>
            <a:endParaRPr/>
          </a:p>
          <a:p>
            <a:pPr indent="0" lvl="1" marL="457200" rtl="0" algn="l">
              <a:lnSpc>
                <a:spcPct val="100000"/>
              </a:lnSpc>
              <a:spcBef>
                <a:spcPts val="500"/>
              </a:spcBef>
              <a:spcAft>
                <a:spcPts val="0"/>
              </a:spcAft>
              <a:buSzPts val="2200"/>
              <a:buNone/>
            </a:pPr>
            <a:r>
              <a:rPr b="0" i="0" lang="en-US">
                <a:solidFill>
                  <a:srgbClr val="273239"/>
                </a:solidFill>
                <a:highlight>
                  <a:srgbClr val="FFFFFF"/>
                </a:highlight>
                <a:latin typeface="Nunito"/>
                <a:ea typeface="Nunito"/>
                <a:cs typeface="Nunito"/>
                <a:sym typeface="Nunito"/>
              </a:rPr>
              <a:t>β1, β2, …, βn are the slopes</a:t>
            </a:r>
            <a:endParaRPr/>
          </a:p>
          <a:p>
            <a:pPr indent="-76200" lvl="0" marL="228600" rtl="0" algn="l">
              <a:lnSpc>
                <a:spcPct val="100000"/>
              </a:lnSpc>
              <a:spcBef>
                <a:spcPts val="1000"/>
              </a:spcBef>
              <a:spcAft>
                <a:spcPts val="0"/>
              </a:spcAft>
              <a:buSzPts val="24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3" name="Shape 10033"/>
        <p:cNvGrpSpPr/>
        <p:nvPr/>
      </p:nvGrpSpPr>
      <p:grpSpPr>
        <a:xfrm>
          <a:off x="0" y="0"/>
          <a:ext cx="0" cy="0"/>
          <a:chOff x="0" y="0"/>
          <a:chExt cx="0" cy="0"/>
        </a:xfrm>
      </p:grpSpPr>
      <p:sp>
        <p:nvSpPr>
          <p:cNvPr id="10034" name="Google Shape;10034;p97"/>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Multiple Linear Regression</a:t>
            </a:r>
            <a:endParaRPr/>
          </a:p>
        </p:txBody>
      </p:sp>
      <p:pic>
        <p:nvPicPr>
          <p:cNvPr id="10035" name="Google Shape;10035;p97"/>
          <p:cNvPicPr preferRelativeResize="0"/>
          <p:nvPr>
            <p:ph idx="1" type="body"/>
          </p:nvPr>
        </p:nvPicPr>
        <p:blipFill rotWithShape="1">
          <a:blip r:embed="rId3">
            <a:alphaModFix/>
          </a:blip>
          <a:srcRect b="0" l="0" r="0" t="0"/>
          <a:stretch/>
        </p:blipFill>
        <p:spPr>
          <a:xfrm>
            <a:off x="1898991" y="1690688"/>
            <a:ext cx="8394000" cy="4351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9" name="Shape 10039"/>
        <p:cNvGrpSpPr/>
        <p:nvPr/>
      </p:nvGrpSpPr>
      <p:grpSpPr>
        <a:xfrm>
          <a:off x="0" y="0"/>
          <a:ext cx="0" cy="0"/>
          <a:chOff x="0" y="0"/>
          <a:chExt cx="0" cy="0"/>
        </a:xfrm>
      </p:grpSpPr>
      <p:pic>
        <p:nvPicPr>
          <p:cNvPr descr="A diagram of a trigonometry&#10;&#10;Description automatically generated" id="10040" name="Google Shape;10040;p98"/>
          <p:cNvPicPr preferRelativeResize="0"/>
          <p:nvPr/>
        </p:nvPicPr>
        <p:blipFill rotWithShape="1">
          <a:blip r:embed="rId3">
            <a:alphaModFix/>
          </a:blip>
          <a:srcRect b="0" l="0" r="0" t="0"/>
          <a:stretch/>
        </p:blipFill>
        <p:spPr>
          <a:xfrm>
            <a:off x="643467" y="1547876"/>
            <a:ext cx="10905065" cy="376224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4" name="Shape 10044"/>
        <p:cNvGrpSpPr/>
        <p:nvPr/>
      </p:nvGrpSpPr>
      <p:grpSpPr>
        <a:xfrm>
          <a:off x="0" y="0"/>
          <a:ext cx="0" cy="0"/>
          <a:chOff x="0" y="0"/>
          <a:chExt cx="0" cy="0"/>
        </a:xfrm>
      </p:grpSpPr>
      <p:sp>
        <p:nvSpPr>
          <p:cNvPr id="10045" name="Google Shape;10045;p99"/>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Applications of Multiple Linear  Regression</a:t>
            </a:r>
            <a:endParaRPr/>
          </a:p>
        </p:txBody>
      </p:sp>
      <p:sp>
        <p:nvSpPr>
          <p:cNvPr id="10046" name="Google Shape;10046;p99"/>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50000"/>
              </a:lnSpc>
              <a:spcBef>
                <a:spcPts val="0"/>
              </a:spcBef>
              <a:spcAft>
                <a:spcPts val="0"/>
              </a:spcAft>
              <a:buSzPct val="100000"/>
              <a:buChar char="⬩"/>
            </a:pPr>
            <a:r>
              <a:rPr lang="en-US"/>
              <a:t>Estimating the price of a house based on multiple features such as size, number of bedrooms, location, and age of the property.</a:t>
            </a:r>
            <a:endParaRPr/>
          </a:p>
          <a:p>
            <a:pPr indent="-228600" lvl="0" marL="228600" rtl="0" algn="l">
              <a:lnSpc>
                <a:spcPct val="150000"/>
              </a:lnSpc>
              <a:spcBef>
                <a:spcPts val="1000"/>
              </a:spcBef>
              <a:spcAft>
                <a:spcPts val="0"/>
              </a:spcAft>
              <a:buSzPct val="100000"/>
              <a:buChar char="⬩"/>
            </a:pPr>
            <a:r>
              <a:rPr lang="en-US"/>
              <a:t>Predicting patient outcomes based on multiple variables like age, weight, blood pressure, and cholesterol levels.</a:t>
            </a:r>
            <a:endParaRPr/>
          </a:p>
          <a:p>
            <a:pPr indent="-228600" lvl="0" marL="228600" rtl="0" algn="l">
              <a:lnSpc>
                <a:spcPct val="150000"/>
              </a:lnSpc>
              <a:spcBef>
                <a:spcPts val="1000"/>
              </a:spcBef>
              <a:spcAft>
                <a:spcPts val="0"/>
              </a:spcAft>
              <a:buSzPct val="100000"/>
              <a:buChar char="⬩"/>
            </a:pPr>
            <a:r>
              <a:rPr lang="en-US"/>
              <a:t>Analyzing customer satisfaction scores based on multiple predictors like service quality, product quality, and price.</a:t>
            </a:r>
            <a:endParaRPr/>
          </a:p>
          <a:p>
            <a:pPr indent="-228600" lvl="0" marL="228600" rtl="0" algn="l">
              <a:lnSpc>
                <a:spcPct val="150000"/>
              </a:lnSpc>
              <a:spcBef>
                <a:spcPts val="1000"/>
              </a:spcBef>
              <a:spcAft>
                <a:spcPts val="0"/>
              </a:spcAft>
              <a:buSzPct val="100000"/>
              <a:buChar char="⬩"/>
            </a:pPr>
            <a:r>
              <a:rPr lang="en-US"/>
              <a:t>Predicting traffic flow based on multiple variables like time of day, weather conditions, and roadwork status.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1" name="Shape 9421"/>
        <p:cNvGrpSpPr/>
        <p:nvPr/>
      </p:nvGrpSpPr>
      <p:grpSpPr>
        <a:xfrm>
          <a:off x="0" y="0"/>
          <a:ext cx="0" cy="0"/>
          <a:chOff x="0" y="0"/>
          <a:chExt cx="0" cy="0"/>
        </a:xfrm>
      </p:grpSpPr>
      <p:sp>
        <p:nvSpPr>
          <p:cNvPr id="9422" name="Google Shape;9422;p28"/>
          <p:cNvSpPr txBox="1"/>
          <p:nvPr>
            <p:ph type="title"/>
          </p:nvPr>
        </p:nvSpPr>
        <p:spPr>
          <a:xfrm>
            <a:off x="420624" y="457200"/>
            <a:ext cx="10512300" cy="1600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Arial"/>
              <a:buNone/>
            </a:pPr>
            <a:r>
              <a:rPr lang="en-US"/>
              <a:t>Working K-Fold </a:t>
            </a:r>
            <a:endParaRPr/>
          </a:p>
        </p:txBody>
      </p:sp>
      <p:sp>
        <p:nvSpPr>
          <p:cNvPr id="9423" name="Google Shape;9423;p28"/>
          <p:cNvSpPr txBox="1"/>
          <p:nvPr>
            <p:ph idx="2" type="body"/>
          </p:nvPr>
        </p:nvSpPr>
        <p:spPr>
          <a:xfrm>
            <a:off x="420624" y="2057400"/>
            <a:ext cx="4434900" cy="38115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50000"/>
              </a:lnSpc>
              <a:spcBef>
                <a:spcPts val="0"/>
              </a:spcBef>
              <a:spcAft>
                <a:spcPts val="0"/>
              </a:spcAft>
              <a:buSzPct val="100000"/>
              <a:buNone/>
            </a:pPr>
            <a:r>
              <a:rPr lang="en-US" sz="2400"/>
              <a:t>Steps: </a:t>
            </a:r>
            <a:endParaRPr/>
          </a:p>
          <a:p>
            <a:pPr indent="0" lvl="0" marL="0" rtl="0" algn="l">
              <a:lnSpc>
                <a:spcPct val="150000"/>
              </a:lnSpc>
              <a:spcBef>
                <a:spcPts val="1000"/>
              </a:spcBef>
              <a:spcAft>
                <a:spcPts val="0"/>
              </a:spcAft>
              <a:buSzPct val="100000"/>
              <a:buNone/>
            </a:pPr>
            <a:r>
              <a:rPr lang="en-US" sz="2400"/>
              <a:t>1. Divide Data: Split the dataset into K folds. </a:t>
            </a:r>
            <a:endParaRPr/>
          </a:p>
          <a:p>
            <a:pPr indent="0" lvl="0" marL="0" rtl="0" algn="l">
              <a:lnSpc>
                <a:spcPct val="150000"/>
              </a:lnSpc>
              <a:spcBef>
                <a:spcPts val="1000"/>
              </a:spcBef>
              <a:spcAft>
                <a:spcPts val="0"/>
              </a:spcAft>
              <a:buSzPct val="100000"/>
              <a:buNone/>
            </a:pPr>
            <a:r>
              <a:rPr lang="en-US" sz="2400"/>
              <a:t>2. Train and Test: For each iteration, train the model on K−1 folds and test it on the remaining fold. </a:t>
            </a:r>
            <a:endParaRPr/>
          </a:p>
          <a:p>
            <a:pPr indent="0" lvl="0" marL="0" rtl="0" algn="l">
              <a:lnSpc>
                <a:spcPct val="150000"/>
              </a:lnSpc>
              <a:spcBef>
                <a:spcPts val="1000"/>
              </a:spcBef>
              <a:spcAft>
                <a:spcPts val="0"/>
              </a:spcAft>
              <a:buSzPct val="100000"/>
              <a:buNone/>
            </a:pPr>
            <a:r>
              <a:rPr lang="en-US" sz="2400"/>
              <a:t>3. Repeat: This process is repeated K times, with each fold serving as the test set exactly once. </a:t>
            </a:r>
            <a:endParaRPr sz="2400"/>
          </a:p>
          <a:p>
            <a:pPr indent="0" lvl="0" marL="0" rtl="0" algn="l">
              <a:lnSpc>
                <a:spcPct val="100000"/>
              </a:lnSpc>
              <a:spcBef>
                <a:spcPts val="1000"/>
              </a:spcBef>
              <a:spcAft>
                <a:spcPts val="0"/>
              </a:spcAft>
              <a:buSzPct val="100000"/>
              <a:buNone/>
            </a:pPr>
            <a:r>
              <a:t/>
            </a:r>
            <a:endParaRPr/>
          </a:p>
        </p:txBody>
      </p:sp>
      <p:sp>
        <p:nvSpPr>
          <p:cNvPr id="9424" name="Google Shape;9424;p2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9425" name="Google Shape;9425;p28"/>
          <p:cNvPicPr preferRelativeResize="0"/>
          <p:nvPr/>
        </p:nvPicPr>
        <p:blipFill rotWithShape="1">
          <a:blip r:embed="rId3">
            <a:alphaModFix/>
          </a:blip>
          <a:srcRect b="0" l="0" r="0" t="0"/>
          <a:stretch/>
        </p:blipFill>
        <p:spPr>
          <a:xfrm>
            <a:off x="5093208" y="2057400"/>
            <a:ext cx="6409944" cy="381158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1" name="Shape 10051"/>
        <p:cNvGrpSpPr/>
        <p:nvPr/>
      </p:nvGrpSpPr>
      <p:grpSpPr>
        <a:xfrm>
          <a:off x="0" y="0"/>
          <a:ext cx="0" cy="0"/>
          <a:chOff x="0" y="0"/>
          <a:chExt cx="0" cy="0"/>
        </a:xfrm>
      </p:grpSpPr>
      <p:sp>
        <p:nvSpPr>
          <p:cNvPr id="10052" name="Google Shape;10052;p10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0053" name="Google Shape;10053;p100"/>
          <p:cNvPicPr preferRelativeResize="0"/>
          <p:nvPr/>
        </p:nvPicPr>
        <p:blipFill rotWithShape="1">
          <a:blip r:embed="rId3">
            <a:alphaModFix/>
          </a:blip>
          <a:srcRect b="0" l="0" r="0" t="0"/>
          <a:stretch/>
        </p:blipFill>
        <p:spPr>
          <a:xfrm>
            <a:off x="0" y="-18288"/>
            <a:ext cx="8068802" cy="1695687"/>
          </a:xfrm>
          <a:prstGeom prst="rect">
            <a:avLst/>
          </a:prstGeom>
          <a:noFill/>
          <a:ln>
            <a:noFill/>
          </a:ln>
        </p:spPr>
      </p:pic>
      <p:pic>
        <p:nvPicPr>
          <p:cNvPr id="10054" name="Google Shape;10054;p100"/>
          <p:cNvPicPr preferRelativeResize="0"/>
          <p:nvPr/>
        </p:nvPicPr>
        <p:blipFill rotWithShape="1">
          <a:blip r:embed="rId4">
            <a:alphaModFix/>
          </a:blip>
          <a:srcRect b="0" l="0" r="0" t="0"/>
          <a:stretch/>
        </p:blipFill>
        <p:spPr>
          <a:xfrm>
            <a:off x="0" y="1677399"/>
            <a:ext cx="8011644" cy="4134427"/>
          </a:xfrm>
          <a:prstGeom prst="rect">
            <a:avLst/>
          </a:prstGeom>
          <a:noFill/>
          <a:ln>
            <a:noFill/>
          </a:ln>
        </p:spPr>
      </p:pic>
      <p:pic>
        <p:nvPicPr>
          <p:cNvPr id="10055" name="Google Shape;10055;p100"/>
          <p:cNvPicPr preferRelativeResize="0"/>
          <p:nvPr/>
        </p:nvPicPr>
        <p:blipFill rotWithShape="1">
          <a:blip r:embed="rId5">
            <a:alphaModFix/>
          </a:blip>
          <a:srcRect b="0" l="0" r="0" t="0"/>
          <a:stretch/>
        </p:blipFill>
        <p:spPr>
          <a:xfrm>
            <a:off x="8011643" y="-18288"/>
            <a:ext cx="3429479" cy="1362265"/>
          </a:xfrm>
          <a:prstGeom prst="rect">
            <a:avLst/>
          </a:prstGeom>
          <a:noFill/>
          <a:ln>
            <a:noFill/>
          </a:ln>
        </p:spPr>
      </p:pic>
      <p:pic>
        <p:nvPicPr>
          <p:cNvPr id="10056" name="Google Shape;10056;p100"/>
          <p:cNvPicPr preferRelativeResize="0"/>
          <p:nvPr/>
        </p:nvPicPr>
        <p:blipFill rotWithShape="1">
          <a:blip r:embed="rId6">
            <a:alphaModFix/>
          </a:blip>
          <a:srcRect b="0" l="0" r="0" t="0"/>
          <a:stretch/>
        </p:blipFill>
        <p:spPr>
          <a:xfrm>
            <a:off x="8151477" y="1677398"/>
            <a:ext cx="3351675" cy="448527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0" name="Shape 10060"/>
        <p:cNvGrpSpPr/>
        <p:nvPr/>
      </p:nvGrpSpPr>
      <p:grpSpPr>
        <a:xfrm>
          <a:off x="0" y="0"/>
          <a:ext cx="0" cy="0"/>
          <a:chOff x="0" y="0"/>
          <a:chExt cx="0" cy="0"/>
        </a:xfrm>
      </p:grpSpPr>
      <p:sp>
        <p:nvSpPr>
          <p:cNvPr id="10061" name="Google Shape;10061;p101"/>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Examples</a:t>
            </a:r>
            <a:endParaRPr/>
          </a:p>
        </p:txBody>
      </p:sp>
      <p:pic>
        <p:nvPicPr>
          <p:cNvPr id="10062" name="Google Shape;10062;p101"/>
          <p:cNvPicPr preferRelativeResize="0"/>
          <p:nvPr>
            <p:ph idx="1" type="body"/>
          </p:nvPr>
        </p:nvPicPr>
        <p:blipFill rotWithShape="1">
          <a:blip r:embed="rId3">
            <a:alphaModFix/>
          </a:blip>
          <a:srcRect b="0" l="0" r="0" t="0"/>
          <a:stretch/>
        </p:blipFill>
        <p:spPr>
          <a:xfrm>
            <a:off x="566481" y="1690688"/>
            <a:ext cx="3200700" cy="2372100"/>
          </a:xfrm>
          <a:prstGeom prst="rect">
            <a:avLst/>
          </a:prstGeom>
          <a:noFill/>
          <a:ln>
            <a:noFill/>
          </a:ln>
        </p:spPr>
      </p:pic>
      <p:sp>
        <p:nvSpPr>
          <p:cNvPr id="10063" name="Google Shape;10063;p10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0064" name="Google Shape;10064;p101"/>
          <p:cNvPicPr preferRelativeResize="0"/>
          <p:nvPr/>
        </p:nvPicPr>
        <p:blipFill rotWithShape="1">
          <a:blip r:embed="rId4">
            <a:alphaModFix/>
          </a:blip>
          <a:srcRect b="0" l="0" r="0" t="0"/>
          <a:stretch/>
        </p:blipFill>
        <p:spPr>
          <a:xfrm>
            <a:off x="3970750" y="721488"/>
            <a:ext cx="3505689" cy="2286319"/>
          </a:xfrm>
          <a:prstGeom prst="rect">
            <a:avLst/>
          </a:prstGeom>
          <a:noFill/>
          <a:ln>
            <a:noFill/>
          </a:ln>
        </p:spPr>
      </p:pic>
      <p:pic>
        <p:nvPicPr>
          <p:cNvPr id="10065" name="Google Shape;10065;p101"/>
          <p:cNvPicPr preferRelativeResize="0"/>
          <p:nvPr/>
        </p:nvPicPr>
        <p:blipFill rotWithShape="1">
          <a:blip r:embed="rId5">
            <a:alphaModFix/>
          </a:blip>
          <a:srcRect b="0" l="0" r="0" t="0"/>
          <a:stretch/>
        </p:blipFill>
        <p:spPr>
          <a:xfrm>
            <a:off x="7683094" y="1348983"/>
            <a:ext cx="3820058" cy="2000529"/>
          </a:xfrm>
          <a:prstGeom prst="rect">
            <a:avLst/>
          </a:prstGeom>
          <a:noFill/>
          <a:ln>
            <a:noFill/>
          </a:ln>
        </p:spPr>
      </p:pic>
      <p:pic>
        <p:nvPicPr>
          <p:cNvPr id="10066" name="Google Shape;10066;p101"/>
          <p:cNvPicPr preferRelativeResize="0"/>
          <p:nvPr/>
        </p:nvPicPr>
        <p:blipFill rotWithShape="1">
          <a:blip r:embed="rId6">
            <a:alphaModFix/>
          </a:blip>
          <a:srcRect b="0" l="0" r="0" t="0"/>
          <a:stretch/>
        </p:blipFill>
        <p:spPr>
          <a:xfrm>
            <a:off x="2823634" y="4062744"/>
            <a:ext cx="7053791" cy="19874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70" name="Shape 10070"/>
        <p:cNvGrpSpPr/>
        <p:nvPr/>
      </p:nvGrpSpPr>
      <p:grpSpPr>
        <a:xfrm>
          <a:off x="0" y="0"/>
          <a:ext cx="0" cy="0"/>
          <a:chOff x="0" y="0"/>
          <a:chExt cx="0" cy="0"/>
        </a:xfrm>
      </p:grpSpPr>
      <p:sp>
        <p:nvSpPr>
          <p:cNvPr id="10071" name="Google Shape;10071;p102"/>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072" name="Google Shape;10072;p102"/>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073" name="Google Shape;10073;p102"/>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074" name="Google Shape;10074;p102"/>
          <p:cNvSpPr txBox="1"/>
          <p:nvPr>
            <p:ph type="title"/>
          </p:nvPr>
        </p:nvSpPr>
        <p:spPr>
          <a:xfrm>
            <a:off x="422900" y="540168"/>
            <a:ext cx="8416200" cy="955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Geo"/>
              <a:buNone/>
            </a:pPr>
            <a:r>
              <a:rPr lang="en-US" sz="4800">
                <a:solidFill>
                  <a:schemeClr val="dk1"/>
                </a:solidFill>
              </a:rPr>
              <a:t>Logistic Regression</a:t>
            </a:r>
            <a:endParaRPr/>
          </a:p>
        </p:txBody>
      </p:sp>
      <p:sp>
        <p:nvSpPr>
          <p:cNvPr id="10075" name="Google Shape;10075;p10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10076" name="Google Shape;10076;p102"/>
          <p:cNvSpPr txBox="1"/>
          <p:nvPr>
            <p:ph idx="1" type="body"/>
          </p:nvPr>
        </p:nvSpPr>
        <p:spPr>
          <a:xfrm>
            <a:off x="422900" y="1743075"/>
            <a:ext cx="5922900" cy="43902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sz="1800">
                <a:solidFill>
                  <a:schemeClr val="dk1"/>
                </a:solidFill>
              </a:rPr>
              <a:t>Supervised Learning Algorithm </a:t>
            </a:r>
            <a:endParaRPr/>
          </a:p>
          <a:p>
            <a:pPr indent="-228600" lvl="0" marL="228600" rtl="0" algn="l">
              <a:lnSpc>
                <a:spcPct val="100000"/>
              </a:lnSpc>
              <a:spcBef>
                <a:spcPts val="1000"/>
              </a:spcBef>
              <a:spcAft>
                <a:spcPts val="0"/>
              </a:spcAft>
              <a:buSzPts val="1800"/>
              <a:buChar char="⬩"/>
            </a:pPr>
            <a:r>
              <a:rPr lang="en-US" sz="1800">
                <a:solidFill>
                  <a:schemeClr val="dk1"/>
                </a:solidFill>
              </a:rPr>
              <a:t>Logistic regression predicts the output of a categorical dependent variable. Therefore, the outcome must be a categorical or discrete value.</a:t>
            </a:r>
            <a:endParaRPr/>
          </a:p>
          <a:p>
            <a:pPr indent="-228600" lvl="0" marL="228600" rtl="0" algn="l">
              <a:lnSpc>
                <a:spcPct val="100000"/>
              </a:lnSpc>
              <a:spcBef>
                <a:spcPts val="1000"/>
              </a:spcBef>
              <a:spcAft>
                <a:spcPts val="0"/>
              </a:spcAft>
              <a:buSzPts val="1800"/>
              <a:buChar char="⬩"/>
            </a:pPr>
            <a:r>
              <a:rPr lang="en-US" sz="1800">
                <a:solidFill>
                  <a:schemeClr val="dk1"/>
                </a:solidFill>
              </a:rPr>
              <a:t>It can be either Yes or No, 0 or 1, true or False, etc. but instead of giving the exact value as 0 and 1, it gives the probabilistic values which lie between 0 and 1.</a:t>
            </a:r>
            <a:endParaRPr/>
          </a:p>
          <a:p>
            <a:pPr indent="-228600" lvl="0" marL="228600" rtl="0" algn="l">
              <a:lnSpc>
                <a:spcPct val="100000"/>
              </a:lnSpc>
              <a:spcBef>
                <a:spcPts val="1000"/>
              </a:spcBef>
              <a:spcAft>
                <a:spcPts val="0"/>
              </a:spcAft>
              <a:buSzPts val="1800"/>
              <a:buChar char="⬩"/>
            </a:pPr>
            <a:r>
              <a:rPr lang="en-US" sz="1800">
                <a:solidFill>
                  <a:schemeClr val="dk1"/>
                </a:solidFill>
              </a:rPr>
              <a:t>In Logistic regression, instead of fitting a regression line, we fit an “S” shaped logistic function, which predicts two maximum values (0 or 1).</a:t>
            </a:r>
            <a:endParaRPr/>
          </a:p>
          <a:p>
            <a:pPr indent="-114300" lvl="0" marL="228600" rtl="0" algn="l">
              <a:lnSpc>
                <a:spcPct val="100000"/>
              </a:lnSpc>
              <a:spcBef>
                <a:spcPts val="1000"/>
              </a:spcBef>
              <a:spcAft>
                <a:spcPts val="0"/>
              </a:spcAft>
              <a:buSzPts val="1800"/>
              <a:buNone/>
            </a:pPr>
            <a:r>
              <a:t/>
            </a:r>
            <a:endParaRPr sz="1800">
              <a:solidFill>
                <a:schemeClr val="dk1"/>
              </a:solidFill>
            </a:endParaRPr>
          </a:p>
          <a:p>
            <a:pPr indent="-114300" lvl="0" marL="228600" rtl="0" algn="l">
              <a:lnSpc>
                <a:spcPct val="100000"/>
              </a:lnSpc>
              <a:spcBef>
                <a:spcPts val="1000"/>
              </a:spcBef>
              <a:spcAft>
                <a:spcPts val="0"/>
              </a:spcAft>
              <a:buSzPts val="1800"/>
              <a:buNone/>
            </a:pPr>
            <a:r>
              <a:t/>
            </a:r>
            <a:endParaRPr sz="1800">
              <a:solidFill>
                <a:schemeClr val="dk1"/>
              </a:solidFill>
            </a:endParaRPr>
          </a:p>
        </p:txBody>
      </p:sp>
      <p:sp>
        <p:nvSpPr>
          <p:cNvPr id="10077" name="Google Shape;10077;p102"/>
          <p:cNvSpPr/>
          <p:nvPr/>
        </p:nvSpPr>
        <p:spPr>
          <a:xfrm rot="10800000">
            <a:off x="5042421" y="6081811"/>
            <a:ext cx="6460200" cy="781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Logistic Regression in Machine Learning" id="10078" name="Google Shape;10078;p102"/>
          <p:cNvPicPr preferRelativeResize="0"/>
          <p:nvPr/>
        </p:nvPicPr>
        <p:blipFill rotWithShape="1">
          <a:blip r:embed="rId3">
            <a:alphaModFix/>
          </a:blip>
          <a:srcRect b="0" l="0" r="0" t="0"/>
          <a:stretch/>
        </p:blipFill>
        <p:spPr>
          <a:xfrm>
            <a:off x="6411838" y="3161255"/>
            <a:ext cx="5018441" cy="3088976"/>
          </a:xfrm>
          <a:prstGeom prst="rect">
            <a:avLst/>
          </a:prstGeom>
          <a:noFill/>
          <a:ln>
            <a:noFill/>
          </a:ln>
        </p:spPr>
      </p:pic>
      <p:cxnSp>
        <p:nvCxnSpPr>
          <p:cNvPr id="10079" name="Google Shape;10079;p102"/>
          <p:cNvCxnSpPr/>
          <p:nvPr/>
        </p:nvCxnSpPr>
        <p:spPr>
          <a:xfrm>
            <a:off x="11496184" y="5610"/>
            <a:ext cx="0" cy="6858000"/>
          </a:xfrm>
          <a:prstGeom prst="straightConnector1">
            <a:avLst/>
          </a:prstGeom>
          <a:noFill/>
          <a:ln cap="rnd" cmpd="sng" w="9525">
            <a:solidFill>
              <a:srgbClr val="42F105"/>
            </a:solidFill>
            <a:prstDash val="dash"/>
            <a:miter lim="800000"/>
            <a:headEnd len="sm" w="sm" type="none"/>
            <a:tailEnd len="sm" w="sm" type="none"/>
          </a:ln>
        </p:spPr>
      </p:cxnSp>
      <p:cxnSp>
        <p:nvCxnSpPr>
          <p:cNvPr id="10080" name="Google Shape;10080;p102"/>
          <p:cNvCxnSpPr/>
          <p:nvPr/>
        </p:nvCxnSpPr>
        <p:spPr>
          <a:xfrm>
            <a:off x="1524" y="6172200"/>
            <a:ext cx="12192000" cy="0"/>
          </a:xfrm>
          <a:prstGeom prst="straightConnector1">
            <a:avLst/>
          </a:prstGeom>
          <a:noFill/>
          <a:ln cap="rnd" cmpd="sng" w="9525">
            <a:solidFill>
              <a:srgbClr val="42F105"/>
            </a:solidFill>
            <a:prstDash val="dash"/>
            <a:miter lim="800000"/>
            <a:headEnd len="sm" w="sm" type="none"/>
            <a:tailEnd len="sm" w="sm" type="none"/>
          </a:ln>
        </p:spPr>
      </p:cxnSp>
      <p:pic>
        <p:nvPicPr>
          <p:cNvPr id="10081" name="Google Shape;10081;p102"/>
          <p:cNvPicPr preferRelativeResize="0"/>
          <p:nvPr/>
        </p:nvPicPr>
        <p:blipFill rotWithShape="1">
          <a:blip r:embed="rId4">
            <a:alphaModFix/>
          </a:blip>
          <a:srcRect b="0" l="0" r="0" t="0"/>
          <a:stretch/>
        </p:blipFill>
        <p:spPr>
          <a:xfrm>
            <a:off x="6345935" y="250490"/>
            <a:ext cx="5150249" cy="30790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5" name="Shape 10085"/>
        <p:cNvGrpSpPr/>
        <p:nvPr/>
      </p:nvGrpSpPr>
      <p:grpSpPr>
        <a:xfrm>
          <a:off x="0" y="0"/>
          <a:ext cx="0" cy="0"/>
          <a:chOff x="0" y="0"/>
          <a:chExt cx="0" cy="0"/>
        </a:xfrm>
      </p:grpSpPr>
      <p:sp>
        <p:nvSpPr>
          <p:cNvPr id="10086" name="Google Shape;10086;p103"/>
          <p:cNvSpPr txBox="1"/>
          <p:nvPr>
            <p:ph type="title"/>
          </p:nvPr>
        </p:nvSpPr>
        <p:spPr>
          <a:xfrm>
            <a:off x="420624" y="365125"/>
            <a:ext cx="10515600" cy="1116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Geo"/>
              <a:buNone/>
            </a:pPr>
            <a:r>
              <a:rPr lang="en-US" sz="4400"/>
              <a:t>Logistic Regression – Sigmoid Function</a:t>
            </a:r>
            <a:endParaRPr/>
          </a:p>
        </p:txBody>
      </p:sp>
      <p:sp>
        <p:nvSpPr>
          <p:cNvPr id="10087" name="Google Shape;10087;p103"/>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a:t>The sigmoid function is a mathematical function used to map the predicted values to probabilities.</a:t>
            </a:r>
            <a:endParaRPr/>
          </a:p>
          <a:p>
            <a:pPr indent="-228600" lvl="0" marL="228600" rtl="0" algn="l">
              <a:lnSpc>
                <a:spcPct val="100000"/>
              </a:lnSpc>
              <a:spcBef>
                <a:spcPts val="1000"/>
              </a:spcBef>
              <a:spcAft>
                <a:spcPts val="0"/>
              </a:spcAft>
              <a:buSzPts val="2400"/>
              <a:buChar char="⬩"/>
            </a:pPr>
            <a:r>
              <a:rPr lang="en-US"/>
              <a:t>It maps any real value into another value within a range of 0 and 1. The value of the logistic regression must be between 0 and 1, which cannot go beyond this limit, so it forms a curve like the “S” form.</a:t>
            </a:r>
            <a:endParaRPr/>
          </a:p>
          <a:p>
            <a:pPr indent="-228600" lvl="0" marL="228600" rtl="0" algn="l">
              <a:lnSpc>
                <a:spcPct val="100000"/>
              </a:lnSpc>
              <a:spcBef>
                <a:spcPts val="1000"/>
              </a:spcBef>
              <a:spcAft>
                <a:spcPts val="0"/>
              </a:spcAft>
              <a:buSzPts val="2400"/>
              <a:buChar char="⬩"/>
            </a:pPr>
            <a:r>
              <a:rPr lang="en-US"/>
              <a:t>The S-form curve is called the Sigmoid function or the logistic function.</a:t>
            </a:r>
            <a:endParaRPr/>
          </a:p>
          <a:p>
            <a:pPr indent="-228600" lvl="0" marL="228600" rtl="0" algn="l">
              <a:lnSpc>
                <a:spcPct val="100000"/>
              </a:lnSpc>
              <a:spcBef>
                <a:spcPts val="1000"/>
              </a:spcBef>
              <a:spcAft>
                <a:spcPts val="0"/>
              </a:spcAft>
              <a:buSzPts val="2400"/>
              <a:buChar char="⬩"/>
            </a:pPr>
            <a:r>
              <a:rPr lang="en-US"/>
              <a:t>In logistic regression, we use the concept of the threshold value, which defines the probability of either 0 or 1. Such as values above the threshold value tend to 1, and a value below the threshold values tends to 0.</a:t>
            </a:r>
            <a:endParaRPr/>
          </a:p>
        </p:txBody>
      </p:sp>
      <p:sp>
        <p:nvSpPr>
          <p:cNvPr id="10088" name="Google Shape;10088;p103"/>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2" name="Shape 10092"/>
        <p:cNvGrpSpPr/>
        <p:nvPr/>
      </p:nvGrpSpPr>
      <p:grpSpPr>
        <a:xfrm>
          <a:off x="0" y="0"/>
          <a:ext cx="0" cy="0"/>
          <a:chOff x="0" y="0"/>
          <a:chExt cx="0" cy="0"/>
        </a:xfrm>
      </p:grpSpPr>
      <p:sp>
        <p:nvSpPr>
          <p:cNvPr id="10093" name="Google Shape;10093;p104"/>
          <p:cNvSpPr txBox="1"/>
          <p:nvPr>
            <p:ph type="title"/>
          </p:nvPr>
        </p:nvSpPr>
        <p:spPr>
          <a:xfrm>
            <a:off x="420624" y="365125"/>
            <a:ext cx="10515600" cy="107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Assumptions of Logistic Regression</a:t>
            </a:r>
            <a:endParaRPr/>
          </a:p>
        </p:txBody>
      </p:sp>
      <p:sp>
        <p:nvSpPr>
          <p:cNvPr id="10094" name="Google Shape;10094;p104"/>
          <p:cNvSpPr txBox="1"/>
          <p:nvPr>
            <p:ph idx="1" type="body"/>
          </p:nvPr>
        </p:nvSpPr>
        <p:spPr>
          <a:xfrm>
            <a:off x="420624" y="1609345"/>
            <a:ext cx="10854000" cy="44226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b="1" lang="en-US"/>
              <a:t>Independent observations</a:t>
            </a:r>
            <a:r>
              <a:rPr lang="en-US"/>
              <a:t>: Each observation is independent of the other. meaning there is no correlation between any input variables.</a:t>
            </a:r>
            <a:endParaRPr/>
          </a:p>
          <a:p>
            <a:pPr indent="-228600" lvl="0" marL="228600" rtl="0" algn="l">
              <a:lnSpc>
                <a:spcPct val="100000"/>
              </a:lnSpc>
              <a:spcBef>
                <a:spcPts val="1000"/>
              </a:spcBef>
              <a:spcAft>
                <a:spcPts val="0"/>
              </a:spcAft>
              <a:buSzPts val="2400"/>
              <a:buChar char="⬩"/>
            </a:pPr>
            <a:r>
              <a:rPr b="1" lang="en-US"/>
              <a:t>Binary dependent variables</a:t>
            </a:r>
            <a:r>
              <a:rPr lang="en-US"/>
              <a:t>: It takes the assumption that the dependent variable must be binary or dichotomous, meaning it can take only two values. For more than two categories SoftMax functions are used.</a:t>
            </a:r>
            <a:endParaRPr/>
          </a:p>
          <a:p>
            <a:pPr indent="-228600" lvl="0" marL="228600" rtl="0" algn="l">
              <a:lnSpc>
                <a:spcPct val="100000"/>
              </a:lnSpc>
              <a:spcBef>
                <a:spcPts val="1000"/>
              </a:spcBef>
              <a:spcAft>
                <a:spcPts val="0"/>
              </a:spcAft>
              <a:buSzPts val="2400"/>
              <a:buChar char="⬩"/>
            </a:pPr>
            <a:r>
              <a:rPr lang="en-US"/>
              <a:t>Linearity relationship between independent variables and log odds: The relationship between the independent variables and the log odds of the dependent variable should be linear.</a:t>
            </a:r>
            <a:endParaRPr/>
          </a:p>
          <a:p>
            <a:pPr indent="-228600" lvl="0" marL="228600" rtl="0" algn="l">
              <a:lnSpc>
                <a:spcPct val="100000"/>
              </a:lnSpc>
              <a:spcBef>
                <a:spcPts val="1000"/>
              </a:spcBef>
              <a:spcAft>
                <a:spcPts val="0"/>
              </a:spcAft>
              <a:buSzPts val="2400"/>
              <a:buChar char="⬩"/>
            </a:pPr>
            <a:r>
              <a:rPr lang="en-US"/>
              <a:t>No outliers: There should be no outliers in the dataset.</a:t>
            </a:r>
            <a:endParaRPr/>
          </a:p>
          <a:p>
            <a:pPr indent="-228600" lvl="0" marL="228600" rtl="0" algn="l">
              <a:lnSpc>
                <a:spcPct val="100000"/>
              </a:lnSpc>
              <a:spcBef>
                <a:spcPts val="1000"/>
              </a:spcBef>
              <a:spcAft>
                <a:spcPts val="0"/>
              </a:spcAft>
              <a:buSzPts val="2400"/>
              <a:buChar char="⬩"/>
            </a:pPr>
            <a:r>
              <a:rPr lang="en-US"/>
              <a:t>Large sample size: The sample size is sufficiently large</a:t>
            </a:r>
            <a:endParaRPr/>
          </a:p>
        </p:txBody>
      </p:sp>
      <p:sp>
        <p:nvSpPr>
          <p:cNvPr id="10095" name="Google Shape;10095;p10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9" name="Shape 10099"/>
        <p:cNvGrpSpPr/>
        <p:nvPr/>
      </p:nvGrpSpPr>
      <p:grpSpPr>
        <a:xfrm>
          <a:off x="0" y="0"/>
          <a:ext cx="0" cy="0"/>
          <a:chOff x="0" y="0"/>
          <a:chExt cx="0" cy="0"/>
        </a:xfrm>
      </p:grpSpPr>
      <p:sp>
        <p:nvSpPr>
          <p:cNvPr id="10100" name="Google Shape;10100;p105"/>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Geo"/>
              <a:buNone/>
            </a:pPr>
            <a:r>
              <a:rPr lang="en-US" sz="4400"/>
              <a:t>Types of Logistic Regression </a:t>
            </a:r>
            <a:endParaRPr/>
          </a:p>
        </p:txBody>
      </p:sp>
      <p:sp>
        <p:nvSpPr>
          <p:cNvPr id="10101" name="Google Shape;10101;p105"/>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b="1" lang="en-US"/>
              <a:t>Binomial</a:t>
            </a:r>
            <a:r>
              <a:rPr lang="en-US"/>
              <a:t>: In binomial Logistic regression, there can be only two possible types of dependent variables, such as 0 or 1, Pass or Fail, etc.</a:t>
            </a:r>
            <a:endParaRPr/>
          </a:p>
          <a:p>
            <a:pPr indent="-228600" lvl="0" marL="228600" rtl="0" algn="l">
              <a:lnSpc>
                <a:spcPct val="100000"/>
              </a:lnSpc>
              <a:spcBef>
                <a:spcPts val="1000"/>
              </a:spcBef>
              <a:spcAft>
                <a:spcPts val="0"/>
              </a:spcAft>
              <a:buSzPts val="2400"/>
              <a:buChar char="⬩"/>
            </a:pPr>
            <a:r>
              <a:rPr b="1" lang="en-US"/>
              <a:t>Multinomial</a:t>
            </a:r>
            <a:r>
              <a:rPr lang="en-US"/>
              <a:t>: In multinomial Logistic regression, there can be 3 or more possible unordered types of the dependent variable, such as “cat”, “dogs”, or “sheep”</a:t>
            </a:r>
            <a:endParaRPr/>
          </a:p>
          <a:p>
            <a:pPr indent="-228600" lvl="0" marL="228600" rtl="0" algn="l">
              <a:lnSpc>
                <a:spcPct val="100000"/>
              </a:lnSpc>
              <a:spcBef>
                <a:spcPts val="1000"/>
              </a:spcBef>
              <a:spcAft>
                <a:spcPts val="0"/>
              </a:spcAft>
              <a:buSzPts val="2400"/>
              <a:buChar char="⬩"/>
            </a:pPr>
            <a:r>
              <a:rPr b="1" lang="en-US"/>
              <a:t>Ordinal</a:t>
            </a:r>
            <a:r>
              <a:rPr lang="en-US"/>
              <a:t>: In ordinal Logistic regression, there can be 3 or more possible ordered types of dependent variables, such as “low”, “Medium”, or “High”.</a:t>
            </a:r>
            <a:endParaRPr/>
          </a:p>
        </p:txBody>
      </p:sp>
      <p:sp>
        <p:nvSpPr>
          <p:cNvPr id="10102" name="Google Shape;10102;p10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06" name="Shape 10106"/>
        <p:cNvGrpSpPr/>
        <p:nvPr/>
      </p:nvGrpSpPr>
      <p:grpSpPr>
        <a:xfrm>
          <a:off x="0" y="0"/>
          <a:ext cx="0" cy="0"/>
          <a:chOff x="0" y="0"/>
          <a:chExt cx="0" cy="0"/>
        </a:xfrm>
      </p:grpSpPr>
      <p:sp>
        <p:nvSpPr>
          <p:cNvPr id="10107" name="Google Shape;10107;p106"/>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08" name="Google Shape;10108;p106"/>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09" name="Google Shape;10109;p106"/>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pic>
        <p:nvPicPr>
          <p:cNvPr descr="A diagram of a logistic and regression&#10;&#10;Description automatically generated" id="10110" name="Google Shape;10110;p106"/>
          <p:cNvPicPr preferRelativeResize="0"/>
          <p:nvPr/>
        </p:nvPicPr>
        <p:blipFill rotWithShape="1">
          <a:blip r:embed="rId3">
            <a:alphaModFix/>
          </a:blip>
          <a:srcRect b="0" l="5953" r="0" t="0"/>
          <a:stretch/>
        </p:blipFill>
        <p:spPr>
          <a:xfrm>
            <a:off x="694292" y="671603"/>
            <a:ext cx="11496184" cy="5500598"/>
          </a:xfrm>
          <a:prstGeom prst="rect">
            <a:avLst/>
          </a:prstGeom>
          <a:noFill/>
          <a:ln>
            <a:noFill/>
          </a:ln>
        </p:spPr>
      </p:pic>
      <p:sp>
        <p:nvSpPr>
          <p:cNvPr id="10111" name="Google Shape;10111;p106"/>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cxnSp>
        <p:nvCxnSpPr>
          <p:cNvPr id="10112" name="Google Shape;10112;p106"/>
          <p:cNvCxnSpPr/>
          <p:nvPr/>
        </p:nvCxnSpPr>
        <p:spPr>
          <a:xfrm>
            <a:off x="11496184" y="5610"/>
            <a:ext cx="0" cy="6858000"/>
          </a:xfrm>
          <a:prstGeom prst="straightConnector1">
            <a:avLst/>
          </a:prstGeom>
          <a:noFill/>
          <a:ln cap="rnd" cmpd="sng" w="9525">
            <a:solidFill>
              <a:srgbClr val="E14A21"/>
            </a:solidFill>
            <a:prstDash val="dash"/>
            <a:miter lim="800000"/>
            <a:headEnd len="sm" w="sm" type="none"/>
            <a:tailEnd len="sm" w="sm" type="none"/>
          </a:ln>
        </p:spPr>
      </p:cxnSp>
      <p:cxnSp>
        <p:nvCxnSpPr>
          <p:cNvPr id="10113" name="Google Shape;10113;p106"/>
          <p:cNvCxnSpPr/>
          <p:nvPr/>
        </p:nvCxnSpPr>
        <p:spPr>
          <a:xfrm>
            <a:off x="1524" y="6172200"/>
            <a:ext cx="12192000" cy="0"/>
          </a:xfrm>
          <a:prstGeom prst="straightConnector1">
            <a:avLst/>
          </a:prstGeom>
          <a:noFill/>
          <a:ln cap="rnd" cmpd="sng" w="9525">
            <a:solidFill>
              <a:srgbClr val="E14A21"/>
            </a:solidFill>
            <a:prstDash val="dash"/>
            <a:miter lim="800000"/>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7" name="Shape 10117"/>
        <p:cNvGrpSpPr/>
        <p:nvPr/>
      </p:nvGrpSpPr>
      <p:grpSpPr>
        <a:xfrm>
          <a:off x="0" y="0"/>
          <a:ext cx="0" cy="0"/>
          <a:chOff x="0" y="0"/>
          <a:chExt cx="0" cy="0"/>
        </a:xfrm>
      </p:grpSpPr>
      <p:sp>
        <p:nvSpPr>
          <p:cNvPr id="10118" name="Google Shape;10118;p107"/>
          <p:cNvSpPr txBox="1"/>
          <p:nvPr>
            <p:ph type="title"/>
          </p:nvPr>
        </p:nvSpPr>
        <p:spPr>
          <a:xfrm>
            <a:off x="420624" y="365125"/>
            <a:ext cx="10515600" cy="7779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2"/>
              </a:buClr>
              <a:buSzPct val="100000"/>
              <a:buFont typeface="Geo"/>
              <a:buNone/>
            </a:pPr>
            <a:r>
              <a:rPr lang="en-US"/>
              <a:t>Logistic Regression - Example</a:t>
            </a:r>
            <a:endParaRPr/>
          </a:p>
        </p:txBody>
      </p:sp>
      <p:pic>
        <p:nvPicPr>
          <p:cNvPr id="10119" name="Google Shape;10119;p107"/>
          <p:cNvPicPr preferRelativeResize="0"/>
          <p:nvPr>
            <p:ph idx="1" type="body"/>
          </p:nvPr>
        </p:nvPicPr>
        <p:blipFill rotWithShape="1">
          <a:blip r:embed="rId3">
            <a:alphaModFix/>
          </a:blip>
          <a:srcRect b="0" l="0" r="0" t="0"/>
          <a:stretch/>
        </p:blipFill>
        <p:spPr>
          <a:xfrm>
            <a:off x="420688" y="1273622"/>
            <a:ext cx="6323100" cy="4898700"/>
          </a:xfrm>
          <a:prstGeom prst="rect">
            <a:avLst/>
          </a:prstGeom>
          <a:noFill/>
          <a:ln>
            <a:noFill/>
          </a:ln>
        </p:spPr>
      </p:pic>
      <p:sp>
        <p:nvSpPr>
          <p:cNvPr id="10120" name="Google Shape;10120;p10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0121" name="Google Shape;10121;p107"/>
          <p:cNvPicPr preferRelativeResize="0"/>
          <p:nvPr/>
        </p:nvPicPr>
        <p:blipFill rotWithShape="1">
          <a:blip r:embed="rId4">
            <a:alphaModFix/>
          </a:blip>
          <a:srcRect b="0" l="0" r="0" t="0"/>
          <a:stretch/>
        </p:blipFill>
        <p:spPr>
          <a:xfrm>
            <a:off x="6763070" y="1143000"/>
            <a:ext cx="4591691" cy="2752725"/>
          </a:xfrm>
          <a:prstGeom prst="rect">
            <a:avLst/>
          </a:prstGeom>
          <a:noFill/>
          <a:ln>
            <a:noFill/>
          </a:ln>
        </p:spPr>
      </p:pic>
      <p:pic>
        <p:nvPicPr>
          <p:cNvPr id="10122" name="Google Shape;10122;p107"/>
          <p:cNvPicPr preferRelativeResize="0"/>
          <p:nvPr/>
        </p:nvPicPr>
        <p:blipFill rotWithShape="1">
          <a:blip r:embed="rId5">
            <a:alphaModFix/>
          </a:blip>
          <a:srcRect b="0" l="0" r="0" t="0"/>
          <a:stretch/>
        </p:blipFill>
        <p:spPr>
          <a:xfrm>
            <a:off x="6743700" y="3990671"/>
            <a:ext cx="4759452" cy="218152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6" name="Shape 10126"/>
        <p:cNvGrpSpPr/>
        <p:nvPr/>
      </p:nvGrpSpPr>
      <p:grpSpPr>
        <a:xfrm>
          <a:off x="0" y="0"/>
          <a:ext cx="0" cy="0"/>
          <a:chOff x="0" y="0"/>
          <a:chExt cx="0" cy="0"/>
        </a:xfrm>
      </p:grpSpPr>
      <p:sp>
        <p:nvSpPr>
          <p:cNvPr id="10127" name="Google Shape;10127;p10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A piece of paper with writing on it&#10;&#10;Description automatically generated" id="10128" name="Google Shape;10128;p108"/>
          <p:cNvPicPr preferRelativeResize="0"/>
          <p:nvPr/>
        </p:nvPicPr>
        <p:blipFill rotWithShape="1">
          <a:blip r:embed="rId3">
            <a:alphaModFix/>
          </a:blip>
          <a:srcRect b="0" l="0" r="0" t="0"/>
          <a:stretch/>
        </p:blipFill>
        <p:spPr>
          <a:xfrm>
            <a:off x="0" y="-18288"/>
            <a:ext cx="5676902" cy="6858000"/>
          </a:xfrm>
          <a:prstGeom prst="rect">
            <a:avLst/>
          </a:prstGeom>
          <a:noFill/>
          <a:ln>
            <a:noFill/>
          </a:ln>
        </p:spPr>
      </p:pic>
      <p:pic>
        <p:nvPicPr>
          <p:cNvPr id="10129" name="Google Shape;10129;p108"/>
          <p:cNvPicPr preferRelativeResize="0"/>
          <p:nvPr/>
        </p:nvPicPr>
        <p:blipFill rotWithShape="1">
          <a:blip r:embed="rId4">
            <a:alphaModFix/>
          </a:blip>
          <a:srcRect b="0" l="0" r="0" t="0"/>
          <a:stretch/>
        </p:blipFill>
        <p:spPr>
          <a:xfrm>
            <a:off x="5676900" y="-18288"/>
            <a:ext cx="6000751" cy="689457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3" name="Shape 10133"/>
        <p:cNvGrpSpPr/>
        <p:nvPr/>
      </p:nvGrpSpPr>
      <p:grpSpPr>
        <a:xfrm>
          <a:off x="0" y="0"/>
          <a:ext cx="0" cy="0"/>
          <a:chOff x="0" y="0"/>
          <a:chExt cx="0" cy="0"/>
        </a:xfrm>
      </p:grpSpPr>
      <p:sp>
        <p:nvSpPr>
          <p:cNvPr id="10134" name="Google Shape;10134;p109"/>
          <p:cNvSpPr txBox="1"/>
          <p:nvPr>
            <p:ph type="title"/>
          </p:nvPr>
        </p:nvSpPr>
        <p:spPr>
          <a:xfrm>
            <a:off x="420624" y="365125"/>
            <a:ext cx="10515600" cy="89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Polynomial Regression</a:t>
            </a:r>
            <a:endParaRPr/>
          </a:p>
        </p:txBody>
      </p:sp>
      <p:sp>
        <p:nvSpPr>
          <p:cNvPr id="10135" name="Google Shape;10135;p109"/>
          <p:cNvSpPr txBox="1"/>
          <p:nvPr>
            <p:ph idx="1" type="body"/>
          </p:nvPr>
        </p:nvSpPr>
        <p:spPr>
          <a:xfrm>
            <a:off x="420624" y="1495425"/>
            <a:ext cx="10515600" cy="4536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2400"/>
              <a:buChar char="⬩"/>
            </a:pPr>
            <a:r>
              <a:rPr lang="en-US"/>
              <a:t>It is a regression algorithm models the relationship between a dependent(y) and independent variable(x) as nth degree polynomial. The Polynomial Regression equation is given below:</a:t>
            </a:r>
            <a:endParaRPr/>
          </a:p>
          <a:p>
            <a:pPr indent="-76200" lvl="0" marL="228600" rtl="0" algn="l">
              <a:lnSpc>
                <a:spcPct val="100000"/>
              </a:lnSpc>
              <a:spcBef>
                <a:spcPts val="1000"/>
              </a:spcBef>
              <a:spcAft>
                <a:spcPts val="0"/>
              </a:spcAft>
              <a:buSzPts val="2400"/>
              <a:buNone/>
            </a:pPr>
            <a:r>
              <a:t/>
            </a:r>
            <a:endParaRPr/>
          </a:p>
          <a:p>
            <a:pPr indent="-76200" lvl="0" marL="228600" rtl="0" algn="l">
              <a:lnSpc>
                <a:spcPct val="100000"/>
              </a:lnSpc>
              <a:spcBef>
                <a:spcPts val="1000"/>
              </a:spcBef>
              <a:spcAft>
                <a:spcPts val="0"/>
              </a:spcAft>
              <a:buSzPts val="2400"/>
              <a:buNone/>
            </a:pPr>
            <a:r>
              <a:t/>
            </a:r>
            <a:endParaRPr/>
          </a:p>
          <a:p>
            <a:pPr indent="-228600" lvl="0" marL="228600" rtl="0" algn="l">
              <a:lnSpc>
                <a:spcPct val="100000"/>
              </a:lnSpc>
              <a:spcBef>
                <a:spcPts val="1000"/>
              </a:spcBef>
              <a:spcAft>
                <a:spcPts val="0"/>
              </a:spcAft>
              <a:buSzPts val="2400"/>
              <a:buChar char="⬩"/>
            </a:pPr>
            <a:r>
              <a:rPr lang="en-US"/>
              <a:t>Where,</a:t>
            </a:r>
            <a:endParaRPr/>
          </a:p>
          <a:p>
            <a:pPr indent="0" lvl="0" marL="0" rtl="0" algn="l">
              <a:lnSpc>
                <a:spcPct val="100000"/>
              </a:lnSpc>
              <a:spcBef>
                <a:spcPts val="1000"/>
              </a:spcBef>
              <a:spcAft>
                <a:spcPts val="0"/>
              </a:spcAft>
              <a:buSzPts val="2400"/>
              <a:buNone/>
            </a:pPr>
            <a:r>
              <a:rPr lang="en-US"/>
              <a:t>y is the </a:t>
            </a:r>
            <a:r>
              <a:rPr b="1" lang="en-US"/>
              <a:t>predicted output</a:t>
            </a:r>
            <a:r>
              <a:rPr lang="en-US"/>
              <a:t> (dependent variable).</a:t>
            </a:r>
            <a:endParaRPr/>
          </a:p>
          <a:p>
            <a:pPr indent="0" lvl="0" marL="0" rtl="0" algn="l">
              <a:lnSpc>
                <a:spcPct val="100000"/>
              </a:lnSpc>
              <a:spcBef>
                <a:spcPts val="1000"/>
              </a:spcBef>
              <a:spcAft>
                <a:spcPts val="0"/>
              </a:spcAft>
              <a:buSzPts val="2400"/>
              <a:buNone/>
            </a:pPr>
            <a:r>
              <a:rPr lang="en-US"/>
              <a:t>x1​ is the </a:t>
            </a:r>
            <a:r>
              <a:rPr b="1" lang="en-US"/>
              <a:t>input feature</a:t>
            </a:r>
            <a:r>
              <a:rPr lang="en-US"/>
              <a:t> (independent variable).</a:t>
            </a:r>
            <a:endParaRPr/>
          </a:p>
          <a:p>
            <a:pPr indent="0" lvl="0" marL="0" rtl="0" algn="l">
              <a:lnSpc>
                <a:spcPct val="100000"/>
              </a:lnSpc>
              <a:spcBef>
                <a:spcPts val="1000"/>
              </a:spcBef>
              <a:spcAft>
                <a:spcPts val="0"/>
              </a:spcAft>
              <a:buSzPts val="2400"/>
              <a:buNone/>
            </a:pPr>
            <a:r>
              <a:rPr lang="en-US"/>
              <a:t>b0​,b1​,b2​,..., bn​ are the </a:t>
            </a:r>
            <a:r>
              <a:rPr b="1" lang="en-US"/>
              <a:t>coefficients</a:t>
            </a:r>
            <a:r>
              <a:rPr lang="en-US"/>
              <a:t> or parameters of the model.</a:t>
            </a:r>
            <a:endParaRPr/>
          </a:p>
          <a:p>
            <a:pPr indent="0" lvl="0" marL="0" rtl="0" algn="l">
              <a:lnSpc>
                <a:spcPct val="100000"/>
              </a:lnSpc>
              <a:spcBef>
                <a:spcPts val="1000"/>
              </a:spcBef>
              <a:spcAft>
                <a:spcPts val="0"/>
              </a:spcAft>
              <a:buSzPts val="2400"/>
              <a:buNone/>
            </a:pPr>
            <a:r>
              <a:rPr lang="en-US"/>
              <a:t>x12​,x13​,...,x1n​ are the </a:t>
            </a:r>
            <a:r>
              <a:rPr b="1" lang="en-US"/>
              <a:t>polynomial terms</a:t>
            </a:r>
            <a:r>
              <a:rPr lang="en-US"/>
              <a:t> or powers of the original feature</a:t>
            </a:r>
            <a:endParaRPr/>
          </a:p>
          <a:p>
            <a:pPr indent="-76200" lvl="0" marL="228600" rtl="0" algn="l">
              <a:lnSpc>
                <a:spcPct val="100000"/>
              </a:lnSpc>
              <a:spcBef>
                <a:spcPts val="1000"/>
              </a:spcBef>
              <a:spcAft>
                <a:spcPts val="0"/>
              </a:spcAft>
              <a:buSzPts val="2400"/>
              <a:buNone/>
            </a:pPr>
            <a:r>
              <a:t/>
            </a:r>
            <a:endParaRPr/>
          </a:p>
          <a:p>
            <a:pPr indent="-76200" lvl="0" marL="228600" rtl="0" algn="l">
              <a:lnSpc>
                <a:spcPct val="100000"/>
              </a:lnSpc>
              <a:spcBef>
                <a:spcPts val="1000"/>
              </a:spcBef>
              <a:spcAft>
                <a:spcPts val="0"/>
              </a:spcAft>
              <a:buSzPts val="2400"/>
              <a:buNone/>
            </a:pPr>
            <a:r>
              <a:t/>
            </a:r>
            <a:endParaRPr/>
          </a:p>
          <a:p>
            <a:pPr indent="-76200" lvl="0" marL="228600" rtl="0" algn="l">
              <a:lnSpc>
                <a:spcPct val="100000"/>
              </a:lnSpc>
              <a:spcBef>
                <a:spcPts val="1000"/>
              </a:spcBef>
              <a:spcAft>
                <a:spcPts val="0"/>
              </a:spcAft>
              <a:buSzPts val="2400"/>
              <a:buNone/>
            </a:pPr>
            <a:r>
              <a:t/>
            </a:r>
            <a:endParaRPr/>
          </a:p>
        </p:txBody>
      </p:sp>
      <p:sp>
        <p:nvSpPr>
          <p:cNvPr id="10136" name="Google Shape;10136;p10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0137" name="Google Shape;10137;p109"/>
          <p:cNvPicPr preferRelativeResize="0"/>
          <p:nvPr/>
        </p:nvPicPr>
        <p:blipFill rotWithShape="1">
          <a:blip r:embed="rId3">
            <a:alphaModFix/>
          </a:blip>
          <a:srcRect b="0" l="0" r="0" t="0"/>
          <a:stretch/>
        </p:blipFill>
        <p:spPr>
          <a:xfrm>
            <a:off x="3692184" y="2753958"/>
            <a:ext cx="3972479" cy="7716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9" name="Shape 9429"/>
        <p:cNvGrpSpPr/>
        <p:nvPr/>
      </p:nvGrpSpPr>
      <p:grpSpPr>
        <a:xfrm>
          <a:off x="0" y="0"/>
          <a:ext cx="0" cy="0"/>
          <a:chOff x="0" y="0"/>
          <a:chExt cx="0" cy="0"/>
        </a:xfrm>
      </p:grpSpPr>
      <p:sp>
        <p:nvSpPr>
          <p:cNvPr id="9430" name="Google Shape;9430;p29"/>
          <p:cNvSpPr txBox="1"/>
          <p:nvPr>
            <p:ph type="title"/>
          </p:nvPr>
        </p:nvSpPr>
        <p:spPr>
          <a:xfrm>
            <a:off x="420624"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2. Leave One Out Cross Validation</a:t>
            </a:r>
            <a:endParaRPr/>
          </a:p>
        </p:txBody>
      </p:sp>
      <p:sp>
        <p:nvSpPr>
          <p:cNvPr id="9431" name="Google Shape;9431;p29"/>
          <p:cNvSpPr txBox="1"/>
          <p:nvPr>
            <p:ph idx="1" type="body"/>
          </p:nvPr>
        </p:nvSpPr>
        <p:spPr>
          <a:xfrm>
            <a:off x="420624" y="1825625"/>
            <a:ext cx="10515600" cy="42063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SzPct val="100000"/>
              <a:buChar char="⬩"/>
            </a:pPr>
            <a:r>
              <a:rPr lang="en-US"/>
              <a:t>In LOOCV, the model is trained on all but one data point and then tested on that single omitted data point. This process is repeated for each data point in the dataset. </a:t>
            </a:r>
            <a:endParaRPr/>
          </a:p>
          <a:p>
            <a:pPr indent="0" lvl="0" marL="0" rtl="0" algn="l">
              <a:lnSpc>
                <a:spcPct val="100000"/>
              </a:lnSpc>
              <a:spcBef>
                <a:spcPts val="1000"/>
              </a:spcBef>
              <a:spcAft>
                <a:spcPts val="0"/>
              </a:spcAft>
              <a:buSzPct val="100000"/>
              <a:buNone/>
            </a:pPr>
            <a:r>
              <a:rPr b="1" lang="en-US"/>
              <a:t>Advantages: </a:t>
            </a:r>
            <a:endParaRPr/>
          </a:p>
          <a:p>
            <a:pPr indent="-228600" lvl="0" marL="228600" rtl="0" algn="l">
              <a:lnSpc>
                <a:spcPct val="100000"/>
              </a:lnSpc>
              <a:spcBef>
                <a:spcPts val="1000"/>
              </a:spcBef>
              <a:spcAft>
                <a:spcPts val="0"/>
              </a:spcAft>
              <a:buSzPct val="100000"/>
              <a:buChar char="⬩"/>
            </a:pPr>
            <a:r>
              <a:rPr lang="en-US"/>
              <a:t>Low Bias: Uses almost all data points for training, so it has low bias and makes good use of available data. </a:t>
            </a:r>
            <a:endParaRPr/>
          </a:p>
          <a:p>
            <a:pPr indent="0" lvl="0" marL="0" rtl="0" algn="l">
              <a:lnSpc>
                <a:spcPct val="100000"/>
              </a:lnSpc>
              <a:spcBef>
                <a:spcPts val="1000"/>
              </a:spcBef>
              <a:spcAft>
                <a:spcPts val="0"/>
              </a:spcAft>
              <a:buSzPct val="100000"/>
              <a:buNone/>
            </a:pPr>
            <a:r>
              <a:rPr b="1" lang="en-US"/>
              <a:t>Disadvantages: </a:t>
            </a:r>
            <a:endParaRPr/>
          </a:p>
          <a:p>
            <a:pPr indent="-228600" lvl="0" marL="228600" rtl="0" algn="l">
              <a:lnSpc>
                <a:spcPct val="100000"/>
              </a:lnSpc>
              <a:spcBef>
                <a:spcPts val="1000"/>
              </a:spcBef>
              <a:spcAft>
                <a:spcPts val="0"/>
              </a:spcAft>
              <a:buSzPct val="100000"/>
              <a:buChar char="⬩"/>
            </a:pPr>
            <a:r>
              <a:rPr lang="en-US"/>
              <a:t>High Variance: Testing on just one data point can result in high variability, especially if the data point is an outlier. </a:t>
            </a:r>
            <a:endParaRPr/>
          </a:p>
          <a:p>
            <a:pPr indent="-228600" lvl="0" marL="228600" rtl="0" algn="l">
              <a:lnSpc>
                <a:spcPct val="100000"/>
              </a:lnSpc>
              <a:spcBef>
                <a:spcPts val="1000"/>
              </a:spcBef>
              <a:spcAft>
                <a:spcPts val="0"/>
              </a:spcAft>
              <a:buSzPct val="100000"/>
              <a:buChar char="⬩"/>
            </a:pPr>
            <a:r>
              <a:rPr lang="en-US"/>
              <a:t>Computationally Expensive: Requires training the model as many times as there are data points, which can be time-consuming for large datasets. </a:t>
            </a:r>
            <a:endParaRPr/>
          </a:p>
        </p:txBody>
      </p:sp>
      <p:sp>
        <p:nvSpPr>
          <p:cNvPr id="9432" name="Google Shape;9432;p29"/>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1" name="Shape 10141"/>
        <p:cNvGrpSpPr/>
        <p:nvPr/>
      </p:nvGrpSpPr>
      <p:grpSpPr>
        <a:xfrm>
          <a:off x="0" y="0"/>
          <a:ext cx="0" cy="0"/>
          <a:chOff x="0" y="0"/>
          <a:chExt cx="0" cy="0"/>
        </a:xfrm>
      </p:grpSpPr>
      <p:sp>
        <p:nvSpPr>
          <p:cNvPr id="10142" name="Google Shape;10142;p110"/>
          <p:cNvSpPr txBox="1"/>
          <p:nvPr>
            <p:ph type="title"/>
          </p:nvPr>
        </p:nvSpPr>
        <p:spPr>
          <a:xfrm>
            <a:off x="420624" y="365126"/>
            <a:ext cx="10515600" cy="939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Polynomial Regression </a:t>
            </a:r>
            <a:endParaRPr/>
          </a:p>
        </p:txBody>
      </p:sp>
      <p:sp>
        <p:nvSpPr>
          <p:cNvPr id="10143" name="Google Shape;10143;p110"/>
          <p:cNvSpPr txBox="1"/>
          <p:nvPr>
            <p:ph idx="1" type="body"/>
          </p:nvPr>
        </p:nvSpPr>
        <p:spPr>
          <a:xfrm>
            <a:off x="420624" y="1381125"/>
            <a:ext cx="10515600" cy="465090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100000"/>
              </a:lnSpc>
              <a:spcBef>
                <a:spcPts val="0"/>
              </a:spcBef>
              <a:spcAft>
                <a:spcPts val="0"/>
              </a:spcAft>
              <a:buSzPct val="100000"/>
              <a:buChar char="⬩"/>
            </a:pPr>
            <a:r>
              <a:rPr b="1" lang="en-US"/>
              <a:t>Polynomial Regression as a Special Case</a:t>
            </a:r>
            <a:r>
              <a:rPr lang="en-US"/>
              <a:t>: It is considered a special case of Multiple Linear Regression in machine learning.</a:t>
            </a:r>
            <a:endParaRPr/>
          </a:p>
          <a:p>
            <a:pPr indent="-228600" lvl="0" marL="228600" rtl="0" algn="l">
              <a:lnSpc>
                <a:spcPct val="100000"/>
              </a:lnSpc>
              <a:spcBef>
                <a:spcPts val="1000"/>
              </a:spcBef>
              <a:spcAft>
                <a:spcPts val="0"/>
              </a:spcAft>
              <a:buSzPct val="100000"/>
              <a:buChar char="⬩"/>
            </a:pPr>
            <a:r>
              <a:rPr b="1" lang="en-US"/>
              <a:t>Conversion by Adding Polynomial Terms: </a:t>
            </a:r>
            <a:r>
              <a:rPr lang="en-US"/>
              <a:t>Polynomial terms are added to the Multiple Linear Regression equation to transform it into Polynomial Regression.</a:t>
            </a:r>
            <a:endParaRPr/>
          </a:p>
          <a:p>
            <a:pPr indent="-228600" lvl="0" marL="228600" rtl="0" algn="l">
              <a:lnSpc>
                <a:spcPct val="100000"/>
              </a:lnSpc>
              <a:spcBef>
                <a:spcPts val="1000"/>
              </a:spcBef>
              <a:spcAft>
                <a:spcPts val="0"/>
              </a:spcAft>
              <a:buSzPct val="100000"/>
              <a:buChar char="⬩"/>
            </a:pPr>
            <a:r>
              <a:rPr b="1" lang="en-US"/>
              <a:t>Linear Model with Modifications: </a:t>
            </a:r>
            <a:r>
              <a:rPr lang="en-US"/>
              <a:t>It remains a linear model but includes modifications to enhance accuracy.</a:t>
            </a:r>
            <a:endParaRPr/>
          </a:p>
          <a:p>
            <a:pPr indent="-228600" lvl="0" marL="228600" rtl="0" algn="l">
              <a:lnSpc>
                <a:spcPct val="100000"/>
              </a:lnSpc>
              <a:spcBef>
                <a:spcPts val="1000"/>
              </a:spcBef>
              <a:spcAft>
                <a:spcPts val="0"/>
              </a:spcAft>
              <a:buSzPct val="100000"/>
              <a:buChar char="⬩"/>
            </a:pPr>
            <a:r>
              <a:rPr b="1" lang="en-US"/>
              <a:t>Handling Non-Linear Data: </a:t>
            </a:r>
            <a:r>
              <a:rPr lang="en-US"/>
              <a:t>Polynomial Regression is used when the training dataset exhibits non-linear characteristics.</a:t>
            </a:r>
            <a:endParaRPr/>
          </a:p>
          <a:p>
            <a:pPr indent="-228600" lvl="0" marL="228600" rtl="0" algn="l">
              <a:lnSpc>
                <a:spcPct val="100000"/>
              </a:lnSpc>
              <a:spcBef>
                <a:spcPts val="1000"/>
              </a:spcBef>
              <a:spcAft>
                <a:spcPts val="0"/>
              </a:spcAft>
              <a:buSzPct val="100000"/>
              <a:buChar char="⬩"/>
            </a:pPr>
            <a:r>
              <a:rPr b="1" lang="en-US"/>
              <a:t>Fitting Complex Functions: </a:t>
            </a:r>
            <a:r>
              <a:rPr lang="en-US"/>
              <a:t>It employs a linear regression model to fit complex and non-linear functions and datasets.</a:t>
            </a:r>
            <a:endParaRPr/>
          </a:p>
          <a:p>
            <a:pPr indent="-228600" lvl="0" marL="228600" rtl="0" algn="l">
              <a:lnSpc>
                <a:spcPct val="100000"/>
              </a:lnSpc>
              <a:spcBef>
                <a:spcPts val="1000"/>
              </a:spcBef>
              <a:spcAft>
                <a:spcPts val="0"/>
              </a:spcAft>
              <a:buSzPct val="100000"/>
              <a:buChar char="⬩"/>
            </a:pPr>
            <a:r>
              <a:rPr b="1" lang="en-US"/>
              <a:t>Feature Transformation: </a:t>
            </a:r>
            <a:r>
              <a:rPr lang="en-US"/>
              <a:t>Original features are converted into polynomial features of the required degree (2, 3, ..., n) and then modeled using a linear approach.</a:t>
            </a:r>
            <a:endParaRPr/>
          </a:p>
        </p:txBody>
      </p:sp>
      <p:sp>
        <p:nvSpPr>
          <p:cNvPr id="10144" name="Google Shape;10144;p110"/>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8" name="Shape 10148"/>
        <p:cNvGrpSpPr/>
        <p:nvPr/>
      </p:nvGrpSpPr>
      <p:grpSpPr>
        <a:xfrm>
          <a:off x="0" y="0"/>
          <a:ext cx="0" cy="0"/>
          <a:chOff x="0" y="0"/>
          <a:chExt cx="0" cy="0"/>
        </a:xfrm>
      </p:grpSpPr>
      <p:sp>
        <p:nvSpPr>
          <p:cNvPr id="10149" name="Google Shape;10149;p111"/>
          <p:cNvSpPr txBox="1"/>
          <p:nvPr>
            <p:ph type="title"/>
          </p:nvPr>
        </p:nvSpPr>
        <p:spPr>
          <a:xfrm>
            <a:off x="420624" y="365125"/>
            <a:ext cx="10515600" cy="91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5200"/>
              <a:buFont typeface="Geo"/>
              <a:buNone/>
            </a:pPr>
            <a:r>
              <a:rPr lang="en-US"/>
              <a:t>Polynomial Regression</a:t>
            </a:r>
            <a:endParaRPr/>
          </a:p>
        </p:txBody>
      </p:sp>
      <p:sp>
        <p:nvSpPr>
          <p:cNvPr id="10150" name="Google Shape;10150;p111"/>
          <p:cNvSpPr txBox="1"/>
          <p:nvPr>
            <p:ph idx="1" type="body"/>
          </p:nvPr>
        </p:nvSpPr>
        <p:spPr>
          <a:xfrm>
            <a:off x="420623" y="1419225"/>
            <a:ext cx="5589600" cy="46128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100000"/>
              </a:lnSpc>
              <a:spcBef>
                <a:spcPts val="0"/>
              </a:spcBef>
              <a:spcAft>
                <a:spcPts val="0"/>
              </a:spcAft>
              <a:buSzPct val="100000"/>
              <a:buChar char="⬩"/>
            </a:pPr>
            <a:r>
              <a:rPr b="1" lang="en-US"/>
              <a:t>Linear Models on Non-Linear Data: </a:t>
            </a:r>
            <a:r>
              <a:rPr lang="en-US"/>
              <a:t>Applying a linear model on non-linear data results in poor performance, higher error, and lower accuracy due to improper fitting.</a:t>
            </a:r>
            <a:endParaRPr/>
          </a:p>
          <a:p>
            <a:pPr indent="-228600" lvl="0" marL="228600" rtl="0" algn="l">
              <a:lnSpc>
                <a:spcPct val="100000"/>
              </a:lnSpc>
              <a:spcBef>
                <a:spcPts val="1000"/>
              </a:spcBef>
              <a:spcAft>
                <a:spcPts val="0"/>
              </a:spcAft>
              <a:buSzPct val="100000"/>
              <a:buChar char="⬩"/>
            </a:pPr>
            <a:r>
              <a:rPr b="1" lang="en-US"/>
              <a:t>Need for Polynomial Regression: </a:t>
            </a:r>
            <a:r>
              <a:rPr lang="en-US"/>
              <a:t>Polynomial Regression is required when data points are arranged non-linearly, as it captures complex patterns better than linear models.</a:t>
            </a:r>
            <a:endParaRPr/>
          </a:p>
          <a:p>
            <a:pPr indent="-228600" lvl="0" marL="228600" rtl="0" algn="l">
              <a:lnSpc>
                <a:spcPct val="100000"/>
              </a:lnSpc>
              <a:spcBef>
                <a:spcPts val="1000"/>
              </a:spcBef>
              <a:spcAft>
                <a:spcPts val="0"/>
              </a:spcAft>
              <a:buSzPct val="100000"/>
              <a:buChar char="⬩"/>
            </a:pPr>
            <a:r>
              <a:rPr b="1" lang="en-US"/>
              <a:t>Comparison</a:t>
            </a:r>
            <a:r>
              <a:rPr lang="en-US"/>
              <a:t>: A linear model struggles to fit non-linear data, while a polynomial curve can cover most data points effectively.</a:t>
            </a:r>
            <a:endParaRPr/>
          </a:p>
        </p:txBody>
      </p:sp>
      <p:sp>
        <p:nvSpPr>
          <p:cNvPr id="10151" name="Google Shape;10151;p111"/>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descr="ML Polynomial Regression" id="10152" name="Google Shape;10152;p111"/>
          <p:cNvPicPr preferRelativeResize="0"/>
          <p:nvPr/>
        </p:nvPicPr>
        <p:blipFill rotWithShape="1">
          <a:blip r:embed="rId3">
            <a:alphaModFix/>
          </a:blip>
          <a:srcRect b="0" l="0" r="0" t="0"/>
          <a:stretch/>
        </p:blipFill>
        <p:spPr>
          <a:xfrm>
            <a:off x="6181728" y="1419225"/>
            <a:ext cx="5321424" cy="2857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6" name="Shape 10156"/>
        <p:cNvGrpSpPr/>
        <p:nvPr/>
      </p:nvGrpSpPr>
      <p:grpSpPr>
        <a:xfrm>
          <a:off x="0" y="0"/>
          <a:ext cx="0" cy="0"/>
          <a:chOff x="0" y="0"/>
          <a:chExt cx="0" cy="0"/>
        </a:xfrm>
      </p:grpSpPr>
      <p:sp>
        <p:nvSpPr>
          <p:cNvPr id="10157" name="Google Shape;10157;p112"/>
          <p:cNvSpPr txBox="1"/>
          <p:nvPr>
            <p:ph type="title"/>
          </p:nvPr>
        </p:nvSpPr>
        <p:spPr>
          <a:xfrm>
            <a:off x="420624" y="365125"/>
            <a:ext cx="10515600" cy="796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K-Nearest Neighbour</a:t>
            </a:r>
            <a:endParaRPr/>
          </a:p>
        </p:txBody>
      </p:sp>
      <p:sp>
        <p:nvSpPr>
          <p:cNvPr id="10158" name="Google Shape;10158;p112"/>
          <p:cNvSpPr txBox="1"/>
          <p:nvPr>
            <p:ph idx="1" type="body"/>
          </p:nvPr>
        </p:nvSpPr>
        <p:spPr>
          <a:xfrm>
            <a:off x="420624" y="1161288"/>
            <a:ext cx="11082600" cy="4870800"/>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100000"/>
              </a:lnSpc>
              <a:spcBef>
                <a:spcPts val="0"/>
              </a:spcBef>
              <a:spcAft>
                <a:spcPts val="0"/>
              </a:spcAft>
              <a:buSzPct val="100000"/>
              <a:buChar char="⬩"/>
            </a:pPr>
            <a:r>
              <a:rPr lang="en-US"/>
              <a:t>K-Nearest Neighbour is one of the simplest Machine Learning algorithms based on Supervised Learning technique.</a:t>
            </a:r>
            <a:endParaRPr/>
          </a:p>
          <a:p>
            <a:pPr indent="-228600" lvl="0" marL="228600" rtl="0" algn="l">
              <a:lnSpc>
                <a:spcPct val="100000"/>
              </a:lnSpc>
              <a:spcBef>
                <a:spcPts val="1000"/>
              </a:spcBef>
              <a:spcAft>
                <a:spcPts val="0"/>
              </a:spcAft>
              <a:buSzPct val="100000"/>
              <a:buChar char="⬩"/>
            </a:pPr>
            <a:r>
              <a:rPr lang="en-US"/>
              <a:t>K-NN algorithm assumes the similarity between the new case/data and available cases and put the new case into the category that is most similar to the available categories.</a:t>
            </a:r>
            <a:endParaRPr/>
          </a:p>
          <a:p>
            <a:pPr indent="-228600" lvl="0" marL="228600" rtl="0" algn="l">
              <a:lnSpc>
                <a:spcPct val="100000"/>
              </a:lnSpc>
              <a:spcBef>
                <a:spcPts val="1000"/>
              </a:spcBef>
              <a:spcAft>
                <a:spcPts val="0"/>
              </a:spcAft>
              <a:buSzPct val="100000"/>
              <a:buChar char="⬩"/>
            </a:pPr>
            <a:r>
              <a:rPr lang="en-US"/>
              <a:t>K-NN algorithm stores all the available data and classifies a new data point based on the similarity. This means when new data appears then it can be easily classified into a well suite category by using K- NN algorithm.</a:t>
            </a:r>
            <a:endParaRPr/>
          </a:p>
          <a:p>
            <a:pPr indent="-228600" lvl="0" marL="228600" rtl="0" algn="l">
              <a:lnSpc>
                <a:spcPct val="100000"/>
              </a:lnSpc>
              <a:spcBef>
                <a:spcPts val="1000"/>
              </a:spcBef>
              <a:spcAft>
                <a:spcPts val="0"/>
              </a:spcAft>
              <a:buSzPct val="100000"/>
              <a:buChar char="⬩"/>
            </a:pPr>
            <a:r>
              <a:rPr lang="en-US"/>
              <a:t>K-NN algorithm can be used for Regression as well as for Classification but mostly it is used for the Classification problems.</a:t>
            </a:r>
            <a:endParaRPr/>
          </a:p>
          <a:p>
            <a:pPr indent="-228600" lvl="0" marL="228600" rtl="0" algn="l">
              <a:lnSpc>
                <a:spcPct val="100000"/>
              </a:lnSpc>
              <a:spcBef>
                <a:spcPts val="1000"/>
              </a:spcBef>
              <a:spcAft>
                <a:spcPts val="0"/>
              </a:spcAft>
              <a:buSzPct val="100000"/>
              <a:buChar char="⬩"/>
            </a:pPr>
            <a:r>
              <a:rPr lang="en-US"/>
              <a:t>K-NN is a non-parametric algorithm, which means it does not make any assumption on underlying data.</a:t>
            </a:r>
            <a:endParaRPr/>
          </a:p>
          <a:p>
            <a:pPr indent="-228600" lvl="0" marL="228600" rtl="0" algn="l">
              <a:lnSpc>
                <a:spcPct val="100000"/>
              </a:lnSpc>
              <a:spcBef>
                <a:spcPts val="1000"/>
              </a:spcBef>
              <a:spcAft>
                <a:spcPts val="0"/>
              </a:spcAft>
              <a:buSzPct val="100000"/>
              <a:buChar char="⬩"/>
            </a:pPr>
            <a:r>
              <a:rPr lang="en-US"/>
              <a:t>It is also called a lazy learner algorithm because it does not learn from the training set immediately instead it stores the dataset and at the time of classification, it performs an action on the dataset.</a:t>
            </a:r>
            <a:endParaRPr/>
          </a:p>
          <a:p>
            <a:pPr indent="-228600" lvl="0" marL="228600" rtl="0" algn="l">
              <a:lnSpc>
                <a:spcPct val="100000"/>
              </a:lnSpc>
              <a:spcBef>
                <a:spcPts val="1000"/>
              </a:spcBef>
              <a:spcAft>
                <a:spcPts val="0"/>
              </a:spcAft>
              <a:buSzPct val="100000"/>
              <a:buChar char="⬩"/>
            </a:pPr>
            <a:r>
              <a:rPr lang="en-US"/>
              <a:t>KNN algorithm at the training phase just stores the dataset and when it gets new data, then it classifies that data into a category that is much similar to the new data.</a:t>
            </a:r>
            <a:endParaRPr/>
          </a:p>
        </p:txBody>
      </p:sp>
      <p:sp>
        <p:nvSpPr>
          <p:cNvPr id="10159" name="Google Shape;10159;p112"/>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63" name="Shape 10163"/>
        <p:cNvGrpSpPr/>
        <p:nvPr/>
      </p:nvGrpSpPr>
      <p:grpSpPr>
        <a:xfrm>
          <a:off x="0" y="0"/>
          <a:ext cx="0" cy="0"/>
          <a:chOff x="0" y="0"/>
          <a:chExt cx="0" cy="0"/>
        </a:xfrm>
      </p:grpSpPr>
      <p:pic>
        <p:nvPicPr>
          <p:cNvPr descr="K-Nearest Neighbor(KNN) Algorithm for Machine Learning" id="10164" name="Google Shape;10164;p113"/>
          <p:cNvPicPr preferRelativeResize="0"/>
          <p:nvPr/>
        </p:nvPicPr>
        <p:blipFill rotWithShape="1">
          <a:blip r:embed="rId3">
            <a:alphaModFix/>
          </a:blip>
          <a:srcRect b="0" l="0" r="0" t="0"/>
          <a:stretch/>
        </p:blipFill>
        <p:spPr>
          <a:xfrm>
            <a:off x="529520" y="321734"/>
            <a:ext cx="5282128" cy="2905170"/>
          </a:xfrm>
          <a:prstGeom prst="rect">
            <a:avLst/>
          </a:prstGeom>
          <a:noFill/>
          <a:ln>
            <a:noFill/>
          </a:ln>
        </p:spPr>
      </p:pic>
      <p:pic>
        <p:nvPicPr>
          <p:cNvPr descr="K-Nearest Neighbor(KNN) Algorithm for Machine Learning" id="10165" name="Google Shape;10165;p113"/>
          <p:cNvPicPr preferRelativeResize="0"/>
          <p:nvPr/>
        </p:nvPicPr>
        <p:blipFill rotWithShape="1">
          <a:blip r:embed="rId4">
            <a:alphaModFix/>
          </a:blip>
          <a:srcRect b="0" l="0" r="0" t="0"/>
          <a:stretch/>
        </p:blipFill>
        <p:spPr>
          <a:xfrm>
            <a:off x="457201" y="3654685"/>
            <a:ext cx="5426765" cy="2713382"/>
          </a:xfrm>
          <a:prstGeom prst="rect">
            <a:avLst/>
          </a:prstGeom>
          <a:noFill/>
          <a:ln>
            <a:noFill/>
          </a:ln>
        </p:spPr>
      </p:pic>
      <p:sp>
        <p:nvSpPr>
          <p:cNvPr id="10166" name="Google Shape;10166;p113"/>
          <p:cNvSpPr/>
          <p:nvPr/>
        </p:nvSpPr>
        <p:spPr>
          <a:xfrm>
            <a:off x="6050280" y="0"/>
            <a:ext cx="915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67" name="Google Shape;10167;p113"/>
          <p:cNvSpPr/>
          <p:nvPr/>
        </p:nvSpPr>
        <p:spPr>
          <a:xfrm>
            <a:off x="0" y="3383280"/>
            <a:ext cx="6126600" cy="915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68" name="Google Shape;10168;p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pic>
        <p:nvPicPr>
          <p:cNvPr descr="K-Nearest Neighbor(KNN) Algorithm for Machine Learning" id="10169" name="Google Shape;10169;p113"/>
          <p:cNvPicPr preferRelativeResize="0"/>
          <p:nvPr/>
        </p:nvPicPr>
        <p:blipFill rotWithShape="1">
          <a:blip r:embed="rId5">
            <a:alphaModFix/>
          </a:blip>
          <a:srcRect b="0" l="0" r="0" t="0"/>
          <a:stretch/>
        </p:blipFill>
        <p:spPr>
          <a:xfrm>
            <a:off x="6308034" y="1185989"/>
            <a:ext cx="5426764" cy="434141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3" name="Shape 10173"/>
        <p:cNvGrpSpPr/>
        <p:nvPr/>
      </p:nvGrpSpPr>
      <p:grpSpPr>
        <a:xfrm>
          <a:off x="0" y="0"/>
          <a:ext cx="0" cy="0"/>
          <a:chOff x="0" y="0"/>
          <a:chExt cx="0" cy="0"/>
        </a:xfrm>
      </p:grpSpPr>
      <p:sp>
        <p:nvSpPr>
          <p:cNvPr id="10174" name="Google Shape;10174;p114"/>
          <p:cNvSpPr txBox="1"/>
          <p:nvPr>
            <p:ph type="title"/>
          </p:nvPr>
        </p:nvSpPr>
        <p:spPr>
          <a:xfrm>
            <a:off x="420624" y="365125"/>
            <a:ext cx="10515600" cy="997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800"/>
              <a:buFont typeface="Geo"/>
              <a:buNone/>
            </a:pPr>
            <a:r>
              <a:rPr lang="en-US" sz="4800"/>
              <a:t>How does K-NN work?</a:t>
            </a:r>
            <a:endParaRPr/>
          </a:p>
        </p:txBody>
      </p:sp>
      <p:sp>
        <p:nvSpPr>
          <p:cNvPr id="10175" name="Google Shape;10175;p114"/>
          <p:cNvSpPr txBox="1"/>
          <p:nvPr>
            <p:ph idx="1" type="body"/>
          </p:nvPr>
        </p:nvSpPr>
        <p:spPr>
          <a:xfrm>
            <a:off x="420624" y="1362457"/>
            <a:ext cx="11082600" cy="46695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b="1" lang="en-US"/>
              <a:t>Step 1: </a:t>
            </a:r>
            <a:r>
              <a:rPr lang="en-US"/>
              <a:t>Select the number K of the neighbors</a:t>
            </a:r>
            <a:endParaRPr/>
          </a:p>
          <a:p>
            <a:pPr indent="-228600" lvl="0" marL="228600" rtl="0" algn="l">
              <a:lnSpc>
                <a:spcPct val="100000"/>
              </a:lnSpc>
              <a:spcBef>
                <a:spcPts val="1000"/>
              </a:spcBef>
              <a:spcAft>
                <a:spcPts val="0"/>
              </a:spcAft>
              <a:buSzPts val="2400"/>
              <a:buChar char="⬩"/>
            </a:pPr>
            <a:r>
              <a:rPr b="1" lang="en-US"/>
              <a:t>Step 2: </a:t>
            </a:r>
            <a:r>
              <a:rPr lang="en-US"/>
              <a:t>Calculate the Euclidean distance of K number of neighbors</a:t>
            </a:r>
            <a:endParaRPr/>
          </a:p>
          <a:p>
            <a:pPr indent="-228600" lvl="0" marL="228600" rtl="0" algn="l">
              <a:lnSpc>
                <a:spcPct val="100000"/>
              </a:lnSpc>
              <a:spcBef>
                <a:spcPts val="1000"/>
              </a:spcBef>
              <a:spcAft>
                <a:spcPts val="0"/>
              </a:spcAft>
              <a:buSzPts val="2400"/>
              <a:buChar char="⬩"/>
            </a:pPr>
            <a:r>
              <a:rPr b="1" lang="en-US"/>
              <a:t>Step 3: </a:t>
            </a:r>
            <a:r>
              <a:rPr lang="en-US"/>
              <a:t>Take the K nearest neighbors as per the calculated Euclidean distance.</a:t>
            </a:r>
            <a:endParaRPr/>
          </a:p>
          <a:p>
            <a:pPr indent="-228600" lvl="0" marL="228600" rtl="0" algn="l">
              <a:lnSpc>
                <a:spcPct val="100000"/>
              </a:lnSpc>
              <a:spcBef>
                <a:spcPts val="1000"/>
              </a:spcBef>
              <a:spcAft>
                <a:spcPts val="0"/>
              </a:spcAft>
              <a:buSzPts val="2400"/>
              <a:buChar char="⬩"/>
            </a:pPr>
            <a:r>
              <a:rPr b="1" lang="en-US"/>
              <a:t>Step 4: </a:t>
            </a:r>
            <a:r>
              <a:rPr lang="en-US"/>
              <a:t>Among these k neighbors, count the number of the data points in each category.</a:t>
            </a:r>
            <a:endParaRPr/>
          </a:p>
          <a:p>
            <a:pPr indent="-228600" lvl="0" marL="228600" rtl="0" algn="l">
              <a:lnSpc>
                <a:spcPct val="100000"/>
              </a:lnSpc>
              <a:spcBef>
                <a:spcPts val="1000"/>
              </a:spcBef>
              <a:spcAft>
                <a:spcPts val="0"/>
              </a:spcAft>
              <a:buSzPts val="2400"/>
              <a:buChar char="⬩"/>
            </a:pPr>
            <a:r>
              <a:rPr b="1" lang="en-US"/>
              <a:t>Step 5: </a:t>
            </a:r>
            <a:r>
              <a:rPr lang="en-US"/>
              <a:t>Assign the new data points to that category for which the number of the neighbor is maximum.</a:t>
            </a:r>
            <a:endParaRPr/>
          </a:p>
          <a:p>
            <a:pPr indent="-228600" lvl="0" marL="228600" rtl="0" algn="l">
              <a:lnSpc>
                <a:spcPct val="100000"/>
              </a:lnSpc>
              <a:spcBef>
                <a:spcPts val="1000"/>
              </a:spcBef>
              <a:spcAft>
                <a:spcPts val="0"/>
              </a:spcAft>
              <a:buSzPts val="2400"/>
              <a:buChar char="⬩"/>
            </a:pPr>
            <a:r>
              <a:rPr b="1" lang="en-US"/>
              <a:t>Step 6: </a:t>
            </a:r>
            <a:r>
              <a:rPr lang="en-US"/>
              <a:t>Our model is ready.</a:t>
            </a:r>
            <a:endParaRPr/>
          </a:p>
        </p:txBody>
      </p:sp>
      <p:sp>
        <p:nvSpPr>
          <p:cNvPr id="10176" name="Google Shape;10176;p114"/>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0" name="Shape 10180"/>
        <p:cNvGrpSpPr/>
        <p:nvPr/>
      </p:nvGrpSpPr>
      <p:grpSpPr>
        <a:xfrm>
          <a:off x="0" y="0"/>
          <a:ext cx="0" cy="0"/>
          <a:chOff x="0" y="0"/>
          <a:chExt cx="0" cy="0"/>
        </a:xfrm>
      </p:grpSpPr>
      <p:sp>
        <p:nvSpPr>
          <p:cNvPr id="10181" name="Google Shape;10181;p115"/>
          <p:cNvSpPr txBox="1"/>
          <p:nvPr>
            <p:ph idx="1" type="body"/>
          </p:nvPr>
        </p:nvSpPr>
        <p:spPr>
          <a:xfrm>
            <a:off x="420624" y="969265"/>
            <a:ext cx="10515600" cy="5062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2400"/>
              <a:buNone/>
            </a:pPr>
            <a:r>
              <a:rPr b="1" lang="en-US"/>
              <a:t>Advantages of KNN Algorithm:</a:t>
            </a:r>
            <a:endParaRPr/>
          </a:p>
          <a:p>
            <a:pPr indent="-228600" lvl="0" marL="228600" rtl="0" algn="l">
              <a:lnSpc>
                <a:spcPct val="100000"/>
              </a:lnSpc>
              <a:spcBef>
                <a:spcPts val="1000"/>
              </a:spcBef>
              <a:spcAft>
                <a:spcPts val="0"/>
              </a:spcAft>
              <a:buSzPts val="2400"/>
              <a:buChar char="⬩"/>
            </a:pPr>
            <a:r>
              <a:rPr lang="en-US"/>
              <a:t>It is simple to implement.</a:t>
            </a:r>
            <a:endParaRPr/>
          </a:p>
          <a:p>
            <a:pPr indent="-228600" lvl="0" marL="228600" rtl="0" algn="l">
              <a:lnSpc>
                <a:spcPct val="100000"/>
              </a:lnSpc>
              <a:spcBef>
                <a:spcPts val="1000"/>
              </a:spcBef>
              <a:spcAft>
                <a:spcPts val="0"/>
              </a:spcAft>
              <a:buSzPts val="2400"/>
              <a:buChar char="⬩"/>
            </a:pPr>
            <a:r>
              <a:rPr lang="en-US"/>
              <a:t>It is robust to the noisy training data</a:t>
            </a:r>
            <a:endParaRPr/>
          </a:p>
          <a:p>
            <a:pPr indent="-228600" lvl="0" marL="228600" rtl="0" algn="l">
              <a:lnSpc>
                <a:spcPct val="100000"/>
              </a:lnSpc>
              <a:spcBef>
                <a:spcPts val="1000"/>
              </a:spcBef>
              <a:spcAft>
                <a:spcPts val="0"/>
              </a:spcAft>
              <a:buSzPts val="2400"/>
              <a:buChar char="⬩"/>
            </a:pPr>
            <a:r>
              <a:rPr lang="en-US"/>
              <a:t>It can be more effective if the training data is large.</a:t>
            </a:r>
            <a:endParaRPr/>
          </a:p>
          <a:p>
            <a:pPr indent="0" lvl="0" marL="0" rtl="0" algn="l">
              <a:lnSpc>
                <a:spcPct val="100000"/>
              </a:lnSpc>
              <a:spcBef>
                <a:spcPts val="1000"/>
              </a:spcBef>
              <a:spcAft>
                <a:spcPts val="0"/>
              </a:spcAft>
              <a:buSzPts val="2400"/>
              <a:buNone/>
            </a:pPr>
            <a:r>
              <a:rPr b="1" lang="en-US"/>
              <a:t>Disadvantages of KNN Algorithm:</a:t>
            </a:r>
            <a:endParaRPr/>
          </a:p>
          <a:p>
            <a:pPr indent="-228600" lvl="0" marL="228600" rtl="0" algn="l">
              <a:lnSpc>
                <a:spcPct val="100000"/>
              </a:lnSpc>
              <a:spcBef>
                <a:spcPts val="1000"/>
              </a:spcBef>
              <a:spcAft>
                <a:spcPts val="0"/>
              </a:spcAft>
              <a:buSzPts val="2400"/>
              <a:buChar char="⬩"/>
            </a:pPr>
            <a:r>
              <a:rPr lang="en-US"/>
              <a:t>Always needs to determine the value of K which may be complex some time.</a:t>
            </a:r>
            <a:endParaRPr/>
          </a:p>
          <a:p>
            <a:pPr indent="-228600" lvl="0" marL="228600" rtl="0" algn="l">
              <a:lnSpc>
                <a:spcPct val="100000"/>
              </a:lnSpc>
              <a:spcBef>
                <a:spcPts val="1000"/>
              </a:spcBef>
              <a:spcAft>
                <a:spcPts val="0"/>
              </a:spcAft>
              <a:buSzPts val="2400"/>
              <a:buChar char="⬩"/>
            </a:pPr>
            <a:r>
              <a:rPr lang="en-US"/>
              <a:t>The computation cost is high because of calculating the distance between the data points for all the training samples.</a:t>
            </a:r>
            <a:endParaRPr/>
          </a:p>
        </p:txBody>
      </p:sp>
      <p:sp>
        <p:nvSpPr>
          <p:cNvPr id="10182" name="Google Shape;10182;p115"/>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86" name="Shape 10186"/>
        <p:cNvGrpSpPr/>
        <p:nvPr/>
      </p:nvGrpSpPr>
      <p:grpSpPr>
        <a:xfrm>
          <a:off x="0" y="0"/>
          <a:ext cx="0" cy="0"/>
          <a:chOff x="0" y="0"/>
          <a:chExt cx="0" cy="0"/>
        </a:xfrm>
      </p:grpSpPr>
      <p:sp>
        <p:nvSpPr>
          <p:cNvPr id="10187" name="Google Shape;10187;p116"/>
          <p:cNvSpPr/>
          <p:nvPr/>
        </p:nvSpPr>
        <p:spPr>
          <a:xfrm>
            <a:off x="1478324" y="709375"/>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88" name="Google Shape;10188;p116"/>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89" name="Google Shape;10189;p116"/>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90" name="Google Shape;10190;p116"/>
          <p:cNvSpPr/>
          <p:nvPr/>
        </p:nvSpPr>
        <p:spPr>
          <a:xfrm>
            <a:off x="1446276" y="685800"/>
            <a:ext cx="10744200" cy="548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191" name="Google Shape;10191;p116"/>
          <p:cNvSpPr txBox="1"/>
          <p:nvPr>
            <p:ph idx="12" type="sldNum"/>
          </p:nvPr>
        </p:nvSpPr>
        <p:spPr>
          <a:xfrm>
            <a:off x="11504676" y="-1419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sz="1200"/>
              <a:t>‹#›</a:t>
            </a:fld>
            <a:endParaRPr sz="1200"/>
          </a:p>
        </p:txBody>
      </p:sp>
      <p:sp>
        <p:nvSpPr>
          <p:cNvPr id="10192" name="Google Shape;10192;p116"/>
          <p:cNvSpPr txBox="1"/>
          <p:nvPr>
            <p:ph idx="1" type="body"/>
          </p:nvPr>
        </p:nvSpPr>
        <p:spPr>
          <a:xfrm>
            <a:off x="422897" y="933451"/>
            <a:ext cx="5659200" cy="5003700"/>
          </a:xfrm>
          <a:prstGeom prst="rect">
            <a:avLst/>
          </a:prstGeom>
          <a:noFill/>
          <a:ln>
            <a:noFill/>
          </a:ln>
        </p:spPr>
        <p:txBody>
          <a:bodyPr anchorCtr="0" anchor="t" bIns="45700" lIns="91425" spcFirstLastPara="1" rIns="91425" wrap="square" tIns="45700">
            <a:normAutofit/>
          </a:bodyPr>
          <a:lstStyle/>
          <a:p>
            <a:pPr indent="-228600" lvl="0" marL="228600" rtl="0" algn="l">
              <a:lnSpc>
                <a:spcPct val="140000"/>
              </a:lnSpc>
              <a:spcBef>
                <a:spcPts val="0"/>
              </a:spcBef>
              <a:spcAft>
                <a:spcPts val="0"/>
              </a:spcAft>
              <a:buSzPts val="2000"/>
              <a:buChar char="⬩"/>
            </a:pPr>
            <a:r>
              <a:rPr b="1" lang="en-US"/>
              <a:t>Larger K value</a:t>
            </a:r>
            <a:r>
              <a:rPr lang="en-US"/>
              <a:t>: The case of underfitting occurs when the value of k is increased. In this case, the model would be unable to correctly learn on the training data.</a:t>
            </a:r>
            <a:endParaRPr/>
          </a:p>
          <a:p>
            <a:pPr indent="-101600" lvl="0" marL="228600" rtl="0" algn="l">
              <a:lnSpc>
                <a:spcPct val="140000"/>
              </a:lnSpc>
              <a:spcBef>
                <a:spcPts val="1000"/>
              </a:spcBef>
              <a:spcAft>
                <a:spcPts val="0"/>
              </a:spcAft>
              <a:buSzPts val="2000"/>
              <a:buNone/>
            </a:pPr>
            <a:r>
              <a:t/>
            </a:r>
            <a:endParaRPr/>
          </a:p>
          <a:p>
            <a:pPr indent="-228600" lvl="0" marL="228600" rtl="0" algn="l">
              <a:lnSpc>
                <a:spcPct val="140000"/>
              </a:lnSpc>
              <a:spcBef>
                <a:spcPts val="1000"/>
              </a:spcBef>
              <a:spcAft>
                <a:spcPts val="0"/>
              </a:spcAft>
              <a:buSzPts val="2000"/>
              <a:buChar char="⬩"/>
            </a:pPr>
            <a:r>
              <a:rPr b="1" lang="en-US"/>
              <a:t>Smaller k value</a:t>
            </a:r>
            <a:r>
              <a:rPr lang="en-US"/>
              <a:t>: The condition of overfitting occurs when the value of k is smaller. The model will capture all of the training data, including noise. The model will perform poorly for the test data in this scenario.</a:t>
            </a:r>
            <a:endParaRPr/>
          </a:p>
          <a:p>
            <a:pPr indent="-171450" lvl="0" marL="228600" rtl="0" algn="l">
              <a:lnSpc>
                <a:spcPct val="311111"/>
              </a:lnSpc>
              <a:spcBef>
                <a:spcPts val="1000"/>
              </a:spcBef>
              <a:spcAft>
                <a:spcPts val="0"/>
              </a:spcAft>
              <a:buSzPts val="900"/>
              <a:buNone/>
            </a:pPr>
            <a:r>
              <a:t/>
            </a:r>
            <a:endParaRPr sz="900"/>
          </a:p>
        </p:txBody>
      </p:sp>
      <p:cxnSp>
        <p:nvCxnSpPr>
          <p:cNvPr id="10193" name="Google Shape;10193;p116"/>
          <p:cNvCxnSpPr/>
          <p:nvPr/>
        </p:nvCxnSpPr>
        <p:spPr>
          <a:xfrm>
            <a:off x="11496184" y="5610"/>
            <a:ext cx="0" cy="6858000"/>
          </a:xfrm>
          <a:prstGeom prst="straightConnector1">
            <a:avLst/>
          </a:prstGeom>
          <a:noFill/>
          <a:ln cap="rnd" cmpd="sng" w="9525">
            <a:solidFill>
              <a:srgbClr val="DF635C"/>
            </a:solidFill>
            <a:prstDash val="dash"/>
            <a:miter lim="800000"/>
            <a:headEnd len="sm" w="sm" type="none"/>
            <a:tailEnd len="sm" w="sm" type="none"/>
          </a:ln>
        </p:spPr>
      </p:cxnSp>
      <p:cxnSp>
        <p:nvCxnSpPr>
          <p:cNvPr id="10194" name="Google Shape;10194;p116"/>
          <p:cNvCxnSpPr/>
          <p:nvPr/>
        </p:nvCxnSpPr>
        <p:spPr>
          <a:xfrm>
            <a:off x="1524" y="6172200"/>
            <a:ext cx="12192000" cy="0"/>
          </a:xfrm>
          <a:prstGeom prst="straightConnector1">
            <a:avLst/>
          </a:prstGeom>
          <a:noFill/>
          <a:ln cap="rnd" cmpd="sng" w="9525">
            <a:solidFill>
              <a:srgbClr val="DF635C"/>
            </a:solidFill>
            <a:prstDash val="dash"/>
            <a:miter lim="800000"/>
            <a:headEnd len="sm" w="sm" type="none"/>
            <a:tailEnd len="sm" w="sm" type="none"/>
          </a:ln>
        </p:spPr>
      </p:cxnSp>
      <p:sp>
        <p:nvSpPr>
          <p:cNvPr id="10195" name="Google Shape;10195;p116"/>
          <p:cNvSpPr/>
          <p:nvPr/>
        </p:nvSpPr>
        <p:spPr>
          <a:xfrm rot="10800000">
            <a:off x="6109939" y="685705"/>
            <a:ext cx="5391600" cy="5492100"/>
          </a:xfrm>
          <a:prstGeom prst="rect">
            <a:avLst/>
          </a:prstGeom>
          <a:solidFill>
            <a:srgbClr val="DF635C">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descr="K large or small | KNN" id="10196" name="Google Shape;10196;p116"/>
          <p:cNvPicPr preferRelativeResize="0"/>
          <p:nvPr/>
        </p:nvPicPr>
        <p:blipFill rotWithShape="1">
          <a:blip r:embed="rId3">
            <a:alphaModFix/>
          </a:blip>
          <a:srcRect b="0" l="0" r="0" t="0"/>
          <a:stretch/>
        </p:blipFill>
        <p:spPr>
          <a:xfrm>
            <a:off x="6291078" y="1876425"/>
            <a:ext cx="5047475" cy="26955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0" name="Shape 10200"/>
        <p:cNvGrpSpPr/>
        <p:nvPr/>
      </p:nvGrpSpPr>
      <p:grpSpPr>
        <a:xfrm>
          <a:off x="0" y="0"/>
          <a:ext cx="0" cy="0"/>
          <a:chOff x="0" y="0"/>
          <a:chExt cx="0" cy="0"/>
        </a:xfrm>
      </p:grpSpPr>
      <p:sp>
        <p:nvSpPr>
          <p:cNvPr id="10201" name="Google Shape;10201;p117"/>
          <p:cNvSpPr txBox="1"/>
          <p:nvPr>
            <p:ph idx="1" type="body"/>
          </p:nvPr>
        </p:nvSpPr>
        <p:spPr>
          <a:xfrm>
            <a:off x="420624" y="819785"/>
            <a:ext cx="5181600" cy="5212200"/>
          </a:xfrm>
          <a:prstGeom prst="rect">
            <a:avLst/>
          </a:prstGeom>
          <a:noFill/>
          <a:ln>
            <a:noFill/>
          </a:ln>
        </p:spPr>
        <p:txBody>
          <a:bodyPr anchorCtr="0" anchor="t" bIns="45700" lIns="91425" spcFirstLastPara="1" rIns="91425" wrap="square" tIns="45700">
            <a:normAutofit fontScale="77500" lnSpcReduction="20000"/>
          </a:bodyPr>
          <a:lstStyle/>
          <a:p>
            <a:pPr indent="-228631" lvl="0" marL="228600" rtl="0" algn="l">
              <a:lnSpc>
                <a:spcPct val="100000"/>
              </a:lnSpc>
              <a:spcBef>
                <a:spcPts val="0"/>
              </a:spcBef>
              <a:spcAft>
                <a:spcPts val="0"/>
              </a:spcAft>
              <a:buSzPct val="100000"/>
              <a:buChar char="⬩"/>
            </a:pPr>
            <a:r>
              <a:rPr b="1" lang="en-US" sz="2100"/>
              <a:t>KNN in Regression</a:t>
            </a:r>
            <a:endParaRPr/>
          </a:p>
          <a:p>
            <a:pPr indent="-228631" lvl="0" marL="228600" rtl="0" algn="l">
              <a:lnSpc>
                <a:spcPct val="100000"/>
              </a:lnSpc>
              <a:spcBef>
                <a:spcPts val="1000"/>
              </a:spcBef>
              <a:spcAft>
                <a:spcPts val="0"/>
              </a:spcAft>
              <a:buSzPct val="100000"/>
              <a:buFont typeface="Arial"/>
              <a:buChar char="•"/>
            </a:pPr>
            <a:r>
              <a:rPr b="1" lang="en-US" sz="2100"/>
              <a:t>Purpose</a:t>
            </a:r>
            <a:r>
              <a:rPr lang="en-US" sz="2100"/>
              <a:t>: Predicts a continuous value based on the average of the target values of its nearest neighbors.</a:t>
            </a:r>
            <a:endParaRPr/>
          </a:p>
          <a:p>
            <a:pPr indent="-228631" lvl="0" marL="228600" rtl="0" algn="l">
              <a:lnSpc>
                <a:spcPct val="100000"/>
              </a:lnSpc>
              <a:spcBef>
                <a:spcPts val="1000"/>
              </a:spcBef>
              <a:spcAft>
                <a:spcPts val="0"/>
              </a:spcAft>
              <a:buSzPct val="100000"/>
              <a:buFont typeface="Arial"/>
              <a:buChar char="•"/>
            </a:pPr>
            <a:r>
              <a:rPr b="1" lang="en-US" sz="2100"/>
              <a:t>Distance Metric</a:t>
            </a:r>
            <a:r>
              <a:rPr lang="en-US" sz="2100"/>
              <a:t>: Typically uses Euclidean distance to find the nearest neighbors.</a:t>
            </a:r>
            <a:endParaRPr/>
          </a:p>
          <a:p>
            <a:pPr indent="-228631" lvl="0" marL="228600" rtl="0" algn="l">
              <a:lnSpc>
                <a:spcPct val="100000"/>
              </a:lnSpc>
              <a:spcBef>
                <a:spcPts val="1000"/>
              </a:spcBef>
              <a:spcAft>
                <a:spcPts val="0"/>
              </a:spcAft>
              <a:buSzPct val="100000"/>
              <a:buFont typeface="Arial"/>
              <a:buChar char="•"/>
            </a:pPr>
            <a:r>
              <a:rPr b="1" lang="en-US" sz="2100"/>
              <a:t>Prediction</a:t>
            </a:r>
            <a:r>
              <a:rPr lang="en-US" sz="2100"/>
              <a:t>: The predicted value is the mean (or weighted average) of the values of the k nearest neighbors.</a:t>
            </a:r>
            <a:endParaRPr/>
          </a:p>
          <a:p>
            <a:pPr indent="-228631" lvl="0" marL="228600" rtl="0" algn="l">
              <a:lnSpc>
                <a:spcPct val="100000"/>
              </a:lnSpc>
              <a:spcBef>
                <a:spcPts val="1000"/>
              </a:spcBef>
              <a:spcAft>
                <a:spcPts val="0"/>
              </a:spcAft>
              <a:buSzPct val="100000"/>
              <a:buFont typeface="Arial"/>
              <a:buChar char="•"/>
            </a:pPr>
            <a:r>
              <a:rPr b="1" lang="en-US" sz="2100"/>
              <a:t>Sensitivity to k</a:t>
            </a:r>
            <a:r>
              <a:rPr lang="en-US" sz="2100"/>
              <a:t>: Small values of k can lead to high variance, while large values can result in high bias.</a:t>
            </a:r>
            <a:endParaRPr/>
          </a:p>
          <a:p>
            <a:pPr indent="-228631" lvl="0" marL="228600" rtl="0" algn="l">
              <a:lnSpc>
                <a:spcPct val="100000"/>
              </a:lnSpc>
              <a:spcBef>
                <a:spcPts val="1000"/>
              </a:spcBef>
              <a:spcAft>
                <a:spcPts val="0"/>
              </a:spcAft>
              <a:buSzPct val="100000"/>
              <a:buFont typeface="Arial"/>
              <a:buChar char="•"/>
            </a:pPr>
            <a:r>
              <a:rPr b="1" lang="en-US" sz="2100"/>
              <a:t>Outlier Sensitivity: </a:t>
            </a:r>
            <a:r>
              <a:rPr lang="en-US" sz="2100"/>
              <a:t>KNN regression can be sensitive to outliers as they may skew the average.</a:t>
            </a:r>
            <a:endParaRPr/>
          </a:p>
          <a:p>
            <a:pPr indent="-228631" lvl="0" marL="228600" rtl="0" algn="l">
              <a:lnSpc>
                <a:spcPct val="100000"/>
              </a:lnSpc>
              <a:spcBef>
                <a:spcPts val="1000"/>
              </a:spcBef>
              <a:spcAft>
                <a:spcPts val="0"/>
              </a:spcAft>
              <a:buSzPct val="100000"/>
              <a:buFont typeface="Arial"/>
              <a:buChar char="•"/>
            </a:pPr>
            <a:r>
              <a:rPr b="1" lang="en-US" sz="2100"/>
              <a:t>Non-parametric</a:t>
            </a:r>
            <a:r>
              <a:rPr lang="en-US" sz="2100"/>
              <a:t>: No assumptions about the underlying data distribution.</a:t>
            </a:r>
            <a:endParaRPr/>
          </a:p>
          <a:p>
            <a:pPr indent="-228631" lvl="0" marL="228600" rtl="0" algn="l">
              <a:lnSpc>
                <a:spcPct val="100000"/>
              </a:lnSpc>
              <a:spcBef>
                <a:spcPts val="1000"/>
              </a:spcBef>
              <a:spcAft>
                <a:spcPts val="0"/>
              </a:spcAft>
              <a:buSzPct val="100000"/>
              <a:buFont typeface="Arial"/>
              <a:buChar char="•"/>
            </a:pPr>
            <a:r>
              <a:rPr b="1" lang="en-US" sz="2100"/>
              <a:t>Scaling</a:t>
            </a:r>
            <a:r>
              <a:rPr lang="en-US" sz="2100"/>
              <a:t>: Input features should be scaled, as KNN is distance-based and sensitive to feature magnitudes.</a:t>
            </a:r>
            <a:endParaRPr/>
          </a:p>
          <a:p>
            <a:pPr indent="-149860" lvl="0" marL="228600" rtl="0" algn="l">
              <a:lnSpc>
                <a:spcPct val="100000"/>
              </a:lnSpc>
              <a:spcBef>
                <a:spcPts val="1000"/>
              </a:spcBef>
              <a:spcAft>
                <a:spcPts val="0"/>
              </a:spcAft>
              <a:buSzPct val="100000"/>
              <a:buNone/>
            </a:pPr>
            <a:r>
              <a:t/>
            </a:r>
            <a:endParaRPr sz="1600"/>
          </a:p>
        </p:txBody>
      </p:sp>
      <p:sp>
        <p:nvSpPr>
          <p:cNvPr id="10202" name="Google Shape;10202;p117"/>
          <p:cNvSpPr txBox="1"/>
          <p:nvPr>
            <p:ph idx="2" type="body"/>
          </p:nvPr>
        </p:nvSpPr>
        <p:spPr>
          <a:xfrm>
            <a:off x="5756178" y="819785"/>
            <a:ext cx="5180100" cy="5212200"/>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100000"/>
              </a:lnSpc>
              <a:spcBef>
                <a:spcPts val="0"/>
              </a:spcBef>
              <a:spcAft>
                <a:spcPts val="0"/>
              </a:spcAft>
              <a:buSzPct val="100000"/>
              <a:buFont typeface="Noto Sans Symbols"/>
              <a:buChar char="⬩"/>
            </a:pPr>
            <a:r>
              <a:rPr b="1" lang="en-US"/>
              <a:t>KNN in Classification</a:t>
            </a:r>
            <a:endParaRPr/>
          </a:p>
          <a:p>
            <a:pPr indent="-228600" lvl="0" marL="228600" rtl="0" algn="l">
              <a:lnSpc>
                <a:spcPct val="100000"/>
              </a:lnSpc>
              <a:spcBef>
                <a:spcPts val="1000"/>
              </a:spcBef>
              <a:spcAft>
                <a:spcPts val="0"/>
              </a:spcAft>
              <a:buSzPct val="100000"/>
              <a:buFont typeface="Arial"/>
              <a:buChar char="•"/>
            </a:pPr>
            <a:r>
              <a:rPr b="1" lang="en-US"/>
              <a:t>Purpose</a:t>
            </a:r>
            <a:r>
              <a:rPr lang="en-US"/>
              <a:t>: Classifies a data point based on the majority class of its nearest neighbors.</a:t>
            </a:r>
            <a:endParaRPr/>
          </a:p>
          <a:p>
            <a:pPr indent="-228600" lvl="0" marL="228600" rtl="0" algn="l">
              <a:lnSpc>
                <a:spcPct val="100000"/>
              </a:lnSpc>
              <a:spcBef>
                <a:spcPts val="1000"/>
              </a:spcBef>
              <a:spcAft>
                <a:spcPts val="0"/>
              </a:spcAft>
              <a:buSzPct val="100000"/>
              <a:buFont typeface="Arial"/>
              <a:buChar char="•"/>
            </a:pPr>
            <a:r>
              <a:rPr b="1" lang="en-US"/>
              <a:t>Distance Metric</a:t>
            </a:r>
            <a:r>
              <a:rPr lang="en-US"/>
              <a:t>: Most commonly uses Euclidean distance, but can also use other distance metrics (e.g., Manhattan, Minkowski).</a:t>
            </a:r>
            <a:endParaRPr/>
          </a:p>
          <a:p>
            <a:pPr indent="-228600" lvl="0" marL="228600" rtl="0" algn="l">
              <a:lnSpc>
                <a:spcPct val="100000"/>
              </a:lnSpc>
              <a:spcBef>
                <a:spcPts val="1000"/>
              </a:spcBef>
              <a:spcAft>
                <a:spcPts val="0"/>
              </a:spcAft>
              <a:buSzPct val="100000"/>
              <a:buFont typeface="Arial"/>
              <a:buChar char="•"/>
            </a:pPr>
            <a:r>
              <a:rPr b="1" lang="en-US"/>
              <a:t>Prediction</a:t>
            </a:r>
            <a:r>
              <a:rPr lang="en-US"/>
              <a:t>: The predicted class is determined by the </a:t>
            </a:r>
            <a:r>
              <a:rPr b="1" lang="en-US"/>
              <a:t>majority vote</a:t>
            </a:r>
            <a:r>
              <a:rPr lang="en-US"/>
              <a:t> among the k nearest neighbors.</a:t>
            </a:r>
            <a:endParaRPr/>
          </a:p>
          <a:p>
            <a:pPr indent="-228600" lvl="0" marL="228600" rtl="0" algn="l">
              <a:lnSpc>
                <a:spcPct val="100000"/>
              </a:lnSpc>
              <a:spcBef>
                <a:spcPts val="1000"/>
              </a:spcBef>
              <a:spcAft>
                <a:spcPts val="0"/>
              </a:spcAft>
              <a:buSzPct val="100000"/>
              <a:buFont typeface="Arial"/>
              <a:buChar char="•"/>
            </a:pPr>
            <a:r>
              <a:rPr b="1" lang="en-US"/>
              <a:t>Sensitivity to k</a:t>
            </a:r>
            <a:r>
              <a:rPr lang="en-US"/>
              <a:t>: Small values of k can lead to overfitting, while large values may lead to underfitting.</a:t>
            </a:r>
            <a:endParaRPr/>
          </a:p>
          <a:p>
            <a:pPr indent="-228600" lvl="0" marL="228600" rtl="0" algn="l">
              <a:lnSpc>
                <a:spcPct val="100000"/>
              </a:lnSpc>
              <a:spcBef>
                <a:spcPts val="1000"/>
              </a:spcBef>
              <a:spcAft>
                <a:spcPts val="0"/>
              </a:spcAft>
              <a:buSzPct val="100000"/>
              <a:buFont typeface="Arial"/>
              <a:buChar char="•"/>
            </a:pPr>
            <a:r>
              <a:rPr b="1" lang="en-US"/>
              <a:t>Decision Boundaries</a:t>
            </a:r>
            <a:r>
              <a:rPr lang="en-US"/>
              <a:t>: KNN creates non-linear decision boundaries depending on the distribution of the data.</a:t>
            </a:r>
            <a:endParaRPr/>
          </a:p>
          <a:p>
            <a:pPr indent="-228600" lvl="0" marL="228600" rtl="0" algn="l">
              <a:lnSpc>
                <a:spcPct val="100000"/>
              </a:lnSpc>
              <a:spcBef>
                <a:spcPts val="1000"/>
              </a:spcBef>
              <a:spcAft>
                <a:spcPts val="0"/>
              </a:spcAft>
              <a:buSzPct val="100000"/>
              <a:buFont typeface="Arial"/>
              <a:buChar char="•"/>
            </a:pPr>
            <a:r>
              <a:rPr b="1" lang="en-US"/>
              <a:t>Outlier Handling</a:t>
            </a:r>
            <a:r>
              <a:rPr lang="en-US"/>
              <a:t>: More robust to outliers compared to KNN regression due to majority voting.</a:t>
            </a:r>
            <a:endParaRPr/>
          </a:p>
          <a:p>
            <a:pPr indent="-228600" lvl="0" marL="228600" rtl="0" algn="l">
              <a:lnSpc>
                <a:spcPct val="100000"/>
              </a:lnSpc>
              <a:spcBef>
                <a:spcPts val="1000"/>
              </a:spcBef>
              <a:spcAft>
                <a:spcPts val="0"/>
              </a:spcAft>
              <a:buSzPct val="100000"/>
              <a:buFont typeface="Arial"/>
              <a:buChar char="•"/>
            </a:pPr>
            <a:r>
              <a:rPr b="1" lang="en-US"/>
              <a:t>Non-parametric</a:t>
            </a:r>
            <a:r>
              <a:rPr lang="en-US"/>
              <a:t>: No need for assumptions about the distribution of data.</a:t>
            </a:r>
            <a:endParaRPr/>
          </a:p>
          <a:p>
            <a:pPr indent="-228600" lvl="0" marL="228600" rtl="0" algn="l">
              <a:lnSpc>
                <a:spcPct val="100000"/>
              </a:lnSpc>
              <a:spcBef>
                <a:spcPts val="1000"/>
              </a:spcBef>
              <a:spcAft>
                <a:spcPts val="0"/>
              </a:spcAft>
              <a:buSzPct val="100000"/>
              <a:buFont typeface="Arial"/>
              <a:buChar char="•"/>
            </a:pPr>
            <a:r>
              <a:rPr b="1" lang="en-US"/>
              <a:t>Feature Scaling</a:t>
            </a:r>
            <a:r>
              <a:rPr lang="en-US"/>
              <a:t>: Distance-based, so features need to be normalized or standardized for accurate predictions.</a:t>
            </a:r>
            <a:endParaRPr/>
          </a:p>
          <a:p>
            <a:pPr indent="-130175" lvl="0" marL="228600" rtl="0" algn="l">
              <a:lnSpc>
                <a:spcPct val="100000"/>
              </a:lnSpc>
              <a:spcBef>
                <a:spcPts val="1000"/>
              </a:spcBef>
              <a:spcAft>
                <a:spcPts val="0"/>
              </a:spcAft>
              <a:buSzPct val="100000"/>
              <a:buFont typeface="Noto Sans Symbols"/>
              <a:buNone/>
            </a:pPr>
            <a:r>
              <a:t/>
            </a:r>
            <a:endParaRPr/>
          </a:p>
        </p:txBody>
      </p:sp>
      <p:sp>
        <p:nvSpPr>
          <p:cNvPr id="10203" name="Google Shape;10203;p117"/>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07" name="Shape 10207"/>
        <p:cNvGrpSpPr/>
        <p:nvPr/>
      </p:nvGrpSpPr>
      <p:grpSpPr>
        <a:xfrm>
          <a:off x="0" y="0"/>
          <a:ext cx="0" cy="0"/>
          <a:chOff x="0" y="0"/>
          <a:chExt cx="0" cy="0"/>
        </a:xfrm>
      </p:grpSpPr>
      <p:sp>
        <p:nvSpPr>
          <p:cNvPr id="10208" name="Google Shape;10208;p118"/>
          <p:cNvSpPr/>
          <p:nvPr/>
        </p:nvSpPr>
        <p:spPr>
          <a:xfrm>
            <a:off x="1523" y="-1"/>
            <a:ext cx="12189000"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209" name="Google Shape;10209;p118"/>
          <p:cNvSpPr/>
          <p:nvPr/>
        </p:nvSpPr>
        <p:spPr>
          <a:xfrm>
            <a:off x="1524" y="0"/>
            <a:ext cx="12189000" cy="6858000"/>
          </a:xfrm>
          <a:prstGeom prst="rect">
            <a:avLst/>
          </a:prstGeom>
          <a:solidFill>
            <a:schemeClr val="lt2">
              <a:alpha val="349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210" name="Google Shape;10210;p118"/>
          <p:cNvSpPr/>
          <p:nvPr/>
        </p:nvSpPr>
        <p:spPr>
          <a:xfrm>
            <a:off x="1478324" y="699899"/>
            <a:ext cx="10713600" cy="5433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
              <a:ea typeface="Geo"/>
              <a:cs typeface="Geo"/>
              <a:sym typeface="Geo"/>
            </a:endParaRPr>
          </a:p>
        </p:txBody>
      </p:sp>
      <p:sp>
        <p:nvSpPr>
          <p:cNvPr id="10211" name="Google Shape;10211;p118"/>
          <p:cNvSpPr txBox="1"/>
          <p:nvPr>
            <p:ph type="title"/>
          </p:nvPr>
        </p:nvSpPr>
        <p:spPr>
          <a:xfrm>
            <a:off x="444080" y="251798"/>
            <a:ext cx="4028700" cy="850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Geo"/>
              <a:buNone/>
            </a:pPr>
            <a:r>
              <a:rPr lang="en-US" sz="4800">
                <a:solidFill>
                  <a:schemeClr val="dk1"/>
                </a:solidFill>
              </a:rPr>
              <a:t>Example </a:t>
            </a:r>
            <a:endParaRPr/>
          </a:p>
        </p:txBody>
      </p:sp>
      <p:sp>
        <p:nvSpPr>
          <p:cNvPr id="10212" name="Google Shape;10212;p118"/>
          <p:cNvSpPr txBox="1"/>
          <p:nvPr>
            <p:ph idx="12" type="sldNum"/>
          </p:nvPr>
        </p:nvSpPr>
        <p:spPr>
          <a:xfrm>
            <a:off x="11503152" y="-18288"/>
            <a:ext cx="685800" cy="685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10213" name="Google Shape;10213;p118"/>
          <p:cNvSpPr txBox="1"/>
          <p:nvPr>
            <p:ph idx="1" type="body"/>
          </p:nvPr>
        </p:nvSpPr>
        <p:spPr>
          <a:xfrm>
            <a:off x="94735" y="4181917"/>
            <a:ext cx="6163800" cy="585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1800"/>
              <a:buNone/>
            </a:pPr>
            <a:r>
              <a:rPr lang="en-US" sz="1800">
                <a:solidFill>
                  <a:schemeClr val="dk1"/>
                </a:solidFill>
              </a:rPr>
              <a:t>Now predict the genre of “Barbie” movie with the IMDB rating 7.4 &amp; duration 114 minutes where K=3</a:t>
            </a:r>
            <a:endParaRPr/>
          </a:p>
        </p:txBody>
      </p:sp>
      <p:sp>
        <p:nvSpPr>
          <p:cNvPr id="10214" name="Google Shape;10214;p118"/>
          <p:cNvSpPr/>
          <p:nvPr/>
        </p:nvSpPr>
        <p:spPr>
          <a:xfrm rot="10800000">
            <a:off x="5042421" y="6081811"/>
            <a:ext cx="6460200" cy="781800"/>
          </a:xfrm>
          <a:prstGeom prst="rect">
            <a:avLst/>
          </a:prstGeom>
          <a:solidFill>
            <a:schemeClr val="accent1">
              <a:alpha val="24710"/>
            </a:scheme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3000"/>
              <a:buFont typeface="Geo"/>
              <a:buNone/>
            </a:pPr>
            <a:r>
              <a:t/>
            </a:r>
            <a:endParaRPr b="0" i="0" sz="3000" u="none" cap="none" strike="noStrike">
              <a:solidFill>
                <a:srgbClr val="000000"/>
              </a:solidFill>
              <a:latin typeface="Helvetica Neue"/>
              <a:ea typeface="Helvetica Neue"/>
              <a:cs typeface="Helvetica Neue"/>
              <a:sym typeface="Helvetica Neue"/>
            </a:endParaRPr>
          </a:p>
        </p:txBody>
      </p:sp>
      <p:pic>
        <p:nvPicPr>
          <p:cNvPr id="10215" name="Google Shape;10215;p118"/>
          <p:cNvPicPr preferRelativeResize="0"/>
          <p:nvPr/>
        </p:nvPicPr>
        <p:blipFill rotWithShape="1">
          <a:blip r:embed="rId3">
            <a:alphaModFix/>
          </a:blip>
          <a:srcRect b="0" l="0" r="0" t="0"/>
          <a:stretch/>
        </p:blipFill>
        <p:spPr>
          <a:xfrm>
            <a:off x="94736" y="1062115"/>
            <a:ext cx="6277491" cy="2886098"/>
          </a:xfrm>
          <a:prstGeom prst="rect">
            <a:avLst/>
          </a:prstGeom>
          <a:noFill/>
          <a:ln>
            <a:noFill/>
          </a:ln>
        </p:spPr>
      </p:pic>
      <p:cxnSp>
        <p:nvCxnSpPr>
          <p:cNvPr id="10216" name="Google Shape;10216;p118"/>
          <p:cNvCxnSpPr/>
          <p:nvPr/>
        </p:nvCxnSpPr>
        <p:spPr>
          <a:xfrm>
            <a:off x="11496184" y="5610"/>
            <a:ext cx="0" cy="6858000"/>
          </a:xfrm>
          <a:prstGeom prst="straightConnector1">
            <a:avLst/>
          </a:prstGeom>
          <a:noFill/>
          <a:ln cap="rnd" cmpd="sng" w="9525">
            <a:solidFill>
              <a:schemeClr val="accent1"/>
            </a:solidFill>
            <a:prstDash val="dash"/>
            <a:miter lim="800000"/>
            <a:headEnd len="sm" w="sm" type="none"/>
            <a:tailEnd len="sm" w="sm" type="none"/>
          </a:ln>
        </p:spPr>
      </p:cxnSp>
      <p:cxnSp>
        <p:nvCxnSpPr>
          <p:cNvPr id="10217" name="Google Shape;10217;p118"/>
          <p:cNvCxnSpPr/>
          <p:nvPr/>
        </p:nvCxnSpPr>
        <p:spPr>
          <a:xfrm>
            <a:off x="1524" y="6172200"/>
            <a:ext cx="12192000" cy="0"/>
          </a:xfrm>
          <a:prstGeom prst="straightConnector1">
            <a:avLst/>
          </a:prstGeom>
          <a:noFill/>
          <a:ln cap="rnd" cmpd="sng" w="9525">
            <a:solidFill>
              <a:schemeClr val="accent1"/>
            </a:solidFill>
            <a:prstDash val="dash"/>
            <a:miter lim="800000"/>
            <a:headEnd len="sm" w="sm" type="none"/>
            <a:tailEnd len="sm" w="sm" type="none"/>
          </a:ln>
        </p:spPr>
      </p:cxnSp>
      <p:pic>
        <p:nvPicPr>
          <p:cNvPr descr="A paper with writing on it&#10;&#10;Description automatically generated" id="10218" name="Google Shape;10218;p118"/>
          <p:cNvPicPr preferRelativeResize="0"/>
          <p:nvPr/>
        </p:nvPicPr>
        <p:blipFill rotWithShape="1">
          <a:blip r:embed="rId4">
            <a:alphaModFix/>
          </a:blip>
          <a:srcRect b="0" l="0" r="0" t="0"/>
          <a:stretch/>
        </p:blipFill>
        <p:spPr>
          <a:xfrm>
            <a:off x="6465438" y="104775"/>
            <a:ext cx="5723514" cy="660082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22" name="Shape 10222"/>
        <p:cNvGrpSpPr/>
        <p:nvPr/>
      </p:nvGrpSpPr>
      <p:grpSpPr>
        <a:xfrm>
          <a:off x="0" y="0"/>
          <a:ext cx="0" cy="0"/>
          <a:chOff x="0" y="0"/>
          <a:chExt cx="0" cy="0"/>
        </a:xfrm>
      </p:grpSpPr>
      <p:sp>
        <p:nvSpPr>
          <p:cNvPr id="10223" name="Google Shape;10223;p119"/>
          <p:cNvSpPr/>
          <p:nvPr/>
        </p:nvSpPr>
        <p:spPr>
          <a:xfrm>
            <a:off x="11" y="0"/>
            <a:ext cx="4654200" cy="6858000"/>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24" name="Google Shape;10224;p119"/>
          <p:cNvSpPr txBox="1"/>
          <p:nvPr>
            <p:ph type="title"/>
          </p:nvPr>
        </p:nvSpPr>
        <p:spPr>
          <a:xfrm>
            <a:off x="1155559" y="637762"/>
            <a:ext cx="2899500" cy="2891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sz="4800">
                <a:solidFill>
                  <a:schemeClr val="lt1"/>
                </a:solidFill>
                <a:latin typeface="Play"/>
                <a:ea typeface="Play"/>
                <a:cs typeface="Play"/>
                <a:sym typeface="Play"/>
              </a:rPr>
              <a:t>Decision Tree</a:t>
            </a:r>
            <a:endParaRPr/>
          </a:p>
        </p:txBody>
      </p:sp>
      <p:sp>
        <p:nvSpPr>
          <p:cNvPr id="10225" name="Google Shape;10225;p119"/>
          <p:cNvSpPr/>
          <p:nvPr/>
        </p:nvSpPr>
        <p:spPr>
          <a:xfrm>
            <a:off x="4652535" y="0"/>
            <a:ext cx="75396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26" name="Google Shape;10226;p119"/>
          <p:cNvSpPr txBox="1"/>
          <p:nvPr>
            <p:ph idx="1" type="body"/>
          </p:nvPr>
        </p:nvSpPr>
        <p:spPr>
          <a:xfrm>
            <a:off x="4652535" y="0"/>
            <a:ext cx="7539600" cy="68580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Clr>
                <a:schemeClr val="dk1"/>
              </a:buClr>
              <a:buSzPts val="2000"/>
              <a:buChar char="•"/>
            </a:pPr>
            <a:r>
              <a:rPr lang="en-US" sz="2000"/>
              <a:t>Decision Tree is a supervised learning technique for classification and regression, mainly used for classification.</a:t>
            </a:r>
            <a:endParaRPr/>
          </a:p>
          <a:p>
            <a:pPr indent="-228600" lvl="0" marL="228600" rtl="0" algn="l">
              <a:lnSpc>
                <a:spcPct val="120000"/>
              </a:lnSpc>
              <a:spcBef>
                <a:spcPts val="1000"/>
              </a:spcBef>
              <a:spcAft>
                <a:spcPts val="0"/>
              </a:spcAft>
              <a:buClr>
                <a:schemeClr val="dk1"/>
              </a:buClr>
              <a:buSzPts val="2000"/>
              <a:buChar char="•"/>
            </a:pPr>
            <a:r>
              <a:rPr lang="en-US" sz="2000"/>
              <a:t>It is a tree-structured classifier with internal nodes representing features, branches representing decision rules, and leaf nodes representing outcomes.</a:t>
            </a:r>
            <a:endParaRPr/>
          </a:p>
          <a:p>
            <a:pPr indent="-228600" lvl="0" marL="228600" rtl="0" algn="l">
              <a:lnSpc>
                <a:spcPct val="120000"/>
              </a:lnSpc>
              <a:spcBef>
                <a:spcPts val="1000"/>
              </a:spcBef>
              <a:spcAft>
                <a:spcPts val="0"/>
              </a:spcAft>
              <a:buClr>
                <a:schemeClr val="dk1"/>
              </a:buClr>
              <a:buSzPts val="2000"/>
              <a:buChar char="•"/>
            </a:pPr>
            <a:r>
              <a:rPr lang="en-US" sz="2000"/>
              <a:t>Decision nodes make decisions with multiple branches, while leaf nodes represent final outcomes with no branches.</a:t>
            </a:r>
            <a:endParaRPr/>
          </a:p>
          <a:p>
            <a:pPr indent="-228600" lvl="0" marL="228600" rtl="0" algn="l">
              <a:lnSpc>
                <a:spcPct val="120000"/>
              </a:lnSpc>
              <a:spcBef>
                <a:spcPts val="1000"/>
              </a:spcBef>
              <a:spcAft>
                <a:spcPts val="0"/>
              </a:spcAft>
              <a:buClr>
                <a:schemeClr val="dk1"/>
              </a:buClr>
              <a:buSzPts val="2000"/>
              <a:buChar char="•"/>
            </a:pPr>
            <a:r>
              <a:rPr lang="en-US" sz="2000"/>
              <a:t>Decisions are based on the features of the dataset.</a:t>
            </a:r>
            <a:endParaRPr/>
          </a:p>
          <a:p>
            <a:pPr indent="-228600" lvl="0" marL="228600" rtl="0" algn="l">
              <a:lnSpc>
                <a:spcPct val="120000"/>
              </a:lnSpc>
              <a:spcBef>
                <a:spcPts val="1000"/>
              </a:spcBef>
              <a:spcAft>
                <a:spcPts val="0"/>
              </a:spcAft>
              <a:buClr>
                <a:schemeClr val="dk1"/>
              </a:buClr>
              <a:buSzPts val="2000"/>
              <a:buChar char="•"/>
            </a:pPr>
            <a:r>
              <a:rPr lang="en-US" sz="2000"/>
              <a:t>It visually represents possible solutions to a decision problem.</a:t>
            </a:r>
            <a:endParaRPr/>
          </a:p>
          <a:p>
            <a:pPr indent="-228600" lvl="0" marL="228600" rtl="0" algn="l">
              <a:lnSpc>
                <a:spcPct val="120000"/>
              </a:lnSpc>
              <a:spcBef>
                <a:spcPts val="1000"/>
              </a:spcBef>
              <a:spcAft>
                <a:spcPts val="0"/>
              </a:spcAft>
              <a:buClr>
                <a:schemeClr val="dk1"/>
              </a:buClr>
              <a:buSzPts val="2000"/>
              <a:buChar char="•"/>
            </a:pPr>
            <a:r>
              <a:rPr lang="en-US" sz="2000"/>
              <a:t>Called a "decision tree" because it starts from a root node and expands into a tree-like structure.</a:t>
            </a:r>
            <a:endParaRPr/>
          </a:p>
          <a:p>
            <a:pPr indent="-228600" lvl="0" marL="228600" rtl="0" algn="l">
              <a:lnSpc>
                <a:spcPct val="120000"/>
              </a:lnSpc>
              <a:spcBef>
                <a:spcPts val="1000"/>
              </a:spcBef>
              <a:spcAft>
                <a:spcPts val="0"/>
              </a:spcAft>
              <a:buClr>
                <a:schemeClr val="dk1"/>
              </a:buClr>
              <a:buSzPts val="2000"/>
              <a:buChar char="•"/>
            </a:pPr>
            <a:r>
              <a:rPr lang="en-US" sz="2000"/>
              <a:t>Built using the CART (Classification and Regression Tree) algorithm.</a:t>
            </a:r>
            <a:endParaRPr/>
          </a:p>
          <a:p>
            <a:pPr indent="-228600" lvl="0" marL="228600" rtl="0" algn="l">
              <a:lnSpc>
                <a:spcPct val="120000"/>
              </a:lnSpc>
              <a:spcBef>
                <a:spcPts val="1000"/>
              </a:spcBef>
              <a:spcAft>
                <a:spcPts val="0"/>
              </a:spcAft>
              <a:buClr>
                <a:schemeClr val="dk1"/>
              </a:buClr>
              <a:buSzPts val="2000"/>
              <a:buChar char="•"/>
            </a:pPr>
            <a:r>
              <a:rPr lang="en-US" sz="2000"/>
              <a:t>Splits the tree into subtrees based on Yes/No answers to questions.</a:t>
            </a:r>
            <a:endParaRPr/>
          </a:p>
          <a:p>
            <a:pPr indent="-228600" lvl="0" marL="228600" rtl="0" algn="l">
              <a:lnSpc>
                <a:spcPct val="120000"/>
              </a:lnSpc>
              <a:spcBef>
                <a:spcPts val="1000"/>
              </a:spcBef>
              <a:spcAft>
                <a:spcPts val="0"/>
              </a:spcAft>
              <a:buClr>
                <a:schemeClr val="dk1"/>
              </a:buClr>
              <a:buSzPts val="2000"/>
              <a:buChar char="•"/>
            </a:pPr>
            <a:r>
              <a:rPr lang="en-US" sz="2000"/>
              <a:t>A decision tree can contain categorical data (YES/NO) as well as numeric data.</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setVTI">
  <a:themeElements>
    <a:clrScheme name="Offic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